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58" d="100"/>
          <a:sy n="58" d="100"/>
        </p:scale>
        <p:origin x="920"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1143000" y="685800"/>
            <a:ext cx="4572000" cy="3429000"/>
          </a:xfrm>
          <a:prstGeom prst="rect">
            <a:avLst/>
          </a:prstGeom>
        </p:spPr>
        <p:txBody>
          <a:bodyPr/>
          <a:lstStyle/>
          <a:p>
            <a:endParaRPr/>
          </a:p>
        </p:txBody>
      </p:sp>
      <p:sp>
        <p:nvSpPr>
          <p:cNvPr id="135" name="Shape 13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Shape 285"/>
          <p:cNvSpPr>
            <a:spLocks noGrp="1" noRot="1" noChangeAspect="1"/>
          </p:cNvSpPr>
          <p:nvPr>
            <p:ph type="sldImg"/>
          </p:nvPr>
        </p:nvSpPr>
        <p:spPr>
          <a:prstGeom prst="rect">
            <a:avLst/>
          </a:prstGeom>
        </p:spPr>
        <p:txBody>
          <a:bodyPr/>
          <a:lstStyle/>
          <a:p>
            <a:endParaRPr/>
          </a:p>
        </p:txBody>
      </p:sp>
      <p:sp>
        <p:nvSpPr>
          <p:cNvPr id="286" name="Shape 286"/>
          <p:cNvSpPr>
            <a:spLocks noGrp="1"/>
          </p:cNvSpPr>
          <p:nvPr>
            <p:ph type="body" sz="quarter" idx="1"/>
          </p:nvPr>
        </p:nvSpPr>
        <p:spPr>
          <a:prstGeom prst="rect">
            <a:avLst/>
          </a:prstGeom>
        </p:spPr>
        <p:txBody>
          <a:bodyPr/>
          <a:lstStyle/>
          <a:p>
            <a:pPr>
              <a:defRPr>
                <a:latin typeface="+mj-lt"/>
                <a:ea typeface="+mj-ea"/>
                <a:cs typeface="+mj-cs"/>
                <a:sym typeface="Helvetica"/>
              </a:defRPr>
            </a:pPr>
            <a:r>
              <a:t>Alle Menschen haben so ihre Problemstellen. Bei mir ist es der rechte Daumen und die Nagelfalz. Den rechten Daumen vergesse ich häufig. Meine Nagelfalz hat tiefe Furchen. Allgemein habe ich sehr trockene Haut, die schwer zu desinfizieren ist. Durch das Training der Händedesinfektion werde ich auf all meine Problemstellen aufmerksam gemacht. Nur wenn ich dieses Bewusstsein habe, kann ich eine Lösung für meine Problemstellen suchen und finden.  </a:t>
            </a:r>
          </a:p>
          <a:p>
            <a:pPr>
              <a:defRPr>
                <a:latin typeface="+mj-lt"/>
                <a:ea typeface="+mj-ea"/>
                <a:cs typeface="+mj-cs"/>
                <a:sym typeface="Helvetica"/>
              </a:defRPr>
            </a:pPr>
            <a:r>
              <a:t>Daher: das Erkennen von Problemstellen ist entscheidend.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
    <p:spTree>
      <p:nvGrpSpPr>
        <p:cNvPr id="1" name=""/>
        <p:cNvGrpSpPr/>
        <p:nvPr/>
      </p:nvGrpSpPr>
      <p:grpSpPr>
        <a:xfrm>
          <a:off x="0" y="0"/>
          <a:ext cx="0" cy="0"/>
          <a:chOff x="0" y="0"/>
          <a:chExt cx="0" cy="0"/>
        </a:xfrm>
      </p:grpSpPr>
      <p:sp>
        <p:nvSpPr>
          <p:cNvPr id="11" name="Titeltext"/>
          <p:cNvSpPr txBox="1">
            <a:spLocks noGrp="1"/>
          </p:cNvSpPr>
          <p:nvPr>
            <p:ph type="title"/>
          </p:nvPr>
        </p:nvSpPr>
        <p:spPr>
          <a:xfrm>
            <a:off x="1778000" y="2298700"/>
            <a:ext cx="20828000" cy="4648200"/>
          </a:xfrm>
          <a:prstGeom prst="rect">
            <a:avLst/>
          </a:prstGeom>
        </p:spPr>
        <p:txBody>
          <a:bodyPr anchor="b"/>
          <a:lstStyle/>
          <a:p>
            <a:r>
              <a:t>Titeltext</a:t>
            </a:r>
          </a:p>
        </p:txBody>
      </p:sp>
      <p:sp>
        <p:nvSpPr>
          <p:cNvPr id="12" name="Textebene 1…"/>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Foto - Horizontal">
    <p:spTree>
      <p:nvGrpSpPr>
        <p:cNvPr id="1" name=""/>
        <p:cNvGrpSpPr/>
        <p:nvPr/>
      </p:nvGrpSpPr>
      <p:grpSpPr>
        <a:xfrm>
          <a:off x="0" y="0"/>
          <a:ext cx="0" cy="0"/>
          <a:chOff x="0" y="0"/>
          <a:chExt cx="0" cy="0"/>
        </a:xfrm>
      </p:grpSpPr>
      <p:sp>
        <p:nvSpPr>
          <p:cNvPr id="20" name="Blick auf den Strand und das Meer von einer grasbedeckten Sanddüne"/>
          <p:cNvSpPr>
            <a:spLocks noGrp="1"/>
          </p:cNvSpPr>
          <p:nvPr>
            <p:ph type="pic" idx="21"/>
          </p:nvPr>
        </p:nvSpPr>
        <p:spPr>
          <a:xfrm>
            <a:off x="3125965" y="-393700"/>
            <a:ext cx="18135606" cy="12090400"/>
          </a:xfrm>
          <a:prstGeom prst="rect">
            <a:avLst/>
          </a:prstGeom>
        </p:spPr>
        <p:txBody>
          <a:bodyPr lIns="91439" tIns="45719" rIns="91439" bIns="45719" anchor="t">
            <a:noAutofit/>
          </a:bodyPr>
          <a:lstStyle/>
          <a:p>
            <a:endParaRPr/>
          </a:p>
        </p:txBody>
      </p:sp>
      <p:sp>
        <p:nvSpPr>
          <p:cNvPr id="21" name="Titeltext"/>
          <p:cNvSpPr txBox="1">
            <a:spLocks noGrp="1"/>
          </p:cNvSpPr>
          <p:nvPr>
            <p:ph type="title"/>
          </p:nvPr>
        </p:nvSpPr>
        <p:spPr>
          <a:xfrm>
            <a:off x="635000" y="9512300"/>
            <a:ext cx="23114000" cy="2006600"/>
          </a:xfrm>
          <a:prstGeom prst="rect">
            <a:avLst/>
          </a:prstGeom>
        </p:spPr>
        <p:txBody>
          <a:bodyPr anchor="b"/>
          <a:lstStyle/>
          <a:p>
            <a:r>
              <a:t>Titeltext</a:t>
            </a:r>
          </a:p>
        </p:txBody>
      </p:sp>
      <p:sp>
        <p:nvSpPr>
          <p:cNvPr id="22" name="Textebene 1…"/>
          <p:cNvSpPr txBox="1">
            <a:spLocks noGrp="1"/>
          </p:cNvSpPr>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2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el - Mitte">
    <p:spTree>
      <p:nvGrpSpPr>
        <p:cNvPr id="1" name=""/>
        <p:cNvGrpSpPr/>
        <p:nvPr/>
      </p:nvGrpSpPr>
      <p:grpSpPr>
        <a:xfrm>
          <a:off x="0" y="0"/>
          <a:ext cx="0" cy="0"/>
          <a:chOff x="0" y="0"/>
          <a:chExt cx="0" cy="0"/>
        </a:xfrm>
      </p:grpSpPr>
      <p:sp>
        <p:nvSpPr>
          <p:cNvPr id="30" name="Titeltext"/>
          <p:cNvSpPr txBox="1">
            <a:spLocks noGrp="1"/>
          </p:cNvSpPr>
          <p:nvPr>
            <p:ph type="title"/>
          </p:nvPr>
        </p:nvSpPr>
        <p:spPr>
          <a:xfrm>
            <a:off x="1778000" y="4533900"/>
            <a:ext cx="20828000" cy="4648200"/>
          </a:xfrm>
          <a:prstGeom prst="rect">
            <a:avLst/>
          </a:prstGeom>
        </p:spPr>
        <p:txBody>
          <a:bodyPr/>
          <a:lstStyle/>
          <a:p>
            <a:r>
              <a:t>Titeltext</a:t>
            </a:r>
          </a:p>
        </p:txBody>
      </p:sp>
      <p:sp>
        <p:nvSpPr>
          <p:cNvPr id="3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Foto - Vertikal">
    <p:spTree>
      <p:nvGrpSpPr>
        <p:cNvPr id="1" name=""/>
        <p:cNvGrpSpPr/>
        <p:nvPr/>
      </p:nvGrpSpPr>
      <p:grpSpPr>
        <a:xfrm>
          <a:off x="0" y="0"/>
          <a:ext cx="0" cy="0"/>
          <a:chOff x="0" y="0"/>
          <a:chExt cx="0" cy="0"/>
        </a:xfrm>
      </p:grpSpPr>
      <p:sp>
        <p:nvSpPr>
          <p:cNvPr id="38" name="Reiher, der in niedriger Höhe über einen Strand fliegt, mit einem kurzen Zaun im Vordergrund"/>
          <p:cNvSpPr>
            <a:spLocks noGrp="1"/>
          </p:cNvSpPr>
          <p:nvPr>
            <p:ph type="pic" sz="half" idx="21"/>
          </p:nvPr>
        </p:nvSpPr>
        <p:spPr>
          <a:xfrm>
            <a:off x="12827000" y="952500"/>
            <a:ext cx="11468100" cy="11468100"/>
          </a:xfrm>
          <a:prstGeom prst="rect">
            <a:avLst/>
          </a:prstGeom>
        </p:spPr>
        <p:txBody>
          <a:bodyPr lIns="91439" tIns="45719" rIns="91439" bIns="45719" anchor="t">
            <a:noAutofit/>
          </a:bodyPr>
          <a:lstStyle/>
          <a:p>
            <a:endParaRPr/>
          </a:p>
        </p:txBody>
      </p:sp>
      <p:sp>
        <p:nvSpPr>
          <p:cNvPr id="39" name="Titeltext"/>
          <p:cNvSpPr txBox="1">
            <a:spLocks noGrp="1"/>
          </p:cNvSpPr>
          <p:nvPr>
            <p:ph type="title"/>
          </p:nvPr>
        </p:nvSpPr>
        <p:spPr>
          <a:xfrm>
            <a:off x="1651000" y="952500"/>
            <a:ext cx="10223500" cy="5549900"/>
          </a:xfrm>
          <a:prstGeom prst="rect">
            <a:avLst/>
          </a:prstGeom>
        </p:spPr>
        <p:txBody>
          <a:bodyPr anchor="b"/>
          <a:lstStyle>
            <a:lvl1pPr>
              <a:defRPr sz="8400"/>
            </a:lvl1pPr>
          </a:lstStyle>
          <a:p>
            <a:r>
              <a:t>Titeltext</a:t>
            </a:r>
          </a:p>
        </p:txBody>
      </p:sp>
      <p:sp>
        <p:nvSpPr>
          <p:cNvPr id="40" name="Textebene 1…"/>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Textebene 1</a:t>
            </a:r>
          </a:p>
          <a:p>
            <a:pPr lvl="1"/>
            <a:r>
              <a:t>Textebene 2</a:t>
            </a:r>
          </a:p>
          <a:p>
            <a:pPr lvl="2"/>
            <a:r>
              <a:t>Textebene 3</a:t>
            </a:r>
          </a:p>
          <a:p>
            <a:pPr lvl="3"/>
            <a:r>
              <a:t>Textebene 4</a:t>
            </a:r>
          </a:p>
          <a:p>
            <a:pPr lvl="4"/>
            <a:r>
              <a:t>Textebene 5</a:t>
            </a:r>
          </a:p>
        </p:txBody>
      </p:sp>
      <p:sp>
        <p:nvSpPr>
          <p:cNvPr id="4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el - Oben">
    <p:spTree>
      <p:nvGrpSpPr>
        <p:cNvPr id="1" name=""/>
        <p:cNvGrpSpPr/>
        <p:nvPr/>
      </p:nvGrpSpPr>
      <p:grpSpPr>
        <a:xfrm>
          <a:off x="0" y="0"/>
          <a:ext cx="0" cy="0"/>
          <a:chOff x="0" y="0"/>
          <a:chExt cx="0" cy="0"/>
        </a:xfrm>
      </p:grpSpPr>
      <p:sp>
        <p:nvSpPr>
          <p:cNvPr id="48" name="Titeltext"/>
          <p:cNvSpPr txBox="1">
            <a:spLocks noGrp="1"/>
          </p:cNvSpPr>
          <p:nvPr>
            <p:ph type="title"/>
          </p:nvPr>
        </p:nvSpPr>
        <p:spPr>
          <a:prstGeom prst="rect">
            <a:avLst/>
          </a:prstGeom>
        </p:spPr>
        <p:txBody>
          <a:bodyPr/>
          <a:lstStyle/>
          <a:p>
            <a:r>
              <a:t>Titeltext</a:t>
            </a:r>
          </a:p>
        </p:txBody>
      </p:sp>
      <p:sp>
        <p:nvSpPr>
          <p:cNvPr id="49"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el &amp; Punkte">
    <p:spTree>
      <p:nvGrpSpPr>
        <p:cNvPr id="1" name=""/>
        <p:cNvGrpSpPr/>
        <p:nvPr/>
      </p:nvGrpSpPr>
      <p:grpSpPr>
        <a:xfrm>
          <a:off x="0" y="0"/>
          <a:ext cx="0" cy="0"/>
          <a:chOff x="0" y="0"/>
          <a:chExt cx="0" cy="0"/>
        </a:xfrm>
      </p:grpSpPr>
      <p:sp>
        <p:nvSpPr>
          <p:cNvPr id="56" name="Titeltext"/>
          <p:cNvSpPr txBox="1">
            <a:spLocks noGrp="1"/>
          </p:cNvSpPr>
          <p:nvPr>
            <p:ph type="title"/>
          </p:nvPr>
        </p:nvSpPr>
        <p:spPr>
          <a:prstGeom prst="rect">
            <a:avLst/>
          </a:prstGeom>
        </p:spPr>
        <p:txBody>
          <a:bodyPr/>
          <a:lstStyle/>
          <a:p>
            <a:r>
              <a:t>Titeltext</a:t>
            </a:r>
          </a:p>
        </p:txBody>
      </p:sp>
      <p:sp>
        <p:nvSpPr>
          <p:cNvPr id="57" name="Textebene 1…"/>
          <p:cNvSpPr txBox="1">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5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el, Punkte &amp; Foto">
    <p:spTree>
      <p:nvGrpSpPr>
        <p:cNvPr id="1" name=""/>
        <p:cNvGrpSpPr/>
        <p:nvPr/>
      </p:nvGrpSpPr>
      <p:grpSpPr>
        <a:xfrm>
          <a:off x="0" y="0"/>
          <a:ext cx="0" cy="0"/>
          <a:chOff x="0" y="0"/>
          <a:chExt cx="0" cy="0"/>
        </a:xfrm>
      </p:grpSpPr>
      <p:sp>
        <p:nvSpPr>
          <p:cNvPr id="65" name="Sandiger Weg zwischen zwei Hügeln, die ans Meer führen"/>
          <p:cNvSpPr>
            <a:spLocks noGrp="1"/>
          </p:cNvSpPr>
          <p:nvPr>
            <p:ph type="pic" sz="half" idx="21"/>
          </p:nvPr>
        </p:nvSpPr>
        <p:spPr>
          <a:xfrm>
            <a:off x="10960100" y="3149600"/>
            <a:ext cx="13944600" cy="9296400"/>
          </a:xfrm>
          <a:prstGeom prst="rect">
            <a:avLst/>
          </a:prstGeom>
        </p:spPr>
        <p:txBody>
          <a:bodyPr lIns="91439" tIns="45719" rIns="91439" bIns="45719" anchor="t">
            <a:noAutofit/>
          </a:bodyPr>
          <a:lstStyle/>
          <a:p>
            <a:endParaRPr/>
          </a:p>
        </p:txBody>
      </p:sp>
      <p:sp>
        <p:nvSpPr>
          <p:cNvPr id="66" name="Titeltext"/>
          <p:cNvSpPr txBox="1">
            <a:spLocks noGrp="1"/>
          </p:cNvSpPr>
          <p:nvPr>
            <p:ph type="title"/>
          </p:nvPr>
        </p:nvSpPr>
        <p:spPr>
          <a:prstGeom prst="rect">
            <a:avLst/>
          </a:prstGeom>
        </p:spPr>
        <p:txBody>
          <a:bodyPr/>
          <a:lstStyle/>
          <a:p>
            <a:r>
              <a:t>Titeltext</a:t>
            </a:r>
          </a:p>
        </p:txBody>
      </p:sp>
      <p:sp>
        <p:nvSpPr>
          <p:cNvPr id="67"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6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el, Punkte &amp; Livevideo – klein">
    <p:spTree>
      <p:nvGrpSpPr>
        <p:cNvPr id="1" name=""/>
        <p:cNvGrpSpPr/>
        <p:nvPr/>
      </p:nvGrpSpPr>
      <p:grpSpPr>
        <a:xfrm>
          <a:off x="0" y="0"/>
          <a:ext cx="0" cy="0"/>
          <a:chOff x="0" y="0"/>
          <a:chExt cx="0" cy="0"/>
        </a:xfrm>
      </p:grpSpPr>
      <p:sp>
        <p:nvSpPr>
          <p:cNvPr id="75" name="Titeltext"/>
          <p:cNvSpPr txBox="1">
            <a:spLocks noGrp="1"/>
          </p:cNvSpPr>
          <p:nvPr>
            <p:ph type="title"/>
          </p:nvPr>
        </p:nvSpPr>
        <p:spPr>
          <a:prstGeom prst="rect">
            <a:avLst/>
          </a:prstGeom>
        </p:spPr>
        <p:txBody>
          <a:bodyPr/>
          <a:lstStyle/>
          <a:p>
            <a:r>
              <a:t>Titeltext</a:t>
            </a:r>
          </a:p>
        </p:txBody>
      </p:sp>
      <p:sp>
        <p:nvSpPr>
          <p:cNvPr id="76"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77"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el, Punkte &amp; Livevideo – groß">
    <p:spTree>
      <p:nvGrpSpPr>
        <p:cNvPr id="1" name=""/>
        <p:cNvGrpSpPr/>
        <p:nvPr/>
      </p:nvGrpSpPr>
      <p:grpSpPr>
        <a:xfrm>
          <a:off x="0" y="0"/>
          <a:ext cx="0" cy="0"/>
          <a:chOff x="0" y="0"/>
          <a:chExt cx="0" cy="0"/>
        </a:xfrm>
      </p:grpSpPr>
      <p:sp>
        <p:nvSpPr>
          <p:cNvPr id="84" name="Titeltext"/>
          <p:cNvSpPr txBox="1">
            <a:spLocks noGrp="1"/>
          </p:cNvSpPr>
          <p:nvPr>
            <p:ph type="title"/>
          </p:nvPr>
        </p:nvSpPr>
        <p:spPr>
          <a:prstGeom prst="rect">
            <a:avLst/>
          </a:prstGeom>
        </p:spPr>
        <p:txBody>
          <a:bodyPr/>
          <a:lstStyle/>
          <a:p>
            <a:r>
              <a:t>Titeltext</a:t>
            </a:r>
          </a:p>
        </p:txBody>
      </p:sp>
      <p:sp>
        <p:nvSpPr>
          <p:cNvPr id="85" name="Textebene 1…"/>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Textebene 1</a:t>
            </a:r>
          </a:p>
          <a:p>
            <a:pPr lvl="1"/>
            <a:r>
              <a:t>Textebene 2</a:t>
            </a:r>
          </a:p>
          <a:p>
            <a:pPr lvl="2"/>
            <a:r>
              <a:t>Textebene 3</a:t>
            </a:r>
          </a:p>
          <a:p>
            <a:pPr lvl="3"/>
            <a:r>
              <a:t>Textebene 4</a:t>
            </a:r>
          </a:p>
          <a:p>
            <a:pPr lvl="4"/>
            <a:r>
              <a:t>Textebene 5</a:t>
            </a:r>
          </a:p>
        </p:txBody>
      </p:sp>
      <p:sp>
        <p:nvSpPr>
          <p:cNvPr id="86"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unkte">
    <p:spTree>
      <p:nvGrpSpPr>
        <p:cNvPr id="1" name=""/>
        <p:cNvGrpSpPr/>
        <p:nvPr/>
      </p:nvGrpSpPr>
      <p:grpSpPr>
        <a:xfrm>
          <a:off x="0" y="0"/>
          <a:ext cx="0" cy="0"/>
          <a:chOff x="0" y="0"/>
          <a:chExt cx="0" cy="0"/>
        </a:xfrm>
      </p:grpSpPr>
      <p:sp>
        <p:nvSpPr>
          <p:cNvPr id="93" name="Textebene 1…"/>
          <p:cNvSpPr txBox="1">
            <a:spLocks noGrp="1"/>
          </p:cNvSpPr>
          <p:nvPr>
            <p:ph type="body" idx="1"/>
          </p:nvPr>
        </p:nvSpPr>
        <p:spPr>
          <a:xfrm>
            <a:off x="1689100" y="1778000"/>
            <a:ext cx="21005800" cy="10160000"/>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9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Foto - 3 Stück">
    <p:spTree>
      <p:nvGrpSpPr>
        <p:cNvPr id="1" name=""/>
        <p:cNvGrpSpPr/>
        <p:nvPr/>
      </p:nvGrpSpPr>
      <p:grpSpPr>
        <a:xfrm>
          <a:off x="0" y="0"/>
          <a:ext cx="0" cy="0"/>
          <a:chOff x="0" y="0"/>
          <a:chExt cx="0" cy="0"/>
        </a:xfrm>
      </p:grpSpPr>
      <p:sp>
        <p:nvSpPr>
          <p:cNvPr id="101" name="Sandiger Weg zwischen zwei Hügeln, die ans Meer führen"/>
          <p:cNvSpPr>
            <a:spLocks noGrp="1"/>
          </p:cNvSpPr>
          <p:nvPr>
            <p:ph type="pic" sz="quarter" idx="21"/>
          </p:nvPr>
        </p:nvSpPr>
        <p:spPr>
          <a:xfrm>
            <a:off x="15300325" y="7048500"/>
            <a:ext cx="8324850" cy="5549900"/>
          </a:xfrm>
          <a:prstGeom prst="rect">
            <a:avLst/>
          </a:prstGeom>
        </p:spPr>
        <p:txBody>
          <a:bodyPr lIns="91439" tIns="45719" rIns="91439" bIns="45719" anchor="t">
            <a:noAutofit/>
          </a:bodyPr>
          <a:lstStyle/>
          <a:p>
            <a:endParaRPr/>
          </a:p>
        </p:txBody>
      </p:sp>
      <p:sp>
        <p:nvSpPr>
          <p:cNvPr id="102" name="Reiher, der in niedriger Höhe über einen Strand fliegt, mit einem kurzen Zaun im Vordergrund"/>
          <p:cNvSpPr>
            <a:spLocks noGrp="1"/>
          </p:cNvSpPr>
          <p:nvPr>
            <p:ph type="pic" sz="quarter" idx="22"/>
          </p:nvPr>
        </p:nvSpPr>
        <p:spPr>
          <a:xfrm>
            <a:off x="15760700" y="863600"/>
            <a:ext cx="7404100" cy="7404100"/>
          </a:xfrm>
          <a:prstGeom prst="rect">
            <a:avLst/>
          </a:prstGeom>
        </p:spPr>
        <p:txBody>
          <a:bodyPr lIns="91439" tIns="45719" rIns="91439" bIns="45719" anchor="t">
            <a:noAutofit/>
          </a:bodyPr>
          <a:lstStyle/>
          <a:p>
            <a:endParaRPr/>
          </a:p>
        </p:txBody>
      </p:sp>
      <p:sp>
        <p:nvSpPr>
          <p:cNvPr id="103" name="Blick auf den Strand und das Meer von einer grasbedeckten Sanddüne"/>
          <p:cNvSpPr>
            <a:spLocks noGrp="1"/>
          </p:cNvSpPr>
          <p:nvPr>
            <p:ph type="pic" idx="23"/>
          </p:nvPr>
        </p:nvSpPr>
        <p:spPr>
          <a:xfrm>
            <a:off x="-990600" y="1130300"/>
            <a:ext cx="17202150" cy="11468100"/>
          </a:xfrm>
          <a:prstGeom prst="rect">
            <a:avLst/>
          </a:prstGeom>
        </p:spPr>
        <p:txBody>
          <a:bodyPr lIns="91439" tIns="45719" rIns="91439" bIns="45719" anchor="t">
            <a:noAutofit/>
          </a:bodyPr>
          <a:lstStyle/>
          <a:p>
            <a:endParaRPr/>
          </a:p>
        </p:txBody>
      </p:sp>
      <p:sp>
        <p:nvSpPr>
          <p:cNvPr id="104"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Zitat">
    <p:spTree>
      <p:nvGrpSpPr>
        <p:cNvPr id="1" name=""/>
        <p:cNvGrpSpPr/>
        <p:nvPr/>
      </p:nvGrpSpPr>
      <p:grpSpPr>
        <a:xfrm>
          <a:off x="0" y="0"/>
          <a:ext cx="0" cy="0"/>
          <a:chOff x="0" y="0"/>
          <a:chExt cx="0" cy="0"/>
        </a:xfrm>
      </p:grpSpPr>
      <p:sp>
        <p:nvSpPr>
          <p:cNvPr id="111" name="Textebene 1…"/>
          <p:cNvSpPr txBox="1">
            <a:spLocks noGrp="1"/>
          </p:cNvSpPr>
          <p:nvPr>
            <p:ph type="body" sz="quarter" idx="1"/>
          </p:nvPr>
        </p:nvSpPr>
        <p:spPr>
          <a:xfrm>
            <a:off x="2387600" y="8953500"/>
            <a:ext cx="19621500" cy="585521"/>
          </a:xfrm>
          <a:prstGeom prst="rect">
            <a:avLst/>
          </a:prstGeom>
        </p:spPr>
        <p:txBody>
          <a:bodyPr anchor="t"/>
          <a:lstStyle>
            <a:lvl1pPr marL="0" indent="0" algn="ctr">
              <a:spcBef>
                <a:spcPts val="0"/>
              </a:spcBef>
              <a:buSzTx/>
              <a:buNone/>
              <a:defRPr sz="3200" i="1"/>
            </a:lvl1pPr>
            <a:lvl2pPr marL="1025768" indent="-390768" algn="ctr">
              <a:spcBef>
                <a:spcPts val="0"/>
              </a:spcBef>
              <a:defRPr sz="3200" i="1"/>
            </a:lvl2pPr>
            <a:lvl3pPr marL="1660768" indent="-390768" algn="ctr">
              <a:spcBef>
                <a:spcPts val="0"/>
              </a:spcBef>
              <a:defRPr sz="3200" i="1"/>
            </a:lvl3pPr>
            <a:lvl4pPr marL="2295768" indent="-390768" algn="ctr">
              <a:spcBef>
                <a:spcPts val="0"/>
              </a:spcBef>
              <a:defRPr sz="3200" i="1"/>
            </a:lvl4pPr>
            <a:lvl5pPr marL="2930768" indent="-390768" algn="ctr">
              <a:spcBef>
                <a:spcPts val="0"/>
              </a:spcBef>
              <a:defRPr sz="3200" i="1"/>
            </a:lvl5pPr>
          </a:lstStyle>
          <a:p>
            <a:r>
              <a:t>Textebene 1</a:t>
            </a:r>
          </a:p>
          <a:p>
            <a:pPr lvl="1"/>
            <a:r>
              <a:t>Textebene 2</a:t>
            </a:r>
          </a:p>
          <a:p>
            <a:pPr lvl="2"/>
            <a:r>
              <a:t>Textebene 3</a:t>
            </a:r>
          </a:p>
          <a:p>
            <a:pPr lvl="3"/>
            <a:r>
              <a:t>Textebene 4</a:t>
            </a:r>
          </a:p>
          <a:p>
            <a:pPr lvl="4"/>
            <a:r>
              <a:t>Textebene 5</a:t>
            </a:r>
          </a:p>
        </p:txBody>
      </p:sp>
      <p:sp>
        <p:nvSpPr>
          <p:cNvPr id="112" name="„Zitat hier eingeben.“"/>
          <p:cNvSpPr txBox="1">
            <a:spLocks noGrp="1"/>
          </p:cNvSpPr>
          <p:nvPr>
            <p:ph type="body" sz="quarter" idx="21"/>
          </p:nvPr>
        </p:nvSpPr>
        <p:spPr>
          <a:xfrm>
            <a:off x="2387600" y="6076950"/>
            <a:ext cx="19621500" cy="825500"/>
          </a:xfrm>
          <a:prstGeom prst="rect">
            <a:avLst/>
          </a:prstGeom>
        </p:spPr>
        <p:txBody>
          <a:bodyPr/>
          <a:lstStyle/>
          <a:p>
            <a:endParaRPr/>
          </a:p>
        </p:txBody>
      </p:sp>
      <p:sp>
        <p:nvSpPr>
          <p:cNvPr id="113"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20" name="Blick auf den Strand und das Meer von einer grasbedeckten Sanddüne"/>
          <p:cNvSpPr>
            <a:spLocks noGrp="1"/>
          </p:cNvSpPr>
          <p:nvPr>
            <p:ph type="pic" idx="21"/>
          </p:nvPr>
        </p:nvSpPr>
        <p:spPr>
          <a:xfrm>
            <a:off x="-50800" y="-1270000"/>
            <a:ext cx="24485600" cy="16323734"/>
          </a:xfrm>
          <a:prstGeom prst="rect">
            <a:avLst/>
          </a:prstGeom>
        </p:spPr>
        <p:txBody>
          <a:bodyPr lIns="91439" tIns="45719" rIns="91439" bIns="45719" anchor="t">
            <a:noAutofit/>
          </a:bodyPr>
          <a:lstStyle/>
          <a:p>
            <a:endParaRPr/>
          </a:p>
        </p:txBody>
      </p:sp>
      <p:sp>
        <p:nvSpPr>
          <p:cNvPr id="121"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128" name="Foliennummer"/>
          <p:cNvSpPr txBox="1">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el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Titeltext</a:t>
            </a:r>
          </a:p>
        </p:txBody>
      </p:sp>
      <p:sp>
        <p:nvSpPr>
          <p:cNvPr id="3" name="Textebene 1…"/>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t>Textebene 1</a:t>
            </a:r>
          </a:p>
          <a:p>
            <a:pPr lvl="1"/>
            <a:r>
              <a:t>Textebene 2</a:t>
            </a:r>
          </a:p>
          <a:p>
            <a:pPr lvl="2"/>
            <a:r>
              <a:t>Textebene 3</a:t>
            </a:r>
          </a:p>
          <a:p>
            <a:pPr lvl="3"/>
            <a:r>
              <a:t>Textebene 4</a:t>
            </a:r>
          </a:p>
          <a:p>
            <a:pPr lvl="4"/>
            <a:r>
              <a:t>Textebene 5</a:t>
            </a:r>
          </a:p>
        </p:txBody>
      </p:sp>
      <p:sp>
        <p:nvSpPr>
          <p:cNvPr id="4" name="Foliennumm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 Neue Medium"/>
          <a:ea typeface="Helvetica Neue Medium"/>
          <a:cs typeface="Helvetica Neue Medium"/>
          <a:sym typeface="Helvetica Neue Medium"/>
        </a:defRPr>
      </a:lvl9pPr>
    </p:titleStyle>
    <p:body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5pPr>
      <a:lvl6pPr marL="3761151" marR="0" indent="-586152"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6pPr>
      <a:lvl7pPr marL="4396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7pPr>
      <a:lvl8pPr marL="5031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8pPr>
      <a:lvl9pPr marL="5666151" marR="0" indent="-586151"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0" algn="ctr" defTabSz="825500" rtl="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hey@heyfair.de" TargetMode="External"/><Relationship Id="rId1" Type="http://schemas.openxmlformats.org/officeDocument/2006/relationships/slideLayout" Target="../slideLayouts/slideLayout14.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5" Type="http://schemas.openxmlformats.org/officeDocument/2006/relationships/image" Target="../media/image25.gif"/><Relationship Id="rId4" Type="http://schemas.openxmlformats.org/officeDocument/2006/relationships/image" Target="../media/image24.gif"/></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9.jpe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14.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 Id="rId6" Type="http://schemas.openxmlformats.org/officeDocument/2006/relationships/image" Target="../media/image45.gif"/><Relationship Id="rId5" Type="http://schemas.openxmlformats.org/officeDocument/2006/relationships/image" Target="../media/image44.png"/><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slides/_rels/slide20.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23.gif"/><Relationship Id="rId7" Type="http://schemas.openxmlformats.org/officeDocument/2006/relationships/image" Target="../media/image54.jpeg"/><Relationship Id="rId12" Type="http://schemas.openxmlformats.org/officeDocument/2006/relationships/image" Target="../media/image53.png"/><Relationship Id="rId2" Type="http://schemas.openxmlformats.org/officeDocument/2006/relationships/image" Target="../media/image22.gif"/><Relationship Id="rId1" Type="http://schemas.openxmlformats.org/officeDocument/2006/relationships/slideLayout" Target="../slideLayouts/slideLayout14.xml"/><Relationship Id="rId6" Type="http://schemas.openxmlformats.org/officeDocument/2006/relationships/image" Target="../media/image26.gif"/><Relationship Id="rId11" Type="http://schemas.openxmlformats.org/officeDocument/2006/relationships/image" Target="../media/image58.jpeg"/><Relationship Id="rId5" Type="http://schemas.openxmlformats.org/officeDocument/2006/relationships/image" Target="../media/image25.gif"/><Relationship Id="rId10" Type="http://schemas.openxmlformats.org/officeDocument/2006/relationships/image" Target="../media/image57.jpeg"/><Relationship Id="rId4" Type="http://schemas.openxmlformats.org/officeDocument/2006/relationships/image" Target="../media/image24.gif"/><Relationship Id="rId9" Type="http://schemas.openxmlformats.org/officeDocument/2006/relationships/image" Target="../media/image56.jpeg"/></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30.gif"/><Relationship Id="rId1" Type="http://schemas.openxmlformats.org/officeDocument/2006/relationships/slideLayout" Target="../slideLayouts/slideLayout14.xml"/><Relationship Id="rId5" Type="http://schemas.openxmlformats.org/officeDocument/2006/relationships/image" Target="../media/image66.png"/><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4.xml"/><Relationship Id="rId5" Type="http://schemas.openxmlformats.org/officeDocument/2006/relationships/image" Target="../media/image72.png"/><Relationship Id="rId4" Type="http://schemas.openxmlformats.org/officeDocument/2006/relationships/image" Target="../media/image71.png"/></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 name="desicoach-hygieneschulung-gruppe-II-v3-wide-6.jpg" descr="desicoach-hygieneschulung-gruppe-II-v3-wide-6.jpg"/>
          <p:cNvPicPr>
            <a:picLocks noChangeAspect="1"/>
          </p:cNvPicPr>
          <p:nvPr/>
        </p:nvPicPr>
        <p:blipFill>
          <a:blip r:embed="rId2"/>
          <a:srcRect l="4296" t="5222" r="6827" b="5913"/>
          <a:stretch>
            <a:fillRect/>
          </a:stretch>
        </p:blipFill>
        <p:spPr>
          <a:xfrm>
            <a:off x="-1516" y="-1"/>
            <a:ext cx="24387034" cy="13716002"/>
          </a:xfrm>
          <a:prstGeom prst="rect">
            <a:avLst/>
          </a:prstGeom>
          <a:ln w="12700">
            <a:miter lim="400000"/>
          </a:ln>
        </p:spPr>
      </p:pic>
      <p:grpSp>
        <p:nvGrpSpPr>
          <p:cNvPr id="140" name="Gruppieren"/>
          <p:cNvGrpSpPr/>
          <p:nvPr/>
        </p:nvGrpSpPr>
        <p:grpSpPr>
          <a:xfrm>
            <a:off x="21481656" y="12150402"/>
            <a:ext cx="2273232" cy="753917"/>
            <a:chOff x="-1" y="-1"/>
            <a:chExt cx="2273231" cy="753916"/>
          </a:xfrm>
        </p:grpSpPr>
        <p:sp>
          <p:nvSpPr>
            <p:cNvPr id="138" name="Powered by:"/>
            <p:cNvSpPr txBox="1"/>
            <p:nvPr/>
          </p:nvSpPr>
          <p:spPr>
            <a:xfrm>
              <a:off x="-2" y="-2"/>
              <a:ext cx="1525270" cy="44731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fontScale="92500"/>
            </a:bodyPr>
            <a:lstStyle>
              <a:lvl1pPr algn="r" defTabSz="594360">
                <a:spcBef>
                  <a:spcPts val="0"/>
                </a:spcBef>
                <a:defRPr sz="1440">
                  <a:solidFill>
                    <a:srgbClr val="FFFFFF"/>
                  </a:solidFill>
                  <a:latin typeface="Calibri"/>
                  <a:ea typeface="Calibri"/>
                  <a:cs typeface="Calibri"/>
                  <a:sym typeface="Calibri"/>
                </a:defRPr>
              </a:lvl1pPr>
            </a:lstStyle>
            <a:p>
              <a:r>
                <a:t>Aangedreven door:</a:t>
              </a:r>
            </a:p>
          </p:txBody>
        </p:sp>
        <p:pic>
          <p:nvPicPr>
            <p:cNvPr id="139" name="Logo_Heyfair_white.pdf" descr="Logo_Heyfair_white.pdf"/>
            <p:cNvPicPr>
              <a:picLocks noChangeAspect="1"/>
            </p:cNvPicPr>
            <p:nvPr/>
          </p:nvPicPr>
          <p:blipFill>
            <a:blip r:embed="rId3"/>
            <a:stretch>
              <a:fillRect/>
            </a:stretch>
          </p:blipFill>
          <p:spPr>
            <a:xfrm>
              <a:off x="627770" y="339180"/>
              <a:ext cx="1645461" cy="414735"/>
            </a:xfrm>
            <a:prstGeom prst="rect">
              <a:avLst/>
            </a:prstGeom>
            <a:ln w="12700" cap="flat">
              <a:noFill/>
              <a:miter lim="400000"/>
            </a:ln>
            <a:effectLst/>
          </p:spPr>
        </p:pic>
      </p:grpSp>
      <p:grpSp>
        <p:nvGrpSpPr>
          <p:cNvPr id="143" name="Gruppieren"/>
          <p:cNvGrpSpPr/>
          <p:nvPr/>
        </p:nvGrpSpPr>
        <p:grpSpPr>
          <a:xfrm>
            <a:off x="6764970" y="1666961"/>
            <a:ext cx="10854061" cy="7664123"/>
            <a:chOff x="0" y="0"/>
            <a:chExt cx="10854059" cy="7664121"/>
          </a:xfrm>
        </p:grpSpPr>
        <p:sp>
          <p:nvSpPr>
            <p:cNvPr id="141" name="Willkommen!"/>
            <p:cNvSpPr txBox="1"/>
            <p:nvPr/>
          </p:nvSpPr>
          <p:spPr>
            <a:xfrm>
              <a:off x="3941874" y="0"/>
              <a:ext cx="2970312" cy="8605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t">
              <a:spAutoFit/>
            </a:bodyPr>
            <a:lstStyle>
              <a:lvl1pPr algn="ctr">
                <a:defRPr sz="6000" b="1">
                  <a:solidFill>
                    <a:srgbClr val="FFFFFF"/>
                  </a:solidFill>
                  <a:latin typeface="Calibri"/>
                  <a:ea typeface="Calibri"/>
                  <a:cs typeface="Calibri"/>
                  <a:sym typeface="Calibri"/>
                </a:defRPr>
              </a:lvl1pPr>
            </a:lstStyle>
            <a:p>
              <a:r>
                <a:t>Welkom!</a:t>
              </a:r>
            </a:p>
          </p:txBody>
        </p:sp>
        <p:sp>
          <p:nvSpPr>
            <p:cNvPr id="142" name="Willkommen!"/>
            <p:cNvSpPr txBox="1"/>
            <p:nvPr/>
          </p:nvSpPr>
          <p:spPr>
            <a:xfrm>
              <a:off x="0" y="1392782"/>
              <a:ext cx="10854060" cy="62713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gn="ctr">
                <a:lnSpc>
                  <a:spcPct val="80000"/>
                </a:lnSpc>
                <a:spcBef>
                  <a:spcPts val="0"/>
                </a:spcBef>
                <a:defRPr sz="12000" b="1">
                  <a:solidFill>
                    <a:srgbClr val="FFFFFF"/>
                  </a:solidFill>
                  <a:latin typeface="Calibri"/>
                  <a:ea typeface="Calibri"/>
                  <a:cs typeface="Calibri"/>
                  <a:sym typeface="Calibri"/>
                </a:defRPr>
              </a:pPr>
              <a:r>
                <a:t>Desinfectie trainen,</a:t>
              </a:r>
            </a:p>
            <a:p>
              <a:pPr algn="ctr">
                <a:lnSpc>
                  <a:spcPct val="80000"/>
                </a:lnSpc>
                <a:spcBef>
                  <a:spcPts val="0"/>
                </a:spcBef>
                <a:defRPr sz="12000" b="1">
                  <a:solidFill>
                    <a:srgbClr val="FFFFFF"/>
                  </a:solidFill>
                  <a:latin typeface="Calibri"/>
                  <a:ea typeface="Calibri"/>
                  <a:cs typeface="Calibri"/>
                  <a:sym typeface="Calibri"/>
                </a:defRPr>
              </a:pPr>
              <a:r>
                <a:t>gezondheid beschermen.</a:t>
              </a:r>
            </a:p>
          </p:txBody>
        </p:sp>
      </p:gr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rgbClr val="F6F7FB"/>
        </a:solidFill>
        <a:effectLst/>
      </p:bgPr>
    </p:bg>
    <p:spTree>
      <p:nvGrpSpPr>
        <p:cNvPr id="1" name=""/>
        <p:cNvGrpSpPr/>
        <p:nvPr/>
      </p:nvGrpSpPr>
      <p:grpSpPr>
        <a:xfrm>
          <a:off x="0" y="0"/>
          <a:ext cx="0" cy="0"/>
          <a:chOff x="0" y="0"/>
          <a:chExt cx="0" cy="0"/>
        </a:xfrm>
      </p:grpSpPr>
      <p:sp>
        <p:nvSpPr>
          <p:cNvPr id="145" name="DesiCoach® Handbuch"/>
          <p:cNvSpPr txBox="1"/>
          <p:nvPr/>
        </p:nvSpPr>
        <p:spPr>
          <a:xfrm>
            <a:off x="1422398" y="4348172"/>
            <a:ext cx="8012132" cy="2666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5000"/>
              </a:spcBef>
              <a:defRPr sz="10000" b="1">
                <a:solidFill>
                  <a:srgbClr val="1F00EB"/>
                </a:solidFill>
                <a:latin typeface="Calibri"/>
                <a:ea typeface="Calibri"/>
                <a:cs typeface="Calibri"/>
                <a:sym typeface="Calibri"/>
              </a:defRPr>
            </a:pPr>
            <a:r>
              <a:t>Voorwoord </a:t>
            </a:r>
            <a:r>
              <a:rPr>
                <a:solidFill>
                  <a:srgbClr val="000000"/>
                </a:solidFill>
              </a:rPr>
              <a:t>bij de presentatie</a:t>
            </a:r>
          </a:p>
        </p:txBody>
      </p:sp>
      <p:sp>
        <p:nvSpPr>
          <p:cNvPr id="146" name="Linien"/>
          <p:cNvSpPr/>
          <p:nvPr/>
        </p:nvSpPr>
        <p:spPr>
          <a:xfrm>
            <a:off x="9747496" y="5681315"/>
            <a:ext cx="866811" cy="2"/>
          </a:xfrm>
          <a:prstGeom prst="line">
            <a:avLst/>
          </a:prstGeom>
          <a:ln w="76200">
            <a:solidFill>
              <a:srgbClr val="000000"/>
            </a:solidFill>
            <a:miter lim="400000"/>
            <a:tailEnd type="triangle"/>
          </a:ln>
        </p:spPr>
        <p:txBody>
          <a:bodyPr lIns="45718" tIns="45718" rIns="45718" bIns="45718"/>
          <a:lstStyle/>
          <a:p>
            <a:endParaRPr/>
          </a:p>
        </p:txBody>
      </p:sp>
      <p:sp>
        <p:nvSpPr>
          <p:cNvPr id="147" name="FÜR HYGIENE-BEAUFTRAGTE…"/>
          <p:cNvSpPr txBox="1"/>
          <p:nvPr/>
        </p:nvSpPr>
        <p:spPr>
          <a:xfrm>
            <a:off x="11255187" y="2269172"/>
            <a:ext cx="12319775" cy="9177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110000"/>
              </a:lnSpc>
              <a:spcBef>
                <a:spcPts val="3000"/>
              </a:spcBef>
              <a:defRPr sz="3200" b="1" cap="all" spc="640">
                <a:solidFill>
                  <a:srgbClr val="1F00EB"/>
                </a:solidFill>
                <a:latin typeface="Calibri"/>
                <a:ea typeface="Calibri"/>
                <a:cs typeface="Calibri"/>
                <a:sym typeface="Calibri"/>
              </a:defRPr>
            </a:pPr>
            <a:r>
              <a:t>VOOR HYGIËNEFUNCTIONARISSEN</a:t>
            </a:r>
          </a:p>
          <a:p>
            <a:pPr>
              <a:lnSpc>
                <a:spcPct val="110000"/>
              </a:lnSpc>
              <a:spcBef>
                <a:spcPts val="3000"/>
              </a:spcBef>
              <a:defRPr sz="3200">
                <a:latin typeface="Calibri"/>
                <a:ea typeface="Calibri"/>
                <a:cs typeface="Calibri"/>
                <a:sym typeface="Calibri"/>
              </a:defRPr>
            </a:pPr>
            <a:r>
              <a:t>Deze presentatie is vrij te gebruiken voor hygiënescholingen met DesiCoach®. Ze kan naar behoefte worden aangepast of uitgebreid. </a:t>
            </a:r>
            <a:br/>
            <a:r>
              <a:t>Zo kan bijvoorbeeld alleen het praktische trainingsgedeelte in de eigen presentatie worden geïntegreerd. Precies zoals het in het kader past.</a:t>
            </a:r>
          </a:p>
          <a:p>
            <a:pPr>
              <a:lnSpc>
                <a:spcPct val="110000"/>
              </a:lnSpc>
              <a:spcBef>
                <a:spcPts val="3000"/>
              </a:spcBef>
              <a:defRPr sz="3200" b="1" spc="32">
                <a:latin typeface="Calibri"/>
                <a:ea typeface="Calibri"/>
                <a:cs typeface="Calibri"/>
                <a:sym typeface="Calibri"/>
              </a:defRPr>
            </a:pPr>
            <a:r>
              <a:t>Licentievoorwaarden</a:t>
            </a:r>
            <a:r>
              <a:rPr b="0" spc="0"/>
              <a:t> </a:t>
            </a:r>
          </a:p>
          <a:p>
            <a:pPr marL="320841" indent="-320841">
              <a:lnSpc>
                <a:spcPct val="110000"/>
              </a:lnSpc>
              <a:spcBef>
                <a:spcPts val="500"/>
              </a:spcBef>
              <a:buSzPct val="100000"/>
              <a:buChar char="•"/>
              <a:defRPr sz="3200">
                <a:latin typeface="Calibri"/>
                <a:ea typeface="Calibri"/>
                <a:cs typeface="Calibri"/>
                <a:sym typeface="Calibri"/>
              </a:defRPr>
            </a:pPr>
            <a:r>
              <a:t>Houd er rekening mee dat de afbeeldingen en grafieken in deze presentatie onderhevig zijn aan bepaalde licentievoorwaarden. Ze mogen uitsluitend worden gebruikt voor presentatiedoeleinden in het kader van de hygiënescholing.</a:t>
            </a:r>
          </a:p>
          <a:p>
            <a:pPr marL="320841" indent="-320841">
              <a:lnSpc>
                <a:spcPct val="110000"/>
              </a:lnSpc>
              <a:spcBef>
                <a:spcPts val="500"/>
              </a:spcBef>
              <a:buSzPct val="100000"/>
              <a:buChar char="•"/>
              <a:defRPr sz="3200">
                <a:latin typeface="Calibri"/>
                <a:ea typeface="Calibri"/>
                <a:cs typeface="Calibri"/>
                <a:sym typeface="Calibri"/>
              </a:defRPr>
            </a:pPr>
            <a:r>
              <a:t>Het doorgeven van de afbeeldingen in hun originele vorm en het gebruik ervan voor andere doeleinden (bijv. voor online marketing, gedrukte media of andere handels- en verkoopproducten) is niet toegestaan.</a:t>
            </a:r>
          </a:p>
          <a:p>
            <a:pPr>
              <a:lnSpc>
                <a:spcPct val="110000"/>
              </a:lnSpc>
              <a:spcBef>
                <a:spcPts val="3000"/>
              </a:spcBef>
              <a:defRPr sz="3200">
                <a:latin typeface="Calibri"/>
                <a:ea typeface="Calibri"/>
                <a:cs typeface="Calibri"/>
                <a:sym typeface="Calibri"/>
              </a:defRPr>
            </a:pPr>
            <a:r>
              <a:t>Voor meer informatie en vragen over de presentatie of over </a:t>
            </a:r>
            <a:br/>
            <a:r>
              <a:t>DesiCoach® kun je ons een e-mail sturen naar </a:t>
            </a:r>
            <a:r>
              <a:rPr u="sng">
                <a:solidFill>
                  <a:srgbClr val="0000FF"/>
                </a:solidFill>
                <a:uFill>
                  <a:solidFill>
                    <a:srgbClr val="0000FF"/>
                  </a:solidFill>
                </a:uFill>
                <a:hlinkClick r:id="rId2"/>
              </a:rPr>
              <a:t>hey@heyfair.de</a:t>
            </a:r>
            <a:r>
              <a:t>.</a:t>
            </a:r>
          </a:p>
        </p:txBody>
      </p:sp>
      <p:grpSp>
        <p:nvGrpSpPr>
          <p:cNvPr id="150" name="Gruppieren"/>
          <p:cNvGrpSpPr/>
          <p:nvPr/>
        </p:nvGrpSpPr>
        <p:grpSpPr>
          <a:xfrm>
            <a:off x="1448871" y="7486911"/>
            <a:ext cx="4030126" cy="768130"/>
            <a:chOff x="0" y="0"/>
            <a:chExt cx="4030124" cy="768129"/>
          </a:xfrm>
        </p:grpSpPr>
        <p:sp>
          <p:nvSpPr>
            <p:cNvPr id="148" name="www.heyfair.de/schulung"/>
            <p:cNvSpPr txBox="1"/>
            <p:nvPr/>
          </p:nvSpPr>
          <p:spPr>
            <a:xfrm>
              <a:off x="0" y="0"/>
              <a:ext cx="3998580" cy="64427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lvl1pPr>
                <a:lnSpc>
                  <a:spcPct val="110000"/>
                </a:lnSpc>
                <a:spcBef>
                  <a:spcPts val="0"/>
                </a:spcBef>
                <a:defRPr sz="4200" b="1">
                  <a:solidFill>
                    <a:srgbClr val="1F00EB"/>
                  </a:solidFill>
                  <a:latin typeface="Calibri"/>
                  <a:ea typeface="Calibri"/>
                  <a:cs typeface="Calibri"/>
                  <a:sym typeface="Calibri"/>
                </a:defRPr>
              </a:lvl1pPr>
            </a:lstStyle>
            <a:p>
              <a:r>
                <a:t>www.heyfair.de</a:t>
              </a:r>
            </a:p>
          </p:txBody>
        </p:sp>
        <p:pic>
          <p:nvPicPr>
            <p:cNvPr id="149" name="Bild" descr="Bild"/>
            <p:cNvPicPr>
              <a:picLocks noChangeAspect="1"/>
            </p:cNvPicPr>
            <p:nvPr/>
          </p:nvPicPr>
          <p:blipFill>
            <a:blip r:embed="rId3"/>
            <a:stretch>
              <a:fillRect/>
            </a:stretch>
          </p:blipFill>
          <p:spPr>
            <a:xfrm>
              <a:off x="31545" y="541987"/>
              <a:ext cx="3998580" cy="226143"/>
            </a:xfrm>
            <a:prstGeom prst="rect">
              <a:avLst/>
            </a:prstGeom>
            <a:ln w="12700" cap="flat">
              <a:noFill/>
              <a:miter lim="400000"/>
            </a:ln>
            <a:effectLst/>
          </p:spPr>
        </p:pic>
      </p:grpSp>
      <p:grpSp>
        <p:nvGrpSpPr>
          <p:cNvPr id="153" name="Gruppieren"/>
          <p:cNvGrpSpPr/>
          <p:nvPr/>
        </p:nvGrpSpPr>
        <p:grpSpPr>
          <a:xfrm>
            <a:off x="21390320" y="12281582"/>
            <a:ext cx="2993684" cy="779937"/>
            <a:chOff x="0" y="0"/>
            <a:chExt cx="2993682" cy="779936"/>
          </a:xfrm>
        </p:grpSpPr>
        <p:sp>
          <p:nvSpPr>
            <p:cNvPr id="151" name="Rechteck"/>
            <p:cNvSpPr/>
            <p:nvPr/>
          </p:nvSpPr>
          <p:spPr>
            <a:xfrm>
              <a:off x="0" y="-1"/>
              <a:ext cx="2993683" cy="779938"/>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152" name="Gruppieren" descr="Gruppieren"/>
            <p:cNvPicPr>
              <a:picLocks noChangeAspect="1"/>
            </p:cNvPicPr>
            <p:nvPr/>
          </p:nvPicPr>
          <p:blipFill>
            <a:blip r:embed="rId4"/>
            <a:stretch>
              <a:fillRect/>
            </a:stretch>
          </p:blipFill>
          <p:spPr>
            <a:xfrm>
              <a:off x="719108" y="208001"/>
              <a:ext cx="1645458" cy="414735"/>
            </a:xfrm>
            <a:prstGeom prst="rect">
              <a:avLst/>
            </a:prstGeom>
            <a:ln w="12700" cap="flat">
              <a:noFill/>
              <a:miter lim="400000"/>
            </a:ln>
            <a:effectLst/>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155" name="Linien"/>
          <p:cNvSpPr/>
          <p:nvPr/>
        </p:nvSpPr>
        <p:spPr>
          <a:xfrm>
            <a:off x="8887787" y="6858000"/>
            <a:ext cx="866811" cy="0"/>
          </a:xfrm>
          <a:prstGeom prst="line">
            <a:avLst/>
          </a:prstGeom>
          <a:ln w="76200">
            <a:solidFill>
              <a:srgbClr val="000000"/>
            </a:solidFill>
            <a:miter lim="400000"/>
            <a:tailEnd type="triangle"/>
          </a:ln>
        </p:spPr>
        <p:txBody>
          <a:bodyPr lIns="45718" tIns="45718" rIns="45718" bIns="45718"/>
          <a:lstStyle/>
          <a:p>
            <a:endParaRPr/>
          </a:p>
        </p:txBody>
      </p:sp>
      <p:pic>
        <p:nvPicPr>
          <p:cNvPr id="156" name="DW_Testimonial_5_No-2_v1_FD.jpg" descr="DW_Testimonial_5_No-2_v1_FD.jpg"/>
          <p:cNvPicPr>
            <a:picLocks noChangeAspect="1"/>
          </p:cNvPicPr>
          <p:nvPr/>
        </p:nvPicPr>
        <p:blipFill>
          <a:blip r:embed="rId2"/>
          <a:stretch>
            <a:fillRect/>
          </a:stretch>
        </p:blipFill>
        <p:spPr>
          <a:xfrm>
            <a:off x="12422255" y="5206998"/>
            <a:ext cx="3302003" cy="3302002"/>
          </a:xfrm>
          <a:prstGeom prst="rect">
            <a:avLst/>
          </a:prstGeom>
          <a:ln w="12700">
            <a:miter lim="400000"/>
          </a:ln>
          <a:effectLst>
            <a:outerShdw blurRad="317500" dist="71319" dir="5400000" rotWithShape="0">
              <a:srgbClr val="000000">
                <a:alpha val="14573"/>
              </a:srgbClr>
            </a:outerShdw>
          </a:effectLst>
        </p:spPr>
      </p:pic>
      <p:pic>
        <p:nvPicPr>
          <p:cNvPr id="157" name="DW_Testimonial_3_No-1_v1-2_400px_FD.jpg" descr="DW_Testimonial_3_No-1_v1-2_400px_FD.jpg"/>
          <p:cNvPicPr>
            <a:picLocks noChangeAspect="1"/>
          </p:cNvPicPr>
          <p:nvPr/>
        </p:nvPicPr>
        <p:blipFill>
          <a:blip r:embed="rId3"/>
          <a:stretch>
            <a:fillRect/>
          </a:stretch>
        </p:blipFill>
        <p:spPr>
          <a:xfrm>
            <a:off x="10771252" y="1429023"/>
            <a:ext cx="3302005" cy="3302002"/>
          </a:xfrm>
          <a:prstGeom prst="rect">
            <a:avLst/>
          </a:prstGeom>
          <a:ln w="12700">
            <a:miter lim="400000"/>
          </a:ln>
          <a:effectLst>
            <a:outerShdw blurRad="317500" dist="71319" dir="5400000" rotWithShape="0">
              <a:srgbClr val="000000">
                <a:alpha val="14573"/>
              </a:srgbClr>
            </a:outerShdw>
          </a:effectLst>
        </p:spPr>
      </p:pic>
      <p:pic>
        <p:nvPicPr>
          <p:cNvPr id="158" name="DW_Testimonial_2_No-3_v1-2_400px_FD.jpg" descr="DW_Testimonial_2_No-3_v1-2_400px_FD.jpg"/>
          <p:cNvPicPr>
            <a:picLocks noChangeAspect="1"/>
          </p:cNvPicPr>
          <p:nvPr/>
        </p:nvPicPr>
        <p:blipFill>
          <a:blip r:embed="rId4"/>
          <a:stretch>
            <a:fillRect/>
          </a:stretch>
        </p:blipFill>
        <p:spPr>
          <a:xfrm>
            <a:off x="11535531" y="8953227"/>
            <a:ext cx="3302004" cy="3302004"/>
          </a:xfrm>
          <a:prstGeom prst="rect">
            <a:avLst/>
          </a:prstGeom>
          <a:ln w="12700">
            <a:miter lim="400000"/>
          </a:ln>
          <a:effectLst>
            <a:outerShdw blurRad="317500" dist="71319" dir="5400000" rotWithShape="0">
              <a:srgbClr val="000000">
                <a:alpha val="14573"/>
              </a:srgbClr>
            </a:outerShdw>
          </a:effectLst>
        </p:spPr>
      </p:pic>
      <p:sp>
        <p:nvSpPr>
          <p:cNvPr id="159" name="Dies sind unsere Themen"/>
          <p:cNvSpPr txBox="1"/>
          <p:nvPr/>
        </p:nvSpPr>
        <p:spPr>
          <a:xfrm>
            <a:off x="1422397" y="5524855"/>
            <a:ext cx="7409831" cy="2666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a:latin typeface="Calibri"/>
                <a:ea typeface="Calibri"/>
                <a:cs typeface="Calibri"/>
                <a:sym typeface="Calibri"/>
              </a:defRPr>
            </a:pPr>
            <a:r>
              <a:t>Dit zijn onze </a:t>
            </a:r>
            <a:r>
              <a:rPr>
                <a:solidFill>
                  <a:srgbClr val="1F00EB"/>
                </a:solidFill>
              </a:rPr>
              <a:t>onderwerpen</a:t>
            </a:r>
          </a:p>
        </p:txBody>
      </p:sp>
      <p:sp>
        <p:nvSpPr>
          <p:cNvPr id="160" name="01 | LERNZIELE…"/>
          <p:cNvSpPr txBox="1"/>
          <p:nvPr/>
        </p:nvSpPr>
        <p:spPr>
          <a:xfrm>
            <a:off x="14510399" y="2133002"/>
            <a:ext cx="4873700" cy="19523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01</a:t>
            </a:r>
            <a:r>
              <a:rPr spc="560"/>
              <a:t> | LEERDOELEN</a:t>
            </a:r>
          </a:p>
          <a:p>
            <a:pPr marL="381000" indent="-381000">
              <a:spcBef>
                <a:spcPts val="2500"/>
              </a:spcBef>
              <a:buClr>
                <a:srgbClr val="008CFF"/>
              </a:buClr>
              <a:buSzPct val="70000"/>
              <a:buChar char="•"/>
              <a:defRPr sz="4200" b="1">
                <a:latin typeface="Calibri"/>
                <a:ea typeface="Calibri"/>
                <a:cs typeface="Calibri"/>
                <a:sym typeface="Calibri"/>
              </a:defRPr>
            </a:pPr>
            <a:r>
              <a:t>Fouten herkennen en vermijden</a:t>
            </a:r>
          </a:p>
        </p:txBody>
      </p:sp>
      <p:sp>
        <p:nvSpPr>
          <p:cNvPr id="161" name="02 | NOTWENDIGE SITUATIONEN…"/>
          <p:cNvSpPr txBox="1"/>
          <p:nvPr/>
        </p:nvSpPr>
        <p:spPr>
          <a:xfrm>
            <a:off x="15274677" y="9566294"/>
            <a:ext cx="5412256" cy="1952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03</a:t>
            </a:r>
            <a:r>
              <a:rPr spc="560"/>
              <a:t> | TRAINING</a:t>
            </a:r>
          </a:p>
          <a:p>
            <a:pPr marL="381000" indent="-381000">
              <a:spcBef>
                <a:spcPts val="2500"/>
              </a:spcBef>
              <a:buClr>
                <a:srgbClr val="008CFF"/>
              </a:buClr>
              <a:buSzPct val="70000"/>
              <a:buChar char="•"/>
              <a:defRPr sz="4200" b="1">
                <a:latin typeface="Calibri"/>
                <a:ea typeface="Calibri"/>
                <a:cs typeface="Calibri"/>
                <a:sym typeface="Calibri"/>
              </a:defRPr>
            </a:pPr>
            <a:r>
              <a:t>Praktische training van handdesinfectie</a:t>
            </a:r>
          </a:p>
        </p:txBody>
      </p:sp>
      <p:sp>
        <p:nvSpPr>
          <p:cNvPr id="162" name="02 | NOTWENDIGE SITUATIONEN…"/>
          <p:cNvSpPr txBox="1"/>
          <p:nvPr/>
        </p:nvSpPr>
        <p:spPr>
          <a:xfrm>
            <a:off x="16161401" y="5881810"/>
            <a:ext cx="7409831" cy="19523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spcBef>
                <a:spcPts val="2500"/>
              </a:spcBef>
              <a:defRPr sz="2800" b="1" cap="all">
                <a:solidFill>
                  <a:srgbClr val="1F00EB"/>
                </a:solidFill>
                <a:latin typeface="Calibri"/>
                <a:ea typeface="Calibri"/>
                <a:cs typeface="Calibri"/>
                <a:sym typeface="Calibri"/>
              </a:defRPr>
            </a:pPr>
            <a:r>
              <a:t>02</a:t>
            </a:r>
            <a:r>
              <a:rPr spc="560"/>
              <a:t> | NOODZAKELIJKE SITUATIES</a:t>
            </a:r>
          </a:p>
          <a:p>
            <a:pPr marL="381000" indent="-381000">
              <a:spcBef>
                <a:spcPts val="2500"/>
              </a:spcBef>
              <a:buClr>
                <a:srgbClr val="008CFF"/>
              </a:buClr>
              <a:buSzPct val="70000"/>
              <a:buChar char="•"/>
              <a:defRPr sz="4200" b="1">
                <a:latin typeface="Calibri"/>
                <a:ea typeface="Calibri"/>
                <a:cs typeface="Calibri"/>
                <a:sym typeface="Calibri"/>
              </a:defRPr>
            </a:pPr>
            <a:r>
              <a:t>De 5 momenten van handdesinfectie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haendedesinfektion-im-krankenhaus_1.jpg" descr="haendedesinfektion-im-krankenhaus_1.jpg"/>
          <p:cNvPicPr>
            <a:picLocks noChangeAspect="1"/>
          </p:cNvPicPr>
          <p:nvPr/>
        </p:nvPicPr>
        <p:blipFill>
          <a:blip r:embed="rId2"/>
          <a:srcRect l="18347" r="18347"/>
          <a:stretch>
            <a:fillRect/>
          </a:stretch>
        </p:blipFill>
        <p:spPr>
          <a:xfrm>
            <a:off x="969" y="1717937"/>
            <a:ext cx="9706928" cy="11998064"/>
          </a:xfrm>
          <a:prstGeom prst="rect">
            <a:avLst/>
          </a:prstGeom>
          <a:ln w="12700">
            <a:miter lim="400000"/>
          </a:ln>
          <a:effectLst>
            <a:outerShdw blurRad="254000" dist="76807" dir="5400000" rotWithShape="0">
              <a:srgbClr val="000000">
                <a:alpha val="10113"/>
              </a:srgbClr>
            </a:outerShdw>
          </a:effectLst>
        </p:spPr>
      </p:pic>
      <p:sp>
        <p:nvSpPr>
          <p:cNvPr id="165" name="01 | LERNZIELE…"/>
          <p:cNvSpPr txBox="1"/>
          <p:nvPr/>
        </p:nvSpPr>
        <p:spPr>
          <a:xfrm>
            <a:off x="-2" y="508218"/>
            <a:ext cx="9529345"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Klinische relevantie </a:t>
            </a:r>
          </a:p>
        </p:txBody>
      </p:sp>
      <p:sp>
        <p:nvSpPr>
          <p:cNvPr id="166" name="Etwa ein Drittel aller nosokomialen Infektionen gilt als vermeidbar."/>
          <p:cNvSpPr txBox="1"/>
          <p:nvPr/>
        </p:nvSpPr>
        <p:spPr>
          <a:xfrm>
            <a:off x="10782455" y="9961113"/>
            <a:ext cx="11808402" cy="14715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90000"/>
              </a:lnSpc>
              <a:spcBef>
                <a:spcPts val="2000"/>
              </a:spcBef>
              <a:defRPr sz="5000" b="1">
                <a:latin typeface="Calibri"/>
                <a:ea typeface="Calibri"/>
                <a:cs typeface="Calibri"/>
                <a:sym typeface="Calibri"/>
              </a:defRPr>
            </a:pPr>
            <a:r>
              <a:t>Meer dan</a:t>
            </a:r>
            <a:r>
              <a:rPr>
                <a:solidFill>
                  <a:srgbClr val="1F00EB"/>
                </a:solidFill>
              </a:rPr>
              <a:t> 50% </a:t>
            </a:r>
            <a:r>
              <a:t>van alle nosocomiale infecties wordt als</a:t>
            </a:r>
            <a:r>
              <a:rPr>
                <a:solidFill>
                  <a:srgbClr val="1F00EB"/>
                </a:solidFill>
              </a:rPr>
              <a:t> vermijdbaar</a:t>
            </a:r>
            <a:r>
              <a:t> beschouwd.</a:t>
            </a:r>
          </a:p>
        </p:txBody>
      </p:sp>
      <p:pic>
        <p:nvPicPr>
          <p:cNvPr id="167" name="Bild" descr="Bild"/>
          <p:cNvPicPr>
            <a:picLocks noChangeAspect="1"/>
          </p:cNvPicPr>
          <p:nvPr/>
        </p:nvPicPr>
        <p:blipFill>
          <a:blip r:embed="rId3"/>
          <a:stretch>
            <a:fillRect/>
          </a:stretch>
        </p:blipFill>
        <p:spPr>
          <a:xfrm rot="10850881">
            <a:off x="15782032" y="11357119"/>
            <a:ext cx="3275308" cy="387693"/>
          </a:xfrm>
          <a:prstGeom prst="rect">
            <a:avLst/>
          </a:prstGeom>
          <a:ln w="12700">
            <a:miter lim="400000"/>
          </a:ln>
        </p:spPr>
      </p:pic>
      <p:sp>
        <p:nvSpPr>
          <p:cNvPr id="168" name="Klinische Relevanz der Händedesinfektion.…"/>
          <p:cNvSpPr txBox="1"/>
          <p:nvPr/>
        </p:nvSpPr>
        <p:spPr>
          <a:xfrm>
            <a:off x="10753562" y="1494298"/>
            <a:ext cx="9924242" cy="75468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t>Klinische relevantie </a:t>
            </a:r>
            <a:br/>
            <a:r>
              <a:t>van handdesinfectie.</a:t>
            </a:r>
          </a:p>
          <a:p>
            <a:pPr>
              <a:lnSpc>
                <a:spcPct val="110000"/>
              </a:lnSpc>
              <a:spcBef>
                <a:spcPts val="4000"/>
              </a:spcBef>
              <a:defRPr sz="4000">
                <a:latin typeface="Calibri"/>
                <a:ea typeface="Calibri"/>
                <a:cs typeface="Calibri"/>
                <a:sym typeface="Calibri"/>
              </a:defRPr>
            </a:pPr>
            <a:r>
              <a:t>Elk jaar zijn er in Europa ongeveer </a:t>
            </a:r>
            <a:r>
              <a:rPr b="1">
                <a:solidFill>
                  <a:srgbClr val="1F00EB"/>
                </a:solidFill>
              </a:rPr>
              <a:t>3,5 miljoen </a:t>
            </a:r>
            <a:r>
              <a:t>nosocomiale infecties (HAI), wat leidt tot meer dan </a:t>
            </a:r>
            <a:r>
              <a:rPr b="1">
                <a:solidFill>
                  <a:srgbClr val="1F00EB"/>
                </a:solidFill>
              </a:rPr>
              <a:t>90.000</a:t>
            </a:r>
            <a:r>
              <a:t> sterfgevallen.</a:t>
            </a:r>
            <a:r>
              <a:rPr sz="3000" baseline="55333">
                <a:solidFill>
                  <a:srgbClr val="929292"/>
                </a:solidFill>
              </a:rPr>
              <a:t>[1]</a:t>
            </a:r>
            <a:r>
              <a:rPr sz="3200" baseline="21875"/>
              <a:t> </a:t>
            </a:r>
            <a:endParaRPr sz="3200"/>
          </a:p>
          <a:p>
            <a:pPr defTabSz="457200">
              <a:lnSpc>
                <a:spcPct val="110000"/>
              </a:lnSpc>
              <a:spcBef>
                <a:spcPts val="4000"/>
              </a:spcBef>
              <a:defRPr sz="3200">
                <a:latin typeface="Calibri"/>
                <a:ea typeface="Calibri"/>
                <a:cs typeface="Calibri"/>
                <a:sym typeface="Calibri"/>
              </a:defRPr>
            </a:pPr>
            <a:r>
              <a:t>HAIs komen het vaakst voor in de vorm van: </a:t>
            </a:r>
            <a:r>
              <a:rPr sz="3000" baseline="31999">
                <a:solidFill>
                  <a:srgbClr val="929292"/>
                </a:solidFill>
              </a:rPr>
              <a:t>[2]</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postoperatieve wondinfectie </a:t>
            </a:r>
            <a:r>
              <a:rPr b="0"/>
              <a:t>(24%)</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urineweginfectie</a:t>
            </a:r>
            <a:r>
              <a:rPr b="0"/>
              <a:t> (23%)</a:t>
            </a:r>
          </a:p>
          <a:p>
            <a:pPr marL="381000" indent="-381000" defTabSz="457200">
              <a:lnSpc>
                <a:spcPct val="110000"/>
              </a:lnSpc>
              <a:spcBef>
                <a:spcPts val="1000"/>
              </a:spcBef>
              <a:buClr>
                <a:srgbClr val="008CFF"/>
              </a:buClr>
              <a:buSzPct val="120000"/>
              <a:buChar char="•"/>
              <a:defRPr sz="3200" b="1">
                <a:latin typeface="Calibri"/>
                <a:ea typeface="Calibri"/>
                <a:cs typeface="Calibri"/>
                <a:sym typeface="Calibri"/>
              </a:defRPr>
            </a:pPr>
            <a:r>
              <a:t>lagere luchtweginfectie </a:t>
            </a:r>
            <a:r>
              <a:rPr b="0"/>
              <a:t>(22%)</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Rechteck"/>
          <p:cNvGrpSpPr/>
          <p:nvPr/>
        </p:nvGrpSpPr>
        <p:grpSpPr>
          <a:xfrm>
            <a:off x="-2" y="0"/>
            <a:ext cx="9715501" cy="13716000"/>
            <a:chOff x="0" y="0"/>
            <a:chExt cx="9715500" cy="13716000"/>
          </a:xfrm>
        </p:grpSpPr>
        <p:sp>
          <p:nvSpPr>
            <p:cNvPr id="170" name="Rechteck"/>
            <p:cNvSpPr/>
            <p:nvPr/>
          </p:nvSpPr>
          <p:spPr>
            <a:xfrm>
              <a:off x="-1" y="0"/>
              <a:ext cx="9715501" cy="13716000"/>
            </a:xfrm>
            <a:prstGeom prst="rect">
              <a:avLst/>
            </a:prstGeom>
            <a:gradFill flip="none" rotWithShape="1">
              <a:gsLst>
                <a:gs pos="0">
                  <a:srgbClr val="F6F9FF"/>
                </a:gs>
                <a:gs pos="100000">
                  <a:srgbClr val="CDD5F0"/>
                </a:gs>
              </a:gsLst>
              <a:lin ang="5400000" scaled="0"/>
            </a:gradFill>
            <a:ln w="12700" cap="flat">
              <a:noFill/>
              <a:miter lim="400000"/>
            </a:ln>
            <a:effectLst/>
          </p:spPr>
          <p:txBody>
            <a:bodyPr wrap="square" lIns="0" tIns="0" rIns="0" bIns="0" numCol="1" anchor="ctr">
              <a:noAutofit/>
            </a:bodyP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171" name="Se"/>
            <p:cNvSpPr txBox="1"/>
            <p:nvPr/>
          </p:nvSpPr>
          <p:spPr>
            <a:xfrm>
              <a:off x="-1" y="6616244"/>
              <a:ext cx="9715501" cy="4835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ctr">
                <a:spcBef>
                  <a:spcPts val="0"/>
                </a:spcBef>
                <a:defRPr sz="3200">
                  <a:solidFill>
                    <a:srgbClr val="8479FF"/>
                  </a:solidFill>
                  <a:latin typeface="Helvetica Neue Medium"/>
                  <a:ea typeface="Helvetica Neue Medium"/>
                  <a:cs typeface="Helvetica Neue Medium"/>
                  <a:sym typeface="Helvetica Neue Medium"/>
                </a:defRPr>
              </a:lvl1pPr>
            </a:lstStyle>
            <a:p>
              <a:r>
                <a:t>Se</a:t>
              </a:r>
            </a:p>
          </p:txBody>
        </p:sp>
      </p:grpSp>
      <p:sp>
        <p:nvSpPr>
          <p:cNvPr id="173" name="01 | LERNZIELE…"/>
          <p:cNvSpPr txBox="1"/>
          <p:nvPr/>
        </p:nvSpPr>
        <p:spPr>
          <a:xfrm>
            <a:off x="-2" y="508218"/>
            <a:ext cx="9529707"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Klinische relevantie </a:t>
            </a:r>
          </a:p>
        </p:txBody>
      </p:sp>
      <p:sp>
        <p:nvSpPr>
          <p:cNvPr id="174" name="Händedesinfektion  kann Leben retten.…"/>
          <p:cNvSpPr txBox="1"/>
          <p:nvPr/>
        </p:nvSpPr>
        <p:spPr>
          <a:xfrm>
            <a:off x="10753562" y="1494298"/>
            <a:ext cx="10801529" cy="5240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4000"/>
              </a:spcBef>
              <a:defRPr sz="7000" b="1">
                <a:latin typeface="Calibri"/>
                <a:ea typeface="Calibri"/>
                <a:cs typeface="Calibri"/>
                <a:sym typeface="Calibri"/>
              </a:defRPr>
            </a:pPr>
            <a:r>
              <a:t>Handdesinfectie </a:t>
            </a:r>
            <a:br/>
            <a:r>
              <a:t>kan levens redden. </a:t>
            </a:r>
          </a:p>
          <a:p>
            <a:pPr>
              <a:lnSpc>
                <a:spcPct val="110000"/>
              </a:lnSpc>
              <a:spcBef>
                <a:spcPts val="4000"/>
              </a:spcBef>
              <a:defRPr sz="3200">
                <a:latin typeface="Calibri"/>
                <a:ea typeface="Calibri"/>
                <a:cs typeface="Calibri"/>
                <a:sym typeface="Calibri"/>
              </a:defRPr>
            </a:pPr>
            <a:r>
              <a:t>Tot </a:t>
            </a:r>
            <a:r>
              <a:rPr b="1">
                <a:solidFill>
                  <a:srgbClr val="1F00EB"/>
                </a:solidFill>
              </a:rPr>
              <a:t>90% van alle nosocomiale infecties</a:t>
            </a:r>
            <a:r>
              <a:t> wordt via de handen overgedragen</a:t>
            </a:r>
            <a:r>
              <a:rPr sz="3000" baseline="31999">
                <a:solidFill>
                  <a:srgbClr val="929292"/>
                </a:solidFill>
              </a:rPr>
              <a:t>[3]</a:t>
            </a:r>
            <a:r>
              <a:t> - onze meest waardevolle instrumenten bij de omgang met patiënten en medische apparatuur.</a:t>
            </a:r>
          </a:p>
          <a:p>
            <a:pPr>
              <a:lnSpc>
                <a:spcPct val="110000"/>
              </a:lnSpc>
              <a:spcBef>
                <a:spcPts val="4000"/>
              </a:spcBef>
              <a:defRPr sz="4000" b="1">
                <a:latin typeface="Calibri"/>
                <a:ea typeface="Calibri"/>
                <a:cs typeface="Calibri"/>
                <a:sym typeface="Calibri"/>
              </a:defRPr>
            </a:pPr>
            <a:r>
              <a:t>Maar veel handdesinfecties zijn...</a:t>
            </a:r>
          </a:p>
        </p:txBody>
      </p:sp>
      <p:sp>
        <p:nvSpPr>
          <p:cNvPr id="175" name="… Das wollen wir ändern!"/>
          <p:cNvSpPr txBox="1"/>
          <p:nvPr/>
        </p:nvSpPr>
        <p:spPr>
          <a:xfrm>
            <a:off x="12732805" y="11461139"/>
            <a:ext cx="8509483"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110000"/>
              </a:lnSpc>
              <a:spcBef>
                <a:spcPts val="2000"/>
              </a:spcBef>
              <a:defRPr sz="4000" b="1">
                <a:latin typeface="Calibri"/>
                <a:ea typeface="Calibri"/>
                <a:cs typeface="Calibri"/>
                <a:sym typeface="Calibri"/>
              </a:defRPr>
            </a:lvl1pPr>
          </a:lstStyle>
          <a:p>
            <a:r>
              <a:t>... Dat willen we veranderen!</a:t>
            </a:r>
          </a:p>
        </p:txBody>
      </p:sp>
      <p:pic>
        <p:nvPicPr>
          <p:cNvPr id="176" name="Bild" descr="Bild"/>
          <p:cNvPicPr>
            <a:picLocks noChangeAspect="1"/>
          </p:cNvPicPr>
          <p:nvPr/>
        </p:nvPicPr>
        <p:blipFill>
          <a:blip r:embed="rId2"/>
          <a:stretch>
            <a:fillRect/>
          </a:stretch>
        </p:blipFill>
        <p:spPr>
          <a:xfrm rot="21240000" flipH="1">
            <a:off x="16352656" y="11942447"/>
            <a:ext cx="2774545" cy="328419"/>
          </a:xfrm>
          <a:prstGeom prst="rect">
            <a:avLst/>
          </a:prstGeom>
          <a:ln w="12700">
            <a:miter lim="400000"/>
          </a:ln>
        </p:spPr>
      </p:pic>
      <p:pic>
        <p:nvPicPr>
          <p:cNvPr id="177" name="Walking-Hand_Missed-Areas_1200px.png" descr="Walking-Hand_Missed-Areas_1200px.png"/>
          <p:cNvPicPr>
            <a:picLocks noChangeAspect="1"/>
          </p:cNvPicPr>
          <p:nvPr/>
        </p:nvPicPr>
        <p:blipFill>
          <a:blip r:embed="rId3"/>
          <a:srcRect l="16925"/>
          <a:stretch>
            <a:fillRect/>
          </a:stretch>
        </p:blipFill>
        <p:spPr>
          <a:xfrm>
            <a:off x="-1" y="5237569"/>
            <a:ext cx="12390011" cy="7867285"/>
          </a:xfrm>
          <a:prstGeom prst="rect">
            <a:avLst/>
          </a:prstGeom>
          <a:ln w="12700">
            <a:miter lim="400000"/>
          </a:ln>
        </p:spPr>
      </p:pic>
      <p:sp>
        <p:nvSpPr>
          <p:cNvPr id="178" name="lückenhaft (53-93 %) [4-5] Insb. Fingerspitzen, Zwischenräume &amp; Daumen…"/>
          <p:cNvSpPr txBox="1"/>
          <p:nvPr/>
        </p:nvSpPr>
        <p:spPr>
          <a:xfrm>
            <a:off x="12770907" y="7225893"/>
            <a:ext cx="11001915" cy="36934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onvolledig </a:t>
            </a:r>
            <a:r>
              <a:rPr b="0"/>
              <a:t>(53-93</a:t>
            </a:r>
            <a:r>
              <a:rPr b="0" spc="-400"/>
              <a:t> </a:t>
            </a:r>
            <a:r>
              <a:rPr b="0"/>
              <a:t>%) </a:t>
            </a:r>
            <a:r>
              <a:rPr sz="3500"/>
              <a:t> </a:t>
            </a:r>
            <a:r>
              <a:rPr sz="3000" b="0" baseline="31999">
                <a:solidFill>
                  <a:srgbClr val="929292"/>
                </a:solidFill>
              </a:rPr>
              <a:t>[4-5]</a:t>
            </a:r>
            <a:br>
              <a:rPr sz="3000" b="0" baseline="31999">
                <a:solidFill>
                  <a:srgbClr val="929292"/>
                </a:solidFill>
              </a:rPr>
            </a:br>
            <a:r>
              <a:rPr sz="2800" b="0">
                <a:solidFill>
                  <a:srgbClr val="000000"/>
                </a:solidFill>
              </a:rPr>
              <a:t>Vooral vingertoppen, ruimtes tussen de vingers &amp; duimen</a:t>
            </a:r>
            <a:endParaRPr sz="3500" baseline="31999"/>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met te lage doseerhoeveelheid</a:t>
            </a:r>
            <a:r>
              <a:rPr b="0"/>
              <a:t> (Ø</a:t>
            </a:r>
            <a:r>
              <a:rPr b="0" spc="-400"/>
              <a:t> </a:t>
            </a:r>
            <a:r>
              <a:rPr b="0"/>
              <a:t>43</a:t>
            </a:r>
            <a:r>
              <a:rPr b="0" spc="-400"/>
              <a:t> </a:t>
            </a:r>
            <a:r>
              <a:rPr b="0"/>
              <a:t>%) </a:t>
            </a:r>
            <a:r>
              <a:rPr sz="3000" b="0">
                <a:solidFill>
                  <a:srgbClr val="929292"/>
                </a:solidFill>
              </a:rPr>
              <a:t> </a:t>
            </a:r>
            <a:r>
              <a:rPr sz="3000" b="0" baseline="31999">
                <a:solidFill>
                  <a:srgbClr val="929292"/>
                </a:solidFill>
              </a:rPr>
              <a:t>[6-7]</a:t>
            </a:r>
            <a:br>
              <a:rPr sz="3000" b="0" baseline="31999">
                <a:solidFill>
                  <a:srgbClr val="929292"/>
                </a:solidFill>
              </a:rPr>
            </a:br>
            <a:r>
              <a:rPr sz="2800" b="0">
                <a:solidFill>
                  <a:srgbClr val="000000"/>
                </a:solidFill>
              </a:rPr>
              <a:t>Aanbevolen wordt, afhankelijk van de handgrootte, ca. 3 tot 5 ml</a:t>
            </a:r>
            <a:endParaRPr sz="3500"/>
          </a:p>
          <a:p>
            <a:pPr marL="508000" indent="-508000">
              <a:spcBef>
                <a:spcPts val="2000"/>
              </a:spcBef>
              <a:buClr>
                <a:srgbClr val="008CFF"/>
              </a:buClr>
              <a:buSzPct val="100000"/>
              <a:buChar char="•"/>
              <a:defRPr sz="4000" b="1">
                <a:solidFill>
                  <a:srgbClr val="1F00EB"/>
                </a:solidFill>
                <a:latin typeface="Calibri"/>
                <a:ea typeface="Calibri"/>
                <a:cs typeface="Calibri"/>
                <a:sym typeface="Calibri"/>
              </a:defRPr>
            </a:pPr>
            <a:r>
              <a:t>volledig vergeten</a:t>
            </a:r>
            <a:r>
              <a:rPr b="0"/>
              <a:t> (30-80</a:t>
            </a:r>
            <a:r>
              <a:rPr b="0" spc="-400"/>
              <a:t> </a:t>
            </a:r>
            <a:r>
              <a:rPr b="0"/>
              <a:t>%) </a:t>
            </a:r>
            <a:r>
              <a:rPr b="0" baseline="31999">
                <a:solidFill>
                  <a:srgbClr val="929292"/>
                </a:solidFill>
              </a:rPr>
              <a:t> </a:t>
            </a:r>
            <a:r>
              <a:rPr sz="3000" b="0" baseline="31999">
                <a:solidFill>
                  <a:srgbClr val="929292"/>
                </a:solidFill>
              </a:rPr>
              <a:t>[8-14]</a:t>
            </a:r>
            <a:br>
              <a:rPr sz="3000" b="0" baseline="31999">
                <a:solidFill>
                  <a:srgbClr val="929292"/>
                </a:solidFill>
              </a:rPr>
            </a:br>
            <a:r>
              <a:rPr sz="2800" b="0">
                <a:solidFill>
                  <a:srgbClr val="000000"/>
                </a:solidFill>
              </a:rPr>
              <a:t>Let op de "5 momenten"</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Rechteck"/>
          <p:cNvSpPr/>
          <p:nvPr/>
        </p:nvSpPr>
        <p:spPr>
          <a:xfrm>
            <a:off x="10377898" y="0"/>
            <a:ext cx="14006102" cy="13716000"/>
          </a:xfrm>
          <a:prstGeom prst="rect">
            <a:avLst/>
          </a:prstGeom>
          <a:gradFill>
            <a:gsLst>
              <a:gs pos="0">
                <a:srgbClr val="F6F9FF"/>
              </a:gs>
              <a:gs pos="100000">
                <a:srgbClr val="CDD5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181" name="Hand-holds-Paper_v1-2_1200px_FD.png" descr="Hand-holds-Paper_v1-2_1200px_FD.png"/>
          <p:cNvPicPr>
            <a:picLocks noChangeAspect="1"/>
          </p:cNvPicPr>
          <p:nvPr/>
        </p:nvPicPr>
        <p:blipFill>
          <a:blip r:embed="rId2"/>
          <a:srcRect l="646"/>
          <a:stretch>
            <a:fillRect/>
          </a:stretch>
        </p:blipFill>
        <p:spPr>
          <a:xfrm>
            <a:off x="10394225" y="0"/>
            <a:ext cx="16005911" cy="16110042"/>
          </a:xfrm>
          <a:prstGeom prst="rect">
            <a:avLst/>
          </a:prstGeom>
          <a:ln w="12700">
            <a:miter lim="400000"/>
          </a:ln>
        </p:spPr>
      </p:pic>
      <p:sp>
        <p:nvSpPr>
          <p:cNvPr id="182"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Foutenbronnen en leerdoelen</a:t>
            </a:r>
          </a:p>
        </p:txBody>
      </p:sp>
      <p:sp>
        <p:nvSpPr>
          <p:cNvPr id="183" name="Lernziele des praktischen Trainings"/>
          <p:cNvSpPr txBox="1"/>
          <p:nvPr/>
        </p:nvSpPr>
        <p:spPr>
          <a:xfrm>
            <a:off x="13225780" y="4061576"/>
            <a:ext cx="6967974"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lvl1pPr>
              <a:lnSpc>
                <a:spcPct val="90000"/>
              </a:lnSpc>
              <a:spcBef>
                <a:spcPts val="0"/>
              </a:spcBef>
              <a:defRPr sz="6000" b="1">
                <a:solidFill>
                  <a:srgbClr val="1F00EB"/>
                </a:solidFill>
                <a:latin typeface="Calibri"/>
                <a:ea typeface="Calibri"/>
                <a:cs typeface="Calibri"/>
                <a:sym typeface="Calibri"/>
              </a:defRPr>
            </a:lvl1pPr>
          </a:lstStyle>
          <a:p>
            <a:r>
              <a:t>Leerdoelen:</a:t>
            </a:r>
          </a:p>
        </p:txBody>
      </p:sp>
      <p:sp>
        <p:nvSpPr>
          <p:cNvPr id="184" name="Fehlerquellen der Händedesinfektion"/>
          <p:cNvSpPr txBox="1"/>
          <p:nvPr/>
        </p:nvSpPr>
        <p:spPr>
          <a:xfrm>
            <a:off x="1598914" y="4061576"/>
            <a:ext cx="6790981"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lvl1pPr>
              <a:lnSpc>
                <a:spcPct val="90000"/>
              </a:lnSpc>
              <a:spcBef>
                <a:spcPts val="0"/>
              </a:spcBef>
              <a:defRPr sz="6000" b="1">
                <a:latin typeface="Calibri"/>
                <a:ea typeface="Calibri"/>
                <a:cs typeface="Calibri"/>
                <a:sym typeface="Calibri"/>
              </a:defRPr>
            </a:lvl1pPr>
          </a:lstStyle>
          <a:p>
            <a:r>
              <a:t>Foutenbronnen:</a:t>
            </a:r>
          </a:p>
        </p:txBody>
      </p:sp>
      <p:grpSp>
        <p:nvGrpSpPr>
          <p:cNvPr id="191" name="Gruppieren"/>
          <p:cNvGrpSpPr/>
          <p:nvPr/>
        </p:nvGrpSpPr>
        <p:grpSpPr>
          <a:xfrm>
            <a:off x="1598926" y="5689575"/>
            <a:ext cx="8382140" cy="3393921"/>
            <a:chOff x="0" y="0"/>
            <a:chExt cx="8382138" cy="3393920"/>
          </a:xfrm>
        </p:grpSpPr>
        <p:sp>
          <p:nvSpPr>
            <p:cNvPr id="185" name="Dosiermenge/ viel Vertropfen…"/>
            <p:cNvSpPr/>
            <p:nvPr/>
          </p:nvSpPr>
          <p:spPr>
            <a:xfrm>
              <a:off x="787387" y="7842"/>
              <a:ext cx="75947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90000"/>
                </a:lnSpc>
                <a:spcBef>
                  <a:spcPts val="2800"/>
                </a:spcBef>
                <a:defRPr sz="4000">
                  <a:latin typeface="Calibri"/>
                  <a:ea typeface="Calibri"/>
                  <a:cs typeface="Calibri"/>
                  <a:sym typeface="Calibri"/>
                </a:defRPr>
              </a:pPr>
              <a:r>
                <a:t>Doseerhoeveelheid / veel gemorst</a:t>
              </a:r>
            </a:p>
            <a:p>
              <a:pPr>
                <a:lnSpc>
                  <a:spcPct val="90000"/>
                </a:lnSpc>
                <a:spcBef>
                  <a:spcPts val="2800"/>
                </a:spcBef>
                <a:defRPr sz="4000">
                  <a:latin typeface="Calibri"/>
                  <a:ea typeface="Calibri"/>
                  <a:cs typeface="Calibri"/>
                  <a:sym typeface="Calibri"/>
                </a:defRPr>
              </a:pPr>
              <a:r>
                <a:t>Onbehandelde plekken</a:t>
              </a:r>
            </a:p>
            <a:p>
              <a:pPr>
                <a:lnSpc>
                  <a:spcPct val="90000"/>
                </a:lnSpc>
                <a:spcBef>
                  <a:spcPts val="2800"/>
                </a:spcBef>
                <a:defRPr sz="4000">
                  <a:latin typeface="Calibri"/>
                  <a:ea typeface="Calibri"/>
                  <a:cs typeface="Calibri"/>
                  <a:sym typeface="Calibri"/>
                </a:defRPr>
              </a:pPr>
              <a:r>
                <a:t>Kritieke gebieden te laat</a:t>
              </a:r>
            </a:p>
            <a:p>
              <a:pPr>
                <a:lnSpc>
                  <a:spcPct val="90000"/>
                </a:lnSpc>
                <a:spcBef>
                  <a:spcPts val="2800"/>
                </a:spcBef>
                <a:defRPr sz="4000">
                  <a:latin typeface="Calibri"/>
                  <a:ea typeface="Calibri"/>
                  <a:cs typeface="Calibri"/>
                  <a:sym typeface="Calibri"/>
                </a:defRPr>
              </a:pPr>
              <a:r>
                <a:t>Beschadigde huid</a:t>
              </a:r>
            </a:p>
          </p:txBody>
        </p:sp>
        <p:grpSp>
          <p:nvGrpSpPr>
            <p:cNvPr id="190" name="Gruppieren"/>
            <p:cNvGrpSpPr/>
            <p:nvPr/>
          </p:nvGrpSpPr>
          <p:grpSpPr>
            <a:xfrm>
              <a:off x="-1" y="-1"/>
              <a:ext cx="587714" cy="3393922"/>
              <a:chOff x="13" y="0"/>
              <a:chExt cx="587712" cy="3393920"/>
            </a:xfrm>
          </p:grpSpPr>
          <p:sp>
            <p:nvSpPr>
              <p:cNvPr id="186" name="Abbrechen"/>
              <p:cNvSpPr/>
              <p:nvPr/>
            </p:nvSpPr>
            <p:spPr>
              <a:xfrm>
                <a:off x="13" y="0"/>
                <a:ext cx="587714" cy="587698"/>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7" name="Abbrechen"/>
              <p:cNvSpPr/>
              <p:nvPr/>
            </p:nvSpPr>
            <p:spPr>
              <a:xfrm>
                <a:off x="13" y="935408"/>
                <a:ext cx="587714" cy="587698"/>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8" name="Abbrechen"/>
              <p:cNvSpPr/>
              <p:nvPr/>
            </p:nvSpPr>
            <p:spPr>
              <a:xfrm>
                <a:off x="13" y="1870813"/>
                <a:ext cx="587714" cy="587699"/>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189" name="Abbrechen"/>
              <p:cNvSpPr/>
              <p:nvPr/>
            </p:nvSpPr>
            <p:spPr>
              <a:xfrm>
                <a:off x="13" y="2806222"/>
                <a:ext cx="587714" cy="587699"/>
              </a:xfrm>
              <a:custGeom>
                <a:avLst/>
                <a:gdLst/>
                <a:ahLst/>
                <a:cxnLst>
                  <a:cxn ang="0">
                    <a:pos x="wd2" y="hd2"/>
                  </a:cxn>
                  <a:cxn ang="5400000">
                    <a:pos x="wd2" y="hd2"/>
                  </a:cxn>
                  <a:cxn ang="10800000">
                    <a:pos x="wd2" y="hd2"/>
                  </a:cxn>
                  <a:cxn ang="16200000">
                    <a:pos x="wd2" y="hd2"/>
                  </a:cxn>
                </a:cxnLst>
                <a:rect l="0" t="0" r="r" b="b"/>
                <a:pathLst>
                  <a:path w="19679" h="20595" extrusionOk="0">
                    <a:moveTo>
                      <a:pt x="9840" y="0"/>
                    </a:moveTo>
                    <a:cubicBezTo>
                      <a:pt x="7322" y="0"/>
                      <a:pt x="4804" y="1006"/>
                      <a:pt x="2882" y="3016"/>
                    </a:cubicBezTo>
                    <a:cubicBezTo>
                      <a:pt x="-960" y="7037"/>
                      <a:pt x="-960" y="13558"/>
                      <a:pt x="2882" y="17579"/>
                    </a:cubicBezTo>
                    <a:cubicBezTo>
                      <a:pt x="6725" y="21600"/>
                      <a:pt x="12955" y="21600"/>
                      <a:pt x="16798" y="17579"/>
                    </a:cubicBezTo>
                    <a:cubicBezTo>
                      <a:pt x="20640" y="13558"/>
                      <a:pt x="20640" y="7037"/>
                      <a:pt x="16798" y="3016"/>
                    </a:cubicBezTo>
                    <a:cubicBezTo>
                      <a:pt x="14876" y="1006"/>
                      <a:pt x="12358" y="0"/>
                      <a:pt x="9840" y="0"/>
                    </a:cubicBezTo>
                    <a:close/>
                    <a:moveTo>
                      <a:pt x="6166" y="4684"/>
                    </a:moveTo>
                    <a:cubicBezTo>
                      <a:pt x="6181" y="4684"/>
                      <a:pt x="6195" y="4690"/>
                      <a:pt x="6206" y="4702"/>
                    </a:cubicBezTo>
                    <a:lnTo>
                      <a:pt x="9800" y="8462"/>
                    </a:lnTo>
                    <a:cubicBezTo>
                      <a:pt x="9823" y="8486"/>
                      <a:pt x="9859" y="8486"/>
                      <a:pt x="9882" y="8462"/>
                    </a:cubicBezTo>
                    <a:lnTo>
                      <a:pt x="13475" y="4702"/>
                    </a:lnTo>
                    <a:cubicBezTo>
                      <a:pt x="13498" y="4678"/>
                      <a:pt x="13534" y="4678"/>
                      <a:pt x="13557" y="4702"/>
                    </a:cubicBezTo>
                    <a:lnTo>
                      <a:pt x="15187" y="6408"/>
                    </a:lnTo>
                    <a:cubicBezTo>
                      <a:pt x="15210" y="6432"/>
                      <a:pt x="15210" y="6471"/>
                      <a:pt x="15187" y="6495"/>
                    </a:cubicBezTo>
                    <a:lnTo>
                      <a:pt x="11594" y="10254"/>
                    </a:lnTo>
                    <a:cubicBezTo>
                      <a:pt x="11571" y="10278"/>
                      <a:pt x="11571" y="10317"/>
                      <a:pt x="11594" y="10341"/>
                    </a:cubicBezTo>
                    <a:lnTo>
                      <a:pt x="15187" y="14100"/>
                    </a:lnTo>
                    <a:cubicBezTo>
                      <a:pt x="15210" y="14124"/>
                      <a:pt x="15210" y="14162"/>
                      <a:pt x="15187" y="14186"/>
                    </a:cubicBezTo>
                    <a:lnTo>
                      <a:pt x="13557" y="15892"/>
                    </a:lnTo>
                    <a:cubicBezTo>
                      <a:pt x="13534" y="15916"/>
                      <a:pt x="13498" y="15916"/>
                      <a:pt x="13475" y="15892"/>
                    </a:cubicBezTo>
                    <a:lnTo>
                      <a:pt x="9882" y="12133"/>
                    </a:lnTo>
                    <a:cubicBezTo>
                      <a:pt x="9859" y="12109"/>
                      <a:pt x="9823" y="12109"/>
                      <a:pt x="9800" y="12133"/>
                    </a:cubicBezTo>
                    <a:lnTo>
                      <a:pt x="6206" y="15892"/>
                    </a:lnTo>
                    <a:cubicBezTo>
                      <a:pt x="6184" y="15916"/>
                      <a:pt x="6148" y="15916"/>
                      <a:pt x="6125" y="15892"/>
                    </a:cubicBezTo>
                    <a:lnTo>
                      <a:pt x="4494" y="14186"/>
                    </a:lnTo>
                    <a:cubicBezTo>
                      <a:pt x="4472" y="14162"/>
                      <a:pt x="4472" y="14124"/>
                      <a:pt x="4494" y="14100"/>
                    </a:cubicBezTo>
                    <a:lnTo>
                      <a:pt x="8086" y="10341"/>
                    </a:lnTo>
                    <a:cubicBezTo>
                      <a:pt x="8109" y="10317"/>
                      <a:pt x="8109" y="10278"/>
                      <a:pt x="8086" y="10254"/>
                    </a:cubicBezTo>
                    <a:lnTo>
                      <a:pt x="4494" y="6495"/>
                    </a:lnTo>
                    <a:cubicBezTo>
                      <a:pt x="4472" y="6471"/>
                      <a:pt x="4472" y="6432"/>
                      <a:pt x="4494" y="6408"/>
                    </a:cubicBezTo>
                    <a:lnTo>
                      <a:pt x="6125" y="4702"/>
                    </a:lnTo>
                    <a:cubicBezTo>
                      <a:pt x="6136" y="4690"/>
                      <a:pt x="6152" y="4684"/>
                      <a:pt x="6166" y="4684"/>
                    </a:cubicBezTo>
                    <a:close/>
                  </a:path>
                </a:pathLst>
              </a:custGeom>
              <a:solidFill>
                <a:srgbClr val="929292"/>
              </a:solidFill>
              <a:ln w="12700" cap="flat">
                <a:noFill/>
                <a:miter lim="400000"/>
              </a:ln>
              <a:effectLst/>
            </p:spPr>
            <p:txBody>
              <a:bodyPr wrap="square" lIns="0" tIns="0" rIns="0" bIns="0" numCol="1" anchor="ctr">
                <a:noAutofit/>
              </a:bodyP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grpSp>
      <p:sp>
        <p:nvSpPr>
          <p:cNvPr id="192" name="Dreieck"/>
          <p:cNvSpPr/>
          <p:nvPr/>
        </p:nvSpPr>
        <p:spPr>
          <a:xfrm rot="5400000">
            <a:off x="9902307" y="6326008"/>
            <a:ext cx="1661130" cy="106398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FFFFFF"/>
          </a:solidFill>
          <a:ln w="12700">
            <a:miter lim="400000"/>
          </a:ln>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grpSp>
        <p:nvGrpSpPr>
          <p:cNvPr id="199" name="Gruppieren"/>
          <p:cNvGrpSpPr/>
          <p:nvPr/>
        </p:nvGrpSpPr>
        <p:grpSpPr>
          <a:xfrm>
            <a:off x="13232251" y="5689575"/>
            <a:ext cx="7693352" cy="3358629"/>
            <a:chOff x="0" y="0"/>
            <a:chExt cx="7693351" cy="3358627"/>
          </a:xfrm>
        </p:grpSpPr>
        <p:sp>
          <p:nvSpPr>
            <p:cNvPr id="193" name="individuelle Dosiermenge…"/>
            <p:cNvSpPr/>
            <p:nvPr/>
          </p:nvSpPr>
          <p:spPr>
            <a:xfrm>
              <a:off x="787400" y="24590"/>
              <a:ext cx="6905952"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90000"/>
                </a:lnSpc>
                <a:spcBef>
                  <a:spcPts val="2800"/>
                </a:spcBef>
                <a:defRPr sz="4000">
                  <a:latin typeface="Calibri"/>
                  <a:ea typeface="Calibri"/>
                  <a:cs typeface="Calibri"/>
                  <a:sym typeface="Calibri"/>
                </a:defRPr>
              </a:pPr>
              <a:r>
                <a:t>Individuele doseerhoeveelheid</a:t>
              </a:r>
            </a:p>
            <a:p>
              <a:pPr>
                <a:lnSpc>
                  <a:spcPct val="90000"/>
                </a:lnSpc>
                <a:spcBef>
                  <a:spcPts val="2800"/>
                </a:spcBef>
                <a:defRPr sz="4000">
                  <a:latin typeface="Calibri"/>
                  <a:ea typeface="Calibri"/>
                  <a:cs typeface="Calibri"/>
                  <a:sym typeface="Calibri"/>
                </a:defRPr>
              </a:pPr>
              <a:r>
                <a:t>Effectieve inwrijftechniek</a:t>
              </a:r>
            </a:p>
            <a:p>
              <a:pPr>
                <a:lnSpc>
                  <a:spcPct val="90000"/>
                </a:lnSpc>
                <a:spcBef>
                  <a:spcPts val="2800"/>
                </a:spcBef>
                <a:defRPr sz="4000">
                  <a:latin typeface="Calibri"/>
                  <a:ea typeface="Calibri"/>
                  <a:cs typeface="Calibri"/>
                  <a:sym typeface="Calibri"/>
                </a:defRPr>
              </a:pPr>
              <a:r>
                <a:t>Optimale volgorde</a:t>
              </a:r>
            </a:p>
            <a:p>
              <a:pPr>
                <a:lnSpc>
                  <a:spcPct val="90000"/>
                </a:lnSpc>
                <a:spcBef>
                  <a:spcPts val="2800"/>
                </a:spcBef>
                <a:defRPr sz="4000">
                  <a:latin typeface="Calibri"/>
                  <a:ea typeface="Calibri"/>
                  <a:cs typeface="Calibri"/>
                  <a:sym typeface="Calibri"/>
                </a:defRPr>
              </a:pPr>
              <a:r>
                <a:t>Probleemgebieden herkennen</a:t>
              </a:r>
            </a:p>
          </p:txBody>
        </p:sp>
        <p:grpSp>
          <p:nvGrpSpPr>
            <p:cNvPr id="198" name="Gruppieren"/>
            <p:cNvGrpSpPr/>
            <p:nvPr/>
          </p:nvGrpSpPr>
          <p:grpSpPr>
            <a:xfrm>
              <a:off x="0" y="-1"/>
              <a:ext cx="575761" cy="3358629"/>
              <a:chOff x="0" y="0"/>
              <a:chExt cx="575760" cy="3358626"/>
            </a:xfrm>
          </p:grpSpPr>
          <p:sp>
            <p:nvSpPr>
              <p:cNvPr id="194" name="Form"/>
              <p:cNvSpPr/>
              <p:nvPr/>
            </p:nvSpPr>
            <p:spPr>
              <a:xfrm>
                <a:off x="0" y="0"/>
                <a:ext cx="575761"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5" name="Form"/>
              <p:cNvSpPr/>
              <p:nvPr/>
            </p:nvSpPr>
            <p:spPr>
              <a:xfrm>
                <a:off x="0" y="931503"/>
                <a:ext cx="575761" cy="575758"/>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6" name="Form"/>
              <p:cNvSpPr/>
              <p:nvPr/>
            </p:nvSpPr>
            <p:spPr>
              <a:xfrm>
                <a:off x="0" y="1863008"/>
                <a:ext cx="575761" cy="575759"/>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sp>
            <p:nvSpPr>
              <p:cNvPr id="197" name="Form"/>
              <p:cNvSpPr/>
              <p:nvPr/>
            </p:nvSpPr>
            <p:spPr>
              <a:xfrm>
                <a:off x="0" y="2782868"/>
                <a:ext cx="575761" cy="575760"/>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4836" y="0"/>
                      <a:pt x="0" y="4834"/>
                      <a:pt x="0" y="10799"/>
                    </a:cubicBezTo>
                    <a:cubicBezTo>
                      <a:pt x="0" y="16764"/>
                      <a:pt x="4836" y="21600"/>
                      <a:pt x="10801" y="21600"/>
                    </a:cubicBezTo>
                    <a:cubicBezTo>
                      <a:pt x="16766" y="21600"/>
                      <a:pt x="21600" y="16764"/>
                      <a:pt x="21600" y="10799"/>
                    </a:cubicBezTo>
                    <a:cubicBezTo>
                      <a:pt x="21600" y="4834"/>
                      <a:pt x="16766" y="0"/>
                      <a:pt x="10801" y="0"/>
                    </a:cubicBezTo>
                    <a:close/>
                    <a:moveTo>
                      <a:pt x="16337" y="5557"/>
                    </a:moveTo>
                    <a:cubicBezTo>
                      <a:pt x="16555" y="5556"/>
                      <a:pt x="16774" y="5639"/>
                      <a:pt x="16939" y="5803"/>
                    </a:cubicBezTo>
                    <a:lnTo>
                      <a:pt x="17480" y="6344"/>
                    </a:lnTo>
                    <a:cubicBezTo>
                      <a:pt x="17810" y="6674"/>
                      <a:pt x="17809" y="7209"/>
                      <a:pt x="17485" y="7539"/>
                    </a:cubicBezTo>
                    <a:lnTo>
                      <a:pt x="7826" y="17269"/>
                    </a:lnTo>
                    <a:cubicBezTo>
                      <a:pt x="7497" y="17604"/>
                      <a:pt x="6955" y="17604"/>
                      <a:pt x="6625" y="17269"/>
                    </a:cubicBezTo>
                    <a:lnTo>
                      <a:pt x="3230" y="13872"/>
                    </a:lnTo>
                    <a:cubicBezTo>
                      <a:pt x="2900" y="13542"/>
                      <a:pt x="2900" y="13007"/>
                      <a:pt x="3230" y="12677"/>
                    </a:cubicBezTo>
                    <a:lnTo>
                      <a:pt x="3770" y="12136"/>
                    </a:lnTo>
                    <a:cubicBezTo>
                      <a:pt x="4100" y="11806"/>
                      <a:pt x="4635" y="11806"/>
                      <a:pt x="4965" y="12136"/>
                    </a:cubicBezTo>
                    <a:lnTo>
                      <a:pt x="7166" y="14336"/>
                    </a:lnTo>
                    <a:cubicBezTo>
                      <a:pt x="7198" y="14369"/>
                      <a:pt x="7253" y="14369"/>
                      <a:pt x="7286" y="14336"/>
                    </a:cubicBezTo>
                    <a:lnTo>
                      <a:pt x="15737" y="5809"/>
                    </a:lnTo>
                    <a:cubicBezTo>
                      <a:pt x="15902" y="5641"/>
                      <a:pt x="16120" y="5557"/>
                      <a:pt x="16337" y="5557"/>
                    </a:cubicBezTo>
                    <a:close/>
                  </a:path>
                </a:pathLst>
              </a:custGeom>
              <a:solidFill>
                <a:srgbClr val="008CFF"/>
              </a:solidFill>
              <a:ln w="12700" cap="flat">
                <a:noFill/>
                <a:miter lim="400000"/>
              </a:ln>
              <a:effectLst/>
            </p:spPr>
            <p:txBody>
              <a:bodyPr wrap="square" lIns="0" tIns="0" rIns="0" bIns="0" numCol="1" anchor="ctr">
                <a:noAutofit/>
              </a:bodyPr>
              <a:lstStyle/>
              <a:p>
                <a:pPr algn="ctr" defTabSz="1160858">
                  <a:spcBef>
                    <a:spcPts val="0"/>
                  </a:spcBef>
                  <a:defRPr sz="3800">
                    <a:solidFill>
                      <a:srgbClr val="FFFFFF"/>
                    </a:solidFill>
                    <a:latin typeface="Sofia Pro Semi Bold"/>
                    <a:ea typeface="Sofia Pro Semi Bold"/>
                    <a:cs typeface="Sofia Pro Semi Bold"/>
                    <a:sym typeface="Sofia Pro Semi Bold"/>
                  </a:defRPr>
                </a:pPr>
                <a:endParaRPr/>
              </a:p>
            </p:txBody>
          </p:sp>
        </p:gr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echteck"/>
          <p:cNvSpPr/>
          <p:nvPr/>
        </p:nvSpPr>
        <p:spPr>
          <a:xfrm>
            <a:off x="-2" y="5905500"/>
            <a:ext cx="24384004" cy="7810500"/>
          </a:xfrm>
          <a:prstGeom prst="rect">
            <a:avLst/>
          </a:prstGeom>
          <a:gradFill>
            <a:gsLst>
              <a:gs pos="0">
                <a:srgbClr val="CCD3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202" name="DC_Dosage_Hint_TwoHands_v1_S_1200px_FD.png" descr="DC_Dosage_Hint_TwoHands_v1_S_1200px_FD.png"/>
          <p:cNvPicPr>
            <a:picLocks noChangeAspect="1"/>
          </p:cNvPicPr>
          <p:nvPr/>
        </p:nvPicPr>
        <p:blipFill>
          <a:blip r:embed="rId2"/>
          <a:srcRect r="5031"/>
          <a:stretch>
            <a:fillRect/>
          </a:stretch>
        </p:blipFill>
        <p:spPr>
          <a:xfrm flipH="1">
            <a:off x="-177" y="6049314"/>
            <a:ext cx="12015172" cy="8434680"/>
          </a:xfrm>
          <a:prstGeom prst="rect">
            <a:avLst/>
          </a:prstGeom>
          <a:ln w="12700">
            <a:miter lim="400000"/>
          </a:ln>
        </p:spPr>
      </p:pic>
      <p:pic>
        <p:nvPicPr>
          <p:cNvPr id="203" name="DC_Dosage_Hint_TwoHands_v1_XL_1200px_FD.png" descr="DC_Dosage_Hint_TwoHands_v1_XL_1200px_FD.png"/>
          <p:cNvPicPr>
            <a:picLocks noChangeAspect="1"/>
          </p:cNvPicPr>
          <p:nvPr/>
        </p:nvPicPr>
        <p:blipFill>
          <a:blip r:embed="rId3"/>
          <a:srcRect l="805" t="1647" r="3009" b="339"/>
          <a:stretch>
            <a:fillRect/>
          </a:stretch>
        </p:blipFill>
        <p:spPr>
          <a:xfrm>
            <a:off x="12258262" y="6466112"/>
            <a:ext cx="12125605" cy="8237598"/>
          </a:xfrm>
          <a:prstGeom prst="rect">
            <a:avLst/>
          </a:prstGeom>
          <a:ln w="12700">
            <a:miter lim="400000"/>
          </a:ln>
        </p:spPr>
      </p:pic>
      <p:sp>
        <p:nvSpPr>
          <p:cNvPr id="204" name="Hand"/>
          <p:cNvSpPr/>
          <p:nvPr/>
        </p:nvSpPr>
        <p:spPr>
          <a:xfrm>
            <a:off x="6559009" y="6738915"/>
            <a:ext cx="895486" cy="1288146"/>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a:p>
        </p:txBody>
      </p:sp>
      <p:sp>
        <p:nvSpPr>
          <p:cNvPr id="205" name="Hand"/>
          <p:cNvSpPr/>
          <p:nvPr/>
        </p:nvSpPr>
        <p:spPr>
          <a:xfrm>
            <a:off x="16484894" y="6738915"/>
            <a:ext cx="895487" cy="1288146"/>
          </a:xfrm>
          <a:custGeom>
            <a:avLst/>
            <a:gdLst/>
            <a:ahLst/>
            <a:cxnLst>
              <a:cxn ang="0">
                <a:pos x="wd2" y="hd2"/>
              </a:cxn>
              <a:cxn ang="5400000">
                <a:pos x="wd2" y="hd2"/>
              </a:cxn>
              <a:cxn ang="10800000">
                <a:pos x="wd2" y="hd2"/>
              </a:cxn>
              <a:cxn ang="16200000">
                <a:pos x="wd2" y="hd2"/>
              </a:cxn>
            </a:cxnLst>
            <a:rect l="0" t="0" r="r" b="b"/>
            <a:pathLst>
              <a:path w="21054" h="21598" extrusionOk="0">
                <a:moveTo>
                  <a:pt x="9241" y="0"/>
                </a:moveTo>
                <a:cubicBezTo>
                  <a:pt x="8623" y="3"/>
                  <a:pt x="8010" y="322"/>
                  <a:pt x="8004" y="946"/>
                </a:cubicBezTo>
                <a:cubicBezTo>
                  <a:pt x="7999" y="1470"/>
                  <a:pt x="7929" y="8910"/>
                  <a:pt x="7929" y="8910"/>
                </a:cubicBezTo>
                <a:cubicBezTo>
                  <a:pt x="7929" y="8910"/>
                  <a:pt x="7499" y="8974"/>
                  <a:pt x="7399" y="8974"/>
                </a:cubicBezTo>
                <a:cubicBezTo>
                  <a:pt x="7399" y="8974"/>
                  <a:pt x="5801" y="2575"/>
                  <a:pt x="5675" y="1884"/>
                </a:cubicBezTo>
                <a:cubicBezTo>
                  <a:pt x="5460" y="700"/>
                  <a:pt x="3262" y="854"/>
                  <a:pt x="3420" y="2122"/>
                </a:cubicBezTo>
                <a:cubicBezTo>
                  <a:pt x="3487" y="2667"/>
                  <a:pt x="4637" y="9621"/>
                  <a:pt x="4637" y="9621"/>
                </a:cubicBezTo>
                <a:lnTo>
                  <a:pt x="4100" y="9812"/>
                </a:lnTo>
                <a:cubicBezTo>
                  <a:pt x="4100" y="9812"/>
                  <a:pt x="2546" y="6213"/>
                  <a:pt x="2124" y="5128"/>
                </a:cubicBezTo>
                <a:cubicBezTo>
                  <a:pt x="1683" y="3995"/>
                  <a:pt x="-325" y="4416"/>
                  <a:pt x="45" y="5576"/>
                </a:cubicBezTo>
                <a:cubicBezTo>
                  <a:pt x="204" y="6073"/>
                  <a:pt x="930" y="9056"/>
                  <a:pt x="1691" y="11289"/>
                </a:cubicBezTo>
                <a:cubicBezTo>
                  <a:pt x="1612" y="16115"/>
                  <a:pt x="3291" y="17160"/>
                  <a:pt x="3675" y="19027"/>
                </a:cubicBezTo>
                <a:cubicBezTo>
                  <a:pt x="3899" y="20117"/>
                  <a:pt x="3791" y="21598"/>
                  <a:pt x="3791" y="21598"/>
                </a:cubicBezTo>
                <a:lnTo>
                  <a:pt x="13296" y="21598"/>
                </a:lnTo>
                <a:cubicBezTo>
                  <a:pt x="13296" y="18355"/>
                  <a:pt x="17266" y="16479"/>
                  <a:pt x="18181" y="15015"/>
                </a:cubicBezTo>
                <a:cubicBezTo>
                  <a:pt x="18213" y="14964"/>
                  <a:pt x="19620" y="12585"/>
                  <a:pt x="20198" y="11608"/>
                </a:cubicBezTo>
                <a:cubicBezTo>
                  <a:pt x="20356" y="11341"/>
                  <a:pt x="20444" y="11057"/>
                  <a:pt x="20458" y="10768"/>
                </a:cubicBezTo>
                <a:cubicBezTo>
                  <a:pt x="20485" y="10213"/>
                  <a:pt x="20558" y="9282"/>
                  <a:pt x="20735" y="9028"/>
                </a:cubicBezTo>
                <a:cubicBezTo>
                  <a:pt x="21275" y="8248"/>
                  <a:pt x="21229" y="7659"/>
                  <a:pt x="19813" y="7927"/>
                </a:cubicBezTo>
                <a:cubicBezTo>
                  <a:pt x="18121" y="8247"/>
                  <a:pt x="17427" y="10409"/>
                  <a:pt x="17427" y="10409"/>
                </a:cubicBezTo>
                <a:lnTo>
                  <a:pt x="16041" y="12125"/>
                </a:lnTo>
                <a:lnTo>
                  <a:pt x="15280" y="12313"/>
                </a:lnTo>
                <a:lnTo>
                  <a:pt x="14521" y="9417"/>
                </a:lnTo>
                <a:cubicBezTo>
                  <a:pt x="14521" y="9417"/>
                  <a:pt x="14899" y="2984"/>
                  <a:pt x="15008" y="1961"/>
                </a:cubicBezTo>
                <a:cubicBezTo>
                  <a:pt x="15120" y="912"/>
                  <a:pt x="13017" y="708"/>
                  <a:pt x="12778" y="1791"/>
                </a:cubicBezTo>
                <a:cubicBezTo>
                  <a:pt x="12639" y="2422"/>
                  <a:pt x="11563" y="7848"/>
                  <a:pt x="11333" y="8824"/>
                </a:cubicBezTo>
                <a:lnTo>
                  <a:pt x="10797" y="8800"/>
                </a:lnTo>
                <a:cubicBezTo>
                  <a:pt x="10797" y="8800"/>
                  <a:pt x="10538" y="1503"/>
                  <a:pt x="10513" y="956"/>
                </a:cubicBezTo>
                <a:cubicBezTo>
                  <a:pt x="10483" y="313"/>
                  <a:pt x="9859" y="-2"/>
                  <a:pt x="9241" y="0"/>
                </a:cubicBezTo>
                <a:close/>
              </a:path>
            </a:pathLst>
          </a:custGeom>
          <a:ln w="50800">
            <a:solidFill>
              <a:srgbClr val="1F00EB"/>
            </a:solidFill>
            <a:miter lim="400000"/>
          </a:ln>
        </p:spPr>
        <p:txBody>
          <a:bodyPr lIns="0" tIns="0" rIns="0" bIns="0" anchor="ctr"/>
          <a:lstStyle/>
          <a:p>
            <a:pPr algn="ctr" defTabSz="1160858">
              <a:spcBef>
                <a:spcPts val="0"/>
              </a:spcBef>
              <a:defRPr sz="3800" b="1">
                <a:solidFill>
                  <a:srgbClr val="FFFFFF"/>
                </a:solidFill>
                <a:latin typeface="+mj-lt"/>
                <a:ea typeface="+mj-ea"/>
                <a:cs typeface="+mj-cs"/>
                <a:sym typeface="Helvetica"/>
              </a:defRPr>
            </a:pPr>
            <a:endParaRPr/>
          </a:p>
        </p:txBody>
      </p:sp>
      <p:sp>
        <p:nvSpPr>
          <p:cNvPr id="206" name="Die Individuelle Dosiermenge…"/>
          <p:cNvSpPr txBox="1"/>
          <p:nvPr/>
        </p:nvSpPr>
        <p:spPr>
          <a:xfrm>
            <a:off x="6290782" y="1396998"/>
            <a:ext cx="11802433" cy="26502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De individuele doseerhoeveelheid</a:t>
            </a:r>
            <a:endParaRPr>
              <a:solidFill>
                <a:srgbClr val="1F00EB"/>
              </a:solidFill>
            </a:endParaRPr>
          </a:p>
          <a:p>
            <a:pPr algn="ctr">
              <a:lnSpc>
                <a:spcPct val="110000"/>
              </a:lnSpc>
              <a:spcBef>
                <a:spcPts val="2000"/>
              </a:spcBef>
              <a:defRPr sz="3000">
                <a:latin typeface="Calibri"/>
                <a:ea typeface="Calibri"/>
                <a:cs typeface="Calibri"/>
                <a:sym typeface="Calibri"/>
              </a:defRPr>
            </a:pPr>
            <a:r>
              <a:t>De juiste doseerhoeveelheid is afhankelijk van de </a:t>
            </a:r>
            <a:r>
              <a:rPr b="1">
                <a:solidFill>
                  <a:srgbClr val="1F00EB"/>
                </a:solidFill>
              </a:rPr>
              <a:t>individuele handgrootte</a:t>
            </a:r>
            <a:r>
              <a:t>. Deze bepaalt de duur van de inwerktijd (tijd tot de alcohol verdampt is). Over het algemeen wordt een </a:t>
            </a:r>
            <a:r>
              <a:rPr b="1">
                <a:solidFill>
                  <a:srgbClr val="1F00EB"/>
                </a:solidFill>
              </a:rPr>
              <a:t>inwerktijd van 30 seconden</a:t>
            </a:r>
            <a:r>
              <a:t> aanbevolen.</a:t>
            </a:r>
          </a:p>
        </p:txBody>
      </p:sp>
      <p:sp>
        <p:nvSpPr>
          <p:cNvPr id="207" name="S"/>
          <p:cNvSpPr txBox="1"/>
          <p:nvPr/>
        </p:nvSpPr>
        <p:spPr>
          <a:xfrm>
            <a:off x="7538449" y="6616410"/>
            <a:ext cx="624534" cy="11841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500" b="1">
                <a:latin typeface="Calibri"/>
                <a:ea typeface="Calibri"/>
                <a:cs typeface="Calibri"/>
                <a:sym typeface="Calibri"/>
              </a:defRPr>
            </a:lvl1pPr>
          </a:lstStyle>
          <a:p>
            <a:r>
              <a:t>S</a:t>
            </a:r>
          </a:p>
        </p:txBody>
      </p:sp>
      <p:sp>
        <p:nvSpPr>
          <p:cNvPr id="208" name="XL"/>
          <p:cNvSpPr txBox="1"/>
          <p:nvPr/>
        </p:nvSpPr>
        <p:spPr>
          <a:xfrm>
            <a:off x="17484190" y="6616410"/>
            <a:ext cx="1165337" cy="11841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8500" b="1">
                <a:latin typeface="Calibri"/>
                <a:ea typeface="Calibri"/>
                <a:cs typeface="Calibri"/>
                <a:sym typeface="Calibri"/>
              </a:defRPr>
            </a:lvl1pPr>
          </a:lstStyle>
          <a:p>
            <a:r>
              <a:t>XL</a:t>
            </a:r>
          </a:p>
        </p:txBody>
      </p:sp>
      <p:sp>
        <p:nvSpPr>
          <p:cNvPr id="209" name="Die Individuelle Dosiermenge…"/>
          <p:cNvSpPr txBox="1"/>
          <p:nvPr/>
        </p:nvSpPr>
        <p:spPr>
          <a:xfrm>
            <a:off x="4958022" y="4349186"/>
            <a:ext cx="14467956" cy="507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VUISTREGEL</a:t>
            </a:r>
            <a:r>
              <a:rPr spc="0"/>
              <a:t>:</a:t>
            </a:r>
            <a:r>
              <a:rPr cap="none" spc="0">
                <a:solidFill>
                  <a:srgbClr val="000000"/>
                </a:solidFill>
              </a:rPr>
              <a:t> </a:t>
            </a:r>
            <a:r>
              <a:rPr sz="3200" b="0" i="1" cap="none" spc="0">
                <a:solidFill>
                  <a:srgbClr val="000000"/>
                </a:solidFill>
              </a:rPr>
              <a:t>Vul de handpalm volledig met vloeistof. Voorkom druppelen.</a:t>
            </a:r>
          </a:p>
        </p:txBody>
      </p:sp>
      <p:sp>
        <p:nvSpPr>
          <p:cNvPr id="210" name="01 | LERNZIELE…"/>
          <p:cNvSpPr txBox="1"/>
          <p:nvPr/>
        </p:nvSpPr>
        <p:spPr>
          <a:xfrm>
            <a:off x="-2" y="508218"/>
            <a:ext cx="4851872"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Doseerhoeveelheid</a:t>
            </a:r>
          </a:p>
        </p:txBody>
      </p:sp>
      <p:sp>
        <p:nvSpPr>
          <p:cNvPr id="211" name="2 – 3 ml"/>
          <p:cNvSpPr txBox="1"/>
          <p:nvPr/>
        </p:nvSpPr>
        <p:spPr>
          <a:xfrm>
            <a:off x="7538449" y="7554588"/>
            <a:ext cx="148919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z="4000" spc="-200" dirty="0"/>
              <a:t>2</a:t>
            </a:r>
            <a:r>
              <a:rPr sz="4000" spc="-150" baseline="6666" dirty="0"/>
              <a:t> – </a:t>
            </a:r>
            <a:r>
              <a:rPr sz="4000" spc="-200" dirty="0"/>
              <a:t>3 </a:t>
            </a:r>
            <a:r>
              <a:rPr sz="4000" dirty="0"/>
              <a:t>ml</a:t>
            </a:r>
          </a:p>
        </p:txBody>
      </p:sp>
      <p:sp>
        <p:nvSpPr>
          <p:cNvPr id="212" name="4 – 5 ml"/>
          <p:cNvSpPr txBox="1"/>
          <p:nvPr/>
        </p:nvSpPr>
        <p:spPr>
          <a:xfrm>
            <a:off x="17484190" y="7554588"/>
            <a:ext cx="1489190"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000" b="1">
                <a:solidFill>
                  <a:srgbClr val="1F00EB"/>
                </a:solidFill>
                <a:latin typeface="Calibri"/>
                <a:ea typeface="Calibri"/>
                <a:cs typeface="Calibri"/>
                <a:sym typeface="Calibri"/>
              </a:defRPr>
            </a:pPr>
            <a:r>
              <a:rPr sz="4000" spc="-200"/>
              <a:t>4</a:t>
            </a:r>
            <a:r>
              <a:rPr sz="4000" spc="-150" baseline="6666"/>
              <a:t> – </a:t>
            </a:r>
            <a:r>
              <a:rPr sz="4000" spc="-200"/>
              <a:t>5 </a:t>
            </a:r>
            <a:r>
              <a:rPr sz="4000"/>
              <a:t>ml</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 name="DW_Wirksamkeit_v3-int_2500px_FD.jpg" descr="DW_Wirksamkeit_v3-int_2500px_FD.jpg"/>
          <p:cNvPicPr>
            <a:picLocks noChangeAspect="1"/>
          </p:cNvPicPr>
          <p:nvPr/>
        </p:nvPicPr>
        <p:blipFill>
          <a:blip r:embed="rId2"/>
          <a:srcRect t="1103" b="1103"/>
          <a:stretch>
            <a:fillRect/>
          </a:stretch>
        </p:blipFill>
        <p:spPr>
          <a:xfrm>
            <a:off x="-3" y="2418220"/>
            <a:ext cx="24384081" cy="9213898"/>
          </a:xfrm>
          <a:prstGeom prst="rect">
            <a:avLst/>
          </a:prstGeom>
          <a:ln w="12700">
            <a:miter lim="400000"/>
          </a:ln>
        </p:spPr>
      </p:pic>
      <p:sp>
        <p:nvSpPr>
          <p:cNvPr id="215" name="Abgerundetes Rechteck"/>
          <p:cNvSpPr/>
          <p:nvPr/>
        </p:nvSpPr>
        <p:spPr>
          <a:xfrm>
            <a:off x="953912" y="10950537"/>
            <a:ext cx="6241182"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6" name="Abgerundetes Rechteck"/>
          <p:cNvSpPr/>
          <p:nvPr/>
        </p:nvSpPr>
        <p:spPr>
          <a:xfrm>
            <a:off x="9048535" y="10973413"/>
            <a:ext cx="6241183"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7" name="Abgerundetes Rechteck"/>
          <p:cNvSpPr/>
          <p:nvPr/>
        </p:nvSpPr>
        <p:spPr>
          <a:xfrm>
            <a:off x="17225250" y="10973413"/>
            <a:ext cx="6241183" cy="1019692"/>
          </a:xfrm>
          <a:prstGeom prst="roundRect">
            <a:avLst>
              <a:gd name="adj" fmla="val 19558"/>
            </a:avLst>
          </a:prstGeom>
          <a:solidFill>
            <a:srgbClr val="FFFFFF"/>
          </a:solidFill>
          <a:ln w="12700">
            <a:miter lim="400000"/>
          </a:ln>
          <a:effectLst>
            <a:outerShdw blurRad="190500" dist="85766" dir="5400000" rotWithShape="0">
              <a:srgbClr val="000000">
                <a:alpha val="14820"/>
              </a:srgbClr>
            </a:outerShdw>
          </a:effectLst>
        </p:spPr>
        <p:txBody>
          <a:bodyPr lIns="0" tIns="0" rIns="0" bIns="0" anchor="ctr"/>
          <a:lstStyle/>
          <a:p>
            <a:pPr algn="ctr">
              <a:spcBef>
                <a:spcPts val="0"/>
              </a:spcBef>
              <a:defRPr sz="3200" b="1">
                <a:solidFill>
                  <a:srgbClr val="FFFFFF"/>
                </a:solidFill>
                <a:latin typeface="Calibri"/>
                <a:ea typeface="Calibri"/>
                <a:cs typeface="Calibri"/>
                <a:sym typeface="Calibri"/>
              </a:defRPr>
            </a:pPr>
            <a:endParaRPr/>
          </a:p>
        </p:txBody>
      </p:sp>
      <p:sp>
        <p:nvSpPr>
          <p:cNvPr id="218" name="01 | LERNZIELE…"/>
          <p:cNvSpPr txBox="1"/>
          <p:nvPr/>
        </p:nvSpPr>
        <p:spPr>
          <a:xfrm>
            <a:off x="-2" y="508218"/>
            <a:ext cx="4851872"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Doseerhoeveelheid</a:t>
            </a:r>
          </a:p>
        </p:txBody>
      </p:sp>
      <p:grpSp>
        <p:nvGrpSpPr>
          <p:cNvPr id="223" name="Gruppieren"/>
          <p:cNvGrpSpPr/>
          <p:nvPr/>
        </p:nvGrpSpPr>
        <p:grpSpPr>
          <a:xfrm>
            <a:off x="5189095" y="1186401"/>
            <a:ext cx="14005810" cy="1071123"/>
            <a:chOff x="0" y="0"/>
            <a:chExt cx="14005808" cy="1071121"/>
          </a:xfrm>
        </p:grpSpPr>
        <p:sp>
          <p:nvSpPr>
            <p:cNvPr id="219" name="Dosiermenge"/>
            <p:cNvSpPr txBox="1"/>
            <p:nvPr/>
          </p:nvSpPr>
          <p:spPr>
            <a:xfrm>
              <a:off x="-1" y="210597"/>
              <a:ext cx="6241183" cy="8605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90000"/>
                </a:lnSpc>
                <a:spcBef>
                  <a:spcPts val="0"/>
                </a:spcBef>
                <a:defRPr sz="6000" b="1">
                  <a:latin typeface="Calibri"/>
                  <a:ea typeface="Calibri"/>
                  <a:cs typeface="Calibri"/>
                  <a:sym typeface="Calibri"/>
                </a:defRPr>
              </a:lvl1pPr>
            </a:lstStyle>
            <a:p>
              <a:r>
                <a:t>Doseerhoeveelheid</a:t>
              </a:r>
            </a:p>
          </p:txBody>
        </p:sp>
        <p:sp>
          <p:nvSpPr>
            <p:cNvPr id="220" name="Wirksamkeit"/>
            <p:cNvSpPr txBox="1"/>
            <p:nvPr/>
          </p:nvSpPr>
          <p:spPr>
            <a:xfrm>
              <a:off x="9153937" y="210597"/>
              <a:ext cx="4851872" cy="86052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nSpc>
                  <a:spcPct val="90000"/>
                </a:lnSpc>
                <a:spcBef>
                  <a:spcPts val="0"/>
                </a:spcBef>
                <a:defRPr sz="6000" b="1">
                  <a:latin typeface="Calibri"/>
                  <a:ea typeface="Calibri"/>
                  <a:cs typeface="Calibri"/>
                  <a:sym typeface="Calibri"/>
                </a:defRPr>
              </a:lvl1pPr>
            </a:lstStyle>
            <a:p>
              <a:r>
                <a:t>Werkzaamheid</a:t>
              </a:r>
            </a:p>
          </p:txBody>
        </p:sp>
        <p:sp>
          <p:nvSpPr>
            <p:cNvPr id="221" name="bestimmt"/>
            <p:cNvSpPr txBox="1"/>
            <p:nvPr/>
          </p:nvSpPr>
          <p:spPr>
            <a:xfrm>
              <a:off x="6956257" y="-1"/>
              <a:ext cx="1316832" cy="5001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90000"/>
                </a:lnSpc>
                <a:spcBef>
                  <a:spcPts val="0"/>
                </a:spcBef>
                <a:defRPr sz="3000" b="1">
                  <a:solidFill>
                    <a:srgbClr val="1F00EB"/>
                  </a:solidFill>
                  <a:latin typeface="Calibri"/>
                  <a:ea typeface="Calibri"/>
                  <a:cs typeface="Calibri"/>
                  <a:sym typeface="Calibri"/>
                </a:defRPr>
              </a:lvl1pPr>
            </a:lstStyle>
            <a:p>
              <a:r>
                <a:t>bepaalt</a:t>
              </a:r>
            </a:p>
          </p:txBody>
        </p:sp>
        <p:pic>
          <p:nvPicPr>
            <p:cNvPr id="222" name="Linien Linien" descr="Linien Linien"/>
            <p:cNvPicPr>
              <a:picLocks noChangeAspect="1"/>
            </p:cNvPicPr>
            <p:nvPr/>
          </p:nvPicPr>
          <p:blipFill>
            <a:blip r:embed="rId3"/>
            <a:stretch>
              <a:fillRect/>
            </a:stretch>
          </p:blipFill>
          <p:spPr>
            <a:xfrm>
              <a:off x="6545559" y="402283"/>
              <a:ext cx="2304001" cy="451097"/>
            </a:xfrm>
            <a:prstGeom prst="rect">
              <a:avLst/>
            </a:prstGeom>
            <a:ln w="12700" cap="flat">
              <a:noFill/>
              <a:miter lim="400000"/>
            </a:ln>
            <a:effectLst/>
          </p:spPr>
        </p:pic>
      </p:grpSp>
      <p:grpSp>
        <p:nvGrpSpPr>
          <p:cNvPr id="227" name="Gruppieren"/>
          <p:cNvGrpSpPr/>
          <p:nvPr/>
        </p:nvGrpSpPr>
        <p:grpSpPr>
          <a:xfrm>
            <a:off x="1491570" y="2588121"/>
            <a:ext cx="19213203" cy="2962862"/>
            <a:chOff x="-1" y="0"/>
            <a:chExt cx="19213202" cy="2962860"/>
          </a:xfrm>
        </p:grpSpPr>
        <p:pic>
          <p:nvPicPr>
            <p:cNvPr id="224" name="SC_Wirksamkeit_Studie_Petrischale_v1_1-sehr-gut_FD.png" descr="SC_Wirksamkeit_Studie_Petrischale_v1_1-sehr-gut_FD.png"/>
            <p:cNvPicPr>
              <a:picLocks noChangeAspect="1"/>
            </p:cNvPicPr>
            <p:nvPr/>
          </p:nvPicPr>
          <p:blipFill>
            <a:blip r:embed="rId4"/>
            <a:stretch>
              <a:fillRect/>
            </a:stretch>
          </p:blipFill>
          <p:spPr>
            <a:xfrm>
              <a:off x="16250341" y="-1"/>
              <a:ext cx="2962861" cy="2962862"/>
            </a:xfrm>
            <a:prstGeom prst="rect">
              <a:avLst/>
            </a:prstGeom>
            <a:ln w="12700" cap="flat">
              <a:noFill/>
              <a:miter lim="400000"/>
            </a:ln>
            <a:effectLst/>
          </p:spPr>
        </p:pic>
        <p:pic>
          <p:nvPicPr>
            <p:cNvPr id="225" name="SC_Wirksamkeit_Studie_Petrischale_v1_2-nicht-genug_FD.png" descr="SC_Wirksamkeit_Studie_Petrischale_v1_2-nicht-genug_FD.png"/>
            <p:cNvPicPr>
              <a:picLocks noChangeAspect="1"/>
            </p:cNvPicPr>
            <p:nvPr/>
          </p:nvPicPr>
          <p:blipFill>
            <a:blip r:embed="rId5"/>
            <a:stretch>
              <a:fillRect/>
            </a:stretch>
          </p:blipFill>
          <p:spPr>
            <a:xfrm>
              <a:off x="8118819" y="-1"/>
              <a:ext cx="2962859" cy="2962862"/>
            </a:xfrm>
            <a:prstGeom prst="rect">
              <a:avLst/>
            </a:prstGeom>
            <a:ln w="12700" cap="flat">
              <a:noFill/>
              <a:miter lim="400000"/>
            </a:ln>
            <a:effectLst/>
          </p:spPr>
        </p:pic>
        <p:pic>
          <p:nvPicPr>
            <p:cNvPr id="226" name="SC_Wirksamkeit_Studie_Petrischale_v1_3-zu-wenig_FD.png" descr="SC_Wirksamkeit_Studie_Petrischale_v1_3-zu-wenig_FD.png"/>
            <p:cNvPicPr>
              <a:picLocks noChangeAspect="1"/>
            </p:cNvPicPr>
            <p:nvPr/>
          </p:nvPicPr>
          <p:blipFill>
            <a:blip r:embed="rId6"/>
            <a:stretch>
              <a:fillRect/>
            </a:stretch>
          </p:blipFill>
          <p:spPr>
            <a:xfrm>
              <a:off x="-2" y="-1"/>
              <a:ext cx="2962861" cy="2962862"/>
            </a:xfrm>
            <a:prstGeom prst="rect">
              <a:avLst/>
            </a:prstGeom>
            <a:ln w="12700" cap="flat">
              <a:noFill/>
              <a:miter lim="400000"/>
            </a:ln>
            <a:effectLst/>
          </p:spPr>
        </p:pic>
      </p:grpSp>
      <p:grpSp>
        <p:nvGrpSpPr>
          <p:cNvPr id="231" name="Gruppieren"/>
          <p:cNvGrpSpPr/>
          <p:nvPr/>
        </p:nvGrpSpPr>
        <p:grpSpPr>
          <a:xfrm>
            <a:off x="2989784" y="4943073"/>
            <a:ext cx="16946355" cy="805460"/>
            <a:chOff x="0" y="0"/>
            <a:chExt cx="16946353" cy="805458"/>
          </a:xfrm>
        </p:grpSpPr>
        <p:pic>
          <p:nvPicPr>
            <p:cNvPr id="228" name="Verbindungslinie" descr="Verbindungslinie"/>
            <p:cNvPicPr>
              <a:picLocks noChangeAspect="1"/>
            </p:cNvPicPr>
            <p:nvPr/>
          </p:nvPicPr>
          <p:blipFill>
            <a:blip r:embed="rId7"/>
            <a:stretch>
              <a:fillRect/>
            </a:stretch>
          </p:blipFill>
          <p:spPr>
            <a:xfrm>
              <a:off x="8109991" y="0"/>
              <a:ext cx="726369" cy="805459"/>
            </a:xfrm>
            <a:prstGeom prst="rect">
              <a:avLst/>
            </a:prstGeom>
            <a:ln w="12700" cap="flat">
              <a:noFill/>
              <a:miter lim="400000"/>
            </a:ln>
            <a:effectLst/>
          </p:spPr>
        </p:pic>
        <p:pic>
          <p:nvPicPr>
            <p:cNvPr id="229" name="Verbindungslinie" descr="Verbindungslinie"/>
            <p:cNvPicPr>
              <a:picLocks noChangeAspect="1"/>
            </p:cNvPicPr>
            <p:nvPr/>
          </p:nvPicPr>
          <p:blipFill>
            <a:blip r:embed="rId7"/>
            <a:stretch>
              <a:fillRect/>
            </a:stretch>
          </p:blipFill>
          <p:spPr>
            <a:xfrm>
              <a:off x="16219985" y="0"/>
              <a:ext cx="726369" cy="805459"/>
            </a:xfrm>
            <a:prstGeom prst="rect">
              <a:avLst/>
            </a:prstGeom>
            <a:ln w="12700" cap="flat">
              <a:noFill/>
              <a:miter lim="400000"/>
            </a:ln>
            <a:effectLst/>
          </p:spPr>
        </p:pic>
        <p:pic>
          <p:nvPicPr>
            <p:cNvPr id="230" name="Verbindungslinie" descr="Verbindungslinie"/>
            <p:cNvPicPr>
              <a:picLocks noChangeAspect="1"/>
            </p:cNvPicPr>
            <p:nvPr/>
          </p:nvPicPr>
          <p:blipFill>
            <a:blip r:embed="rId7"/>
            <a:stretch>
              <a:fillRect/>
            </a:stretch>
          </p:blipFill>
          <p:spPr>
            <a:xfrm>
              <a:off x="-1" y="0"/>
              <a:ext cx="726369" cy="805459"/>
            </a:xfrm>
            <a:prstGeom prst="rect">
              <a:avLst/>
            </a:prstGeom>
            <a:ln w="12700" cap="flat">
              <a:noFill/>
              <a:miter lim="400000"/>
            </a:ln>
            <a:effectLst/>
          </p:spPr>
        </p:pic>
      </p:grpSp>
      <p:sp>
        <p:nvSpPr>
          <p:cNvPr id="232" name="30 % erforderliche Menge"/>
          <p:cNvSpPr txBox="1"/>
          <p:nvPr/>
        </p:nvSpPr>
        <p:spPr>
          <a:xfrm>
            <a:off x="1403765" y="11179892"/>
            <a:ext cx="5341473"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30 %</a:t>
            </a:r>
            <a:r>
              <a:rPr sz="3500"/>
              <a:t> </a:t>
            </a:r>
            <a:r>
              <a:rPr sz="2800">
                <a:solidFill>
                  <a:srgbClr val="000000"/>
                </a:solidFill>
              </a:rPr>
              <a:t>van de vereiste hoeveelheid</a:t>
            </a:r>
          </a:p>
        </p:txBody>
      </p:sp>
      <p:sp>
        <p:nvSpPr>
          <p:cNvPr id="233" name="60 % erforderliche Menge"/>
          <p:cNvSpPr txBox="1"/>
          <p:nvPr/>
        </p:nvSpPr>
        <p:spPr>
          <a:xfrm>
            <a:off x="9521263" y="11179892"/>
            <a:ext cx="5341474"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60 %</a:t>
            </a:r>
            <a:r>
              <a:rPr sz="3500"/>
              <a:t> </a:t>
            </a:r>
            <a:r>
              <a:rPr sz="2800">
                <a:solidFill>
                  <a:srgbClr val="000000"/>
                </a:solidFill>
              </a:rPr>
              <a:t>van de vereiste hoeveelheid</a:t>
            </a:r>
          </a:p>
        </p:txBody>
      </p:sp>
      <p:sp>
        <p:nvSpPr>
          <p:cNvPr id="234" name="100 % erforderliche Menge"/>
          <p:cNvSpPr txBox="1"/>
          <p:nvPr/>
        </p:nvSpPr>
        <p:spPr>
          <a:xfrm>
            <a:off x="17569243" y="11179892"/>
            <a:ext cx="5598947" cy="6117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80000"/>
              </a:lnSpc>
              <a:spcBef>
                <a:spcPts val="0"/>
              </a:spcBef>
              <a:defRPr sz="4000" b="1">
                <a:solidFill>
                  <a:srgbClr val="008CFF"/>
                </a:solidFill>
                <a:latin typeface="Calibri"/>
                <a:ea typeface="Calibri"/>
                <a:cs typeface="Calibri"/>
                <a:sym typeface="Calibri"/>
              </a:defRPr>
            </a:pPr>
            <a:r>
              <a:t>100 %</a:t>
            </a:r>
            <a:r>
              <a:rPr sz="3500">
                <a:solidFill>
                  <a:srgbClr val="000000"/>
                </a:solidFill>
              </a:rPr>
              <a:t> </a:t>
            </a:r>
            <a:r>
              <a:rPr sz="2800">
                <a:solidFill>
                  <a:srgbClr val="000000"/>
                </a:solidFill>
              </a:rPr>
              <a:t>van de vereiste hoeveelheid</a:t>
            </a:r>
          </a:p>
        </p:txBody>
      </p:sp>
      <p:sp>
        <p:nvSpPr>
          <p:cNvPr id="235" name="Alkohol verdampft nach 15 – 20s"/>
          <p:cNvSpPr txBox="1"/>
          <p:nvPr/>
        </p:nvSpPr>
        <p:spPr>
          <a:xfrm>
            <a:off x="9336343" y="12259140"/>
            <a:ext cx="5711315" cy="8867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spcBef>
                <a:spcPts val="0"/>
              </a:spcBef>
              <a:defRPr sz="2800" i="1">
                <a:latin typeface="Calibri"/>
                <a:ea typeface="Calibri"/>
                <a:cs typeface="Calibri"/>
                <a:sym typeface="Calibri"/>
              </a:defRPr>
            </a:pPr>
            <a:r>
              <a:t>Verklaarde werkzaamheid </a:t>
            </a:r>
            <a:r>
              <a:rPr>
                <a:solidFill>
                  <a:srgbClr val="008CFF"/>
                </a:solidFill>
              </a:rPr>
              <a:t>waarschijnlijk niet bereikt</a:t>
            </a:r>
          </a:p>
        </p:txBody>
      </p:sp>
      <p:sp>
        <p:nvSpPr>
          <p:cNvPr id="236" name="Alkohol verdampft nach ca. 30s"/>
          <p:cNvSpPr txBox="1"/>
          <p:nvPr/>
        </p:nvSpPr>
        <p:spPr>
          <a:xfrm>
            <a:off x="17513059" y="12259140"/>
            <a:ext cx="5711316" cy="851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0"/>
              </a:spcBef>
              <a:defRPr sz="2800" i="1">
                <a:latin typeface="Calibri"/>
                <a:ea typeface="Calibri"/>
                <a:cs typeface="Calibri"/>
                <a:sym typeface="Calibri"/>
              </a:defRPr>
            </a:pPr>
            <a:r>
              <a:t>Verklaarde werkzaamheid in de behandelde plekken </a:t>
            </a:r>
            <a:r>
              <a:rPr>
                <a:solidFill>
                  <a:srgbClr val="008CFF"/>
                </a:solidFill>
              </a:rPr>
              <a:t>bereikt</a:t>
            </a:r>
          </a:p>
        </p:txBody>
      </p:sp>
      <p:sp>
        <p:nvSpPr>
          <p:cNvPr id="237" name="Alkohol verdampft nach 10 – 15s"/>
          <p:cNvSpPr txBox="1"/>
          <p:nvPr/>
        </p:nvSpPr>
        <p:spPr>
          <a:xfrm>
            <a:off x="2235842" y="12259140"/>
            <a:ext cx="3677322" cy="851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0"/>
              </a:spcBef>
              <a:defRPr sz="2800" i="1">
                <a:latin typeface="Calibri"/>
                <a:ea typeface="Calibri"/>
                <a:cs typeface="Calibri"/>
                <a:sym typeface="Calibri"/>
              </a:defRPr>
            </a:pPr>
            <a:r>
              <a:t>Verklaarde werkzaamheid </a:t>
            </a:r>
            <a:r>
              <a:rPr>
                <a:solidFill>
                  <a:srgbClr val="008CFF"/>
                </a:solidFill>
              </a:rPr>
              <a:t>bereikt</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227"/>
                                        </p:tgtEl>
                                        <p:attrNameLst>
                                          <p:attrName>style.visibility</p:attrName>
                                        </p:attrNameLst>
                                      </p:cBhvr>
                                      <p:to>
                                        <p:strVal val="visible"/>
                                      </p:to>
                                    </p:set>
                                    <p:animEffect transition="in" filter="fade">
                                      <p:cBhvr>
                                        <p:cTn id="7" dur="2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1"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40"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Inwrijftechniek</a:t>
            </a:r>
          </a:p>
        </p:txBody>
      </p:sp>
      <p:sp>
        <p:nvSpPr>
          <p:cNvPr id="241" name="Häufige Benetzungslücken…"/>
          <p:cNvSpPr txBox="1"/>
          <p:nvPr/>
        </p:nvSpPr>
        <p:spPr>
          <a:xfrm>
            <a:off x="5251797" y="1396999"/>
            <a:ext cx="13880406" cy="268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Veelvoorkomende onbehandelde plekken</a:t>
            </a:r>
          </a:p>
          <a:p>
            <a:pPr algn="ctr">
              <a:lnSpc>
                <a:spcPct val="110000"/>
              </a:lnSpc>
              <a:spcBef>
                <a:spcPts val="2000"/>
              </a:spcBef>
              <a:defRPr sz="3200">
                <a:latin typeface="Calibri"/>
                <a:ea typeface="Calibri"/>
                <a:cs typeface="Calibri"/>
                <a:sym typeface="Calibri"/>
              </a:defRPr>
            </a:pPr>
            <a:r>
              <a:t>Onbehandelde plekken zijn een veelvoorkomend probleem dat we in het dagelijks leven normaal gesproken </a:t>
            </a:r>
            <a:r>
              <a:rPr b="1">
                <a:solidFill>
                  <a:srgbClr val="1F00EB"/>
                </a:solidFill>
              </a:rPr>
              <a:t>helemaal niet opmerken</a:t>
            </a:r>
            <a:r>
              <a:t>. Juist de vingertoppen, waarmee we alles aanraken, worden het vaakst vergeten.</a:t>
            </a:r>
          </a:p>
        </p:txBody>
      </p:sp>
      <p:pic>
        <p:nvPicPr>
          <p:cNvPr id="242" name="Bild" descr="Bild"/>
          <p:cNvPicPr>
            <a:picLocks noChangeAspect="1"/>
          </p:cNvPicPr>
          <p:nvPr/>
        </p:nvPicPr>
        <p:blipFill>
          <a:blip r:embed="rId2"/>
          <a:stretch>
            <a:fillRect/>
          </a:stretch>
        </p:blipFill>
        <p:spPr>
          <a:xfrm>
            <a:off x="6257997" y="9359831"/>
            <a:ext cx="1263654" cy="450852"/>
          </a:xfrm>
          <a:prstGeom prst="rect">
            <a:avLst/>
          </a:prstGeom>
          <a:ln w="12700">
            <a:miter lim="400000"/>
          </a:ln>
        </p:spPr>
      </p:pic>
      <p:pic>
        <p:nvPicPr>
          <p:cNvPr id="243" name="Bild" descr="Bild"/>
          <p:cNvPicPr>
            <a:picLocks noChangeAspect="1"/>
          </p:cNvPicPr>
          <p:nvPr/>
        </p:nvPicPr>
        <p:blipFill>
          <a:blip r:embed="rId3"/>
          <a:stretch>
            <a:fillRect/>
          </a:stretch>
        </p:blipFill>
        <p:spPr>
          <a:xfrm>
            <a:off x="17687286" y="8042616"/>
            <a:ext cx="1257304" cy="419104"/>
          </a:xfrm>
          <a:prstGeom prst="rect">
            <a:avLst/>
          </a:prstGeom>
          <a:ln w="12700">
            <a:miter lim="400000"/>
          </a:ln>
        </p:spPr>
      </p:pic>
      <p:grpSp>
        <p:nvGrpSpPr>
          <p:cNvPr id="246" name="Gruppieren"/>
          <p:cNvGrpSpPr/>
          <p:nvPr/>
        </p:nvGrpSpPr>
        <p:grpSpPr>
          <a:xfrm>
            <a:off x="3911438" y="8543021"/>
            <a:ext cx="2216704" cy="2216701"/>
            <a:chOff x="0" y="0"/>
            <a:chExt cx="2216702" cy="2216699"/>
          </a:xfrm>
        </p:grpSpPr>
        <p:sp>
          <p:nvSpPr>
            <p:cNvPr id="244" name="Kreis"/>
            <p:cNvSpPr/>
            <p:nvPr/>
          </p:nvSpPr>
          <p:spPr>
            <a:xfrm>
              <a:off x="0" y="0"/>
              <a:ext cx="2216702" cy="2216700"/>
            </a:xfrm>
            <a:prstGeom prst="ellipse">
              <a:avLst/>
            </a:prstGeom>
            <a:solidFill>
              <a:srgbClr val="BCBDD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45" name="häufig vergessen"/>
            <p:cNvSpPr txBox="1"/>
            <p:nvPr/>
          </p:nvSpPr>
          <p:spPr>
            <a:xfrm>
              <a:off x="-1" y="682653"/>
              <a:ext cx="2216702" cy="8513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vaak</a:t>
              </a:r>
              <a:br/>
              <a:r>
                <a:t>vergeten</a:t>
              </a:r>
            </a:p>
          </p:txBody>
        </p:sp>
      </p:grpSp>
      <p:grpSp>
        <p:nvGrpSpPr>
          <p:cNvPr id="249" name="Gruppieren"/>
          <p:cNvGrpSpPr/>
          <p:nvPr/>
        </p:nvGrpSpPr>
        <p:grpSpPr>
          <a:xfrm>
            <a:off x="18241115" y="8543021"/>
            <a:ext cx="2216703" cy="2216701"/>
            <a:chOff x="0" y="0"/>
            <a:chExt cx="2216702" cy="2216699"/>
          </a:xfrm>
        </p:grpSpPr>
        <p:sp>
          <p:nvSpPr>
            <p:cNvPr id="247" name="Kreis"/>
            <p:cNvSpPr/>
            <p:nvPr/>
          </p:nvSpPr>
          <p:spPr>
            <a:xfrm>
              <a:off x="0" y="0"/>
              <a:ext cx="2216702" cy="2216700"/>
            </a:xfrm>
            <a:prstGeom prst="ellipse">
              <a:avLst/>
            </a:prstGeom>
            <a:solidFill>
              <a:srgbClr val="6A67CF"/>
            </a:solidFill>
            <a:ln w="12700" cap="flat">
              <a:noFill/>
              <a:miter lim="400000"/>
            </a:ln>
            <a:effectLst/>
          </p:spPr>
          <p:txBody>
            <a:bodyPr wrap="square" lIns="0" tIns="0" rIns="0" bIns="0" numCol="1" anchor="ctr">
              <a:noAutofit/>
            </a:bodyPr>
            <a:lstStyle/>
            <a:p>
              <a:pPr algn="ctr">
                <a:spcBef>
                  <a:spcPts val="0"/>
                </a:spcBef>
                <a:defRPr sz="2800" b="1">
                  <a:solidFill>
                    <a:srgbClr val="FFFFFF"/>
                  </a:solidFill>
                  <a:latin typeface="Calibri"/>
                  <a:ea typeface="Calibri"/>
                  <a:cs typeface="Calibri"/>
                  <a:sym typeface="Calibri"/>
                </a:defRPr>
              </a:pPr>
              <a:endParaRPr/>
            </a:p>
          </p:txBody>
        </p:sp>
        <p:sp>
          <p:nvSpPr>
            <p:cNvPr id="248" name="Sehr häufig vergessen"/>
            <p:cNvSpPr txBox="1"/>
            <p:nvPr/>
          </p:nvSpPr>
          <p:spPr>
            <a:xfrm>
              <a:off x="-1" y="682655"/>
              <a:ext cx="2216702" cy="8513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gn="ctr">
                <a:lnSpc>
                  <a:spcPct val="90000"/>
                </a:lnSpc>
                <a:spcBef>
                  <a:spcPts val="0"/>
                </a:spcBef>
                <a:defRPr sz="2800" b="1">
                  <a:solidFill>
                    <a:srgbClr val="FFFFFF"/>
                  </a:solidFill>
                  <a:latin typeface="Calibri"/>
                  <a:ea typeface="Calibri"/>
                  <a:cs typeface="Calibri"/>
                  <a:sym typeface="Calibri"/>
                </a:defRPr>
              </a:pPr>
              <a:r>
                <a:t>Zeer vaak</a:t>
              </a:r>
              <a:br/>
              <a:r>
                <a:t>vergeten</a:t>
              </a:r>
            </a:p>
          </p:txBody>
        </p:sp>
      </p:grpSp>
      <p:pic>
        <p:nvPicPr>
          <p:cNvPr id="250" name="DCW_Fehlstellen_v1_2000px_FD.png" descr="DCW_Fehlstellen_v1_2000px_FD.png"/>
          <p:cNvPicPr>
            <a:picLocks noChangeAspect="1"/>
          </p:cNvPicPr>
          <p:nvPr/>
        </p:nvPicPr>
        <p:blipFill>
          <a:blip r:embed="rId4"/>
          <a:srcRect t="22863" b="7383"/>
          <a:stretch>
            <a:fillRect/>
          </a:stretch>
        </p:blipFill>
        <p:spPr>
          <a:xfrm>
            <a:off x="6159710" y="5123258"/>
            <a:ext cx="12318580" cy="8592551"/>
          </a:xfrm>
          <a:prstGeom prst="rect">
            <a:avLst/>
          </a:prstGeom>
          <a:ln w="12700">
            <a:miter lim="400000"/>
          </a:ln>
          <a:effectLst>
            <a:outerShdw blurRad="635000" dist="376856" dir="2400000" rotWithShape="0">
              <a:srgbClr val="1F1DAC">
                <a:alpha val="10113"/>
              </a:srgbClr>
            </a:outerShdw>
          </a:effectLst>
        </p:spPr>
      </p:pic>
      <p:sp>
        <p:nvSpPr>
          <p:cNvPr id="251" name="Die Individuelle Dosiermenge…"/>
          <p:cNvSpPr txBox="1"/>
          <p:nvPr/>
        </p:nvSpPr>
        <p:spPr>
          <a:xfrm>
            <a:off x="4958022" y="4349186"/>
            <a:ext cx="14467956" cy="5072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AANBEVELING</a:t>
            </a:r>
            <a:r>
              <a:rPr spc="0"/>
              <a:t>:</a:t>
            </a:r>
            <a:r>
              <a:rPr cap="none" spc="0">
                <a:solidFill>
                  <a:srgbClr val="000000"/>
                </a:solidFill>
              </a:rPr>
              <a:t> </a:t>
            </a:r>
            <a:r>
              <a:rPr sz="3200" b="0" i="1" cap="none" spc="0">
                <a:solidFill>
                  <a:srgbClr val="000000"/>
                </a:solidFill>
              </a:rPr>
              <a:t>Pas behulpzame handgrepen toe en let op de volgorde.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54"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Inwrijftechniek</a:t>
            </a:r>
          </a:p>
        </p:txBody>
      </p:sp>
      <p:sp>
        <p:nvSpPr>
          <p:cNvPr id="255" name="Abgerundetes Rechteck"/>
          <p:cNvSpPr/>
          <p:nvPr/>
        </p:nvSpPr>
        <p:spPr>
          <a:xfrm>
            <a:off x="2165542" y="11146231"/>
            <a:ext cx="3552484"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6" name="Fingerspitzen"/>
          <p:cNvSpPr txBox="1"/>
          <p:nvPr/>
        </p:nvSpPr>
        <p:spPr>
          <a:xfrm>
            <a:off x="2874088" y="11228375"/>
            <a:ext cx="2135387"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Vingertoppen</a:t>
            </a:r>
          </a:p>
        </p:txBody>
      </p:sp>
      <p:sp>
        <p:nvSpPr>
          <p:cNvPr id="257" name="Abgerundetes Rechteck"/>
          <p:cNvSpPr/>
          <p:nvPr/>
        </p:nvSpPr>
        <p:spPr>
          <a:xfrm>
            <a:off x="6379223" y="11146231"/>
            <a:ext cx="3552484"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58" name="Fingerrücken"/>
          <p:cNvSpPr txBox="1"/>
          <p:nvPr/>
        </p:nvSpPr>
        <p:spPr>
          <a:xfrm>
            <a:off x="7376087" y="11228375"/>
            <a:ext cx="1558753"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Vingerrug</a:t>
            </a:r>
          </a:p>
        </p:txBody>
      </p:sp>
      <p:sp>
        <p:nvSpPr>
          <p:cNvPr id="259" name="Abgerundetes Rechteck"/>
          <p:cNvSpPr/>
          <p:nvPr/>
        </p:nvSpPr>
        <p:spPr>
          <a:xfrm>
            <a:off x="10592906" y="11146231"/>
            <a:ext cx="3552486"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0" name="Zwischenräume"/>
          <p:cNvSpPr txBox="1"/>
          <p:nvPr/>
        </p:nvSpPr>
        <p:spPr>
          <a:xfrm>
            <a:off x="11245718" y="11228375"/>
            <a:ext cx="2246860"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Tussenruimtes</a:t>
            </a:r>
          </a:p>
        </p:txBody>
      </p:sp>
      <p:sp>
        <p:nvSpPr>
          <p:cNvPr id="261" name="Abgerundetes Rechteck"/>
          <p:cNvSpPr/>
          <p:nvPr/>
        </p:nvSpPr>
        <p:spPr>
          <a:xfrm>
            <a:off x="14806589" y="11146231"/>
            <a:ext cx="3552485"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2" name="Daumen"/>
          <p:cNvSpPr txBox="1"/>
          <p:nvPr/>
        </p:nvSpPr>
        <p:spPr>
          <a:xfrm>
            <a:off x="15944966" y="11228375"/>
            <a:ext cx="1275731"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Duimen</a:t>
            </a:r>
          </a:p>
        </p:txBody>
      </p:sp>
      <p:sp>
        <p:nvSpPr>
          <p:cNvPr id="263" name="Abgerundetes Rechteck"/>
          <p:cNvSpPr/>
          <p:nvPr/>
        </p:nvSpPr>
        <p:spPr>
          <a:xfrm>
            <a:off x="19020273" y="11146231"/>
            <a:ext cx="3552485" cy="574759"/>
          </a:xfrm>
          <a:prstGeom prst="roundRect">
            <a:avLst>
              <a:gd name="adj" fmla="val 50000"/>
            </a:avLst>
          </a:prstGeom>
          <a:solidFill>
            <a:srgbClr val="FFFFFF"/>
          </a:solidFill>
          <a:ln w="12700">
            <a:miter lim="400000"/>
          </a:ln>
          <a:effectLst>
            <a:outerShdw blurRad="152400" dist="57172" dir="5400000" rotWithShape="0">
              <a:srgbClr val="000000">
                <a:alpha val="19582"/>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64" name="Handgelenke"/>
          <p:cNvSpPr txBox="1"/>
          <p:nvPr/>
        </p:nvSpPr>
        <p:spPr>
          <a:xfrm>
            <a:off x="20252494" y="11228375"/>
            <a:ext cx="1088033"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spcBef>
                <a:spcPts val="0"/>
              </a:spcBef>
              <a:defRPr sz="2800" b="1">
                <a:latin typeface="Calibri"/>
                <a:ea typeface="Calibri"/>
                <a:cs typeface="Calibri"/>
                <a:sym typeface="Calibri"/>
              </a:defRPr>
            </a:lvl1pPr>
          </a:lstStyle>
          <a:p>
            <a:r>
              <a:t>Polsen</a:t>
            </a:r>
          </a:p>
        </p:txBody>
      </p:sp>
      <p:pic>
        <p:nvPicPr>
          <p:cNvPr id="265" name="Fingertips_01_v1_compressed.gif" descr="Fingertips_01_v1_compressed.gif"/>
          <p:cNvPicPr>
            <a:picLocks/>
          </p:cNvPicPr>
          <p:nvPr/>
        </p:nvPicPr>
        <p:blipFill>
          <a:blip r:embed="rId2"/>
          <a:stretch>
            <a:fillRect/>
          </a:stretch>
        </p:blipFill>
        <p:spPr>
          <a:xfrm>
            <a:off x="1495874" y="6407784"/>
            <a:ext cx="4247382" cy="4247382"/>
          </a:xfrm>
          <a:prstGeom prst="rect">
            <a:avLst/>
          </a:prstGeom>
          <a:ln w="12700">
            <a:miter lim="400000"/>
          </a:ln>
        </p:spPr>
      </p:pic>
      <p:pic>
        <p:nvPicPr>
          <p:cNvPr id="266" name="Finger_Backs_05_v1_compressed.gif" descr="Finger_Backs_05_v1_compressed.gif"/>
          <p:cNvPicPr>
            <a:picLocks/>
          </p:cNvPicPr>
          <p:nvPr/>
        </p:nvPicPr>
        <p:blipFill>
          <a:blip r:embed="rId3"/>
          <a:stretch>
            <a:fillRect/>
          </a:stretch>
        </p:blipFill>
        <p:spPr>
          <a:xfrm>
            <a:off x="5872831" y="6223279"/>
            <a:ext cx="4247382" cy="4247385"/>
          </a:xfrm>
          <a:prstGeom prst="rect">
            <a:avLst/>
          </a:prstGeom>
          <a:ln w="12700">
            <a:miter lim="400000"/>
          </a:ln>
        </p:spPr>
      </p:pic>
      <p:pic>
        <p:nvPicPr>
          <p:cNvPr id="267" name="Finger_Gaps_03_v1_compressed.gif" descr="Finger_Gaps_03_v1_compressed.gif"/>
          <p:cNvPicPr>
            <a:picLocks/>
          </p:cNvPicPr>
          <p:nvPr/>
        </p:nvPicPr>
        <p:blipFill>
          <a:blip r:embed="rId4"/>
          <a:stretch>
            <a:fillRect/>
          </a:stretch>
        </p:blipFill>
        <p:spPr>
          <a:xfrm>
            <a:off x="10505164" y="6604261"/>
            <a:ext cx="3854428" cy="3854428"/>
          </a:xfrm>
          <a:prstGeom prst="rect">
            <a:avLst/>
          </a:prstGeom>
          <a:ln w="12700">
            <a:miter lim="400000"/>
          </a:ln>
        </p:spPr>
      </p:pic>
      <p:pic>
        <p:nvPicPr>
          <p:cNvPr id="268" name="Thumbs_04_v1_compressed.gif" descr="Thumbs_04_v1_compressed.gif"/>
          <p:cNvPicPr>
            <a:picLocks/>
          </p:cNvPicPr>
          <p:nvPr/>
        </p:nvPicPr>
        <p:blipFill>
          <a:blip r:embed="rId5"/>
          <a:stretch>
            <a:fillRect/>
          </a:stretch>
        </p:blipFill>
        <p:spPr>
          <a:xfrm>
            <a:off x="14473713" y="6303083"/>
            <a:ext cx="4247384" cy="4247382"/>
          </a:xfrm>
          <a:prstGeom prst="rect">
            <a:avLst/>
          </a:prstGeom>
          <a:ln w="12700">
            <a:miter lim="400000"/>
          </a:ln>
        </p:spPr>
      </p:pic>
      <p:pic>
        <p:nvPicPr>
          <p:cNvPr id="269" name="Wrist_02_v1_compressed.gif" descr="Wrist_02_v1_compressed.gif"/>
          <p:cNvPicPr>
            <a:picLocks/>
          </p:cNvPicPr>
          <p:nvPr/>
        </p:nvPicPr>
        <p:blipFill>
          <a:blip r:embed="rId6"/>
          <a:stretch>
            <a:fillRect/>
          </a:stretch>
        </p:blipFill>
        <p:spPr>
          <a:xfrm>
            <a:off x="18811569" y="6347959"/>
            <a:ext cx="4405456" cy="4405456"/>
          </a:xfrm>
          <a:prstGeom prst="rect">
            <a:avLst/>
          </a:prstGeom>
          <a:ln w="12700">
            <a:miter lim="400000"/>
          </a:ln>
        </p:spPr>
      </p:pic>
      <p:sp>
        <p:nvSpPr>
          <p:cNvPr id="270" name="Hilfreiche Handgriffe…"/>
          <p:cNvSpPr txBox="1"/>
          <p:nvPr/>
        </p:nvSpPr>
        <p:spPr>
          <a:xfrm>
            <a:off x="2654827" y="1397000"/>
            <a:ext cx="19074346" cy="1612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Handige handgrepen</a:t>
            </a:r>
          </a:p>
          <a:p>
            <a:pPr algn="ctr">
              <a:lnSpc>
                <a:spcPct val="110000"/>
              </a:lnSpc>
              <a:spcBef>
                <a:spcPts val="2000"/>
              </a:spcBef>
              <a:defRPr sz="3200">
                <a:latin typeface="Calibri"/>
                <a:ea typeface="Calibri"/>
                <a:cs typeface="Calibri"/>
                <a:sym typeface="Calibri"/>
              </a:defRPr>
            </a:pPr>
            <a:r>
              <a:t>Deze beproefde handgrepen zijn nuttig om </a:t>
            </a:r>
            <a:r>
              <a:rPr b="1">
                <a:solidFill>
                  <a:srgbClr val="1F00EB"/>
                </a:solidFill>
              </a:rPr>
              <a:t>alle gebieden tijdig en volledig</a:t>
            </a:r>
            <a:r>
              <a:t> te behandelen.</a:t>
            </a:r>
          </a:p>
        </p:txBody>
      </p:sp>
      <p:sp>
        <p:nvSpPr>
          <p:cNvPr id="271" name="Die Individuelle Dosiermenge…"/>
          <p:cNvSpPr txBox="1"/>
          <p:nvPr/>
        </p:nvSpPr>
        <p:spPr>
          <a:xfrm>
            <a:off x="3326842" y="3302043"/>
            <a:ext cx="17730316" cy="15789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Aanbeveling</a:t>
            </a:r>
            <a:r>
              <a:rPr spc="0"/>
              <a:t>:</a:t>
            </a:r>
            <a:r>
              <a:rPr cap="none" spc="0">
                <a:solidFill>
                  <a:srgbClr val="000000"/>
                </a:solidFill>
              </a:rPr>
              <a:t> </a:t>
            </a:r>
            <a:r>
              <a:rPr sz="3200" b="0" i="1" cap="none" spc="0">
                <a:solidFill>
                  <a:srgbClr val="000000"/>
                </a:solidFill>
              </a:rPr>
              <a:t>Onderzoek toont aan dat een tijdens de training ontwikkelde, op eigen verantwoordelijkheid gebaseerde inwrijftechniek betere resultaten oplevert dan ingestudeerde stappen.</a:t>
            </a:r>
            <a:r>
              <a:rPr sz="3200" b="0" i="1" cap="none" spc="0" baseline="31999">
                <a:solidFill>
                  <a:srgbClr val="929292"/>
                </a:solidFill>
              </a:rPr>
              <a:t>[4]</a:t>
            </a:r>
            <a:r>
              <a:rPr sz="3200" b="0" i="1" cap="none" spc="0">
                <a:solidFill>
                  <a:srgbClr val="000000"/>
                </a:solidFill>
              </a:rPr>
              <a:t> Gebruik deze handgrepen voor je individuele routine.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74" name="01 | LERNZIELE…"/>
          <p:cNvSpPr txBox="1"/>
          <p:nvPr/>
        </p:nvSpPr>
        <p:spPr>
          <a:xfrm>
            <a:off x="-2" y="508218"/>
            <a:ext cx="7287732"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Probleemgebieden</a:t>
            </a:r>
          </a:p>
        </p:txBody>
      </p:sp>
      <p:sp>
        <p:nvSpPr>
          <p:cNvPr id="275" name="Nagelfalze"/>
          <p:cNvSpPr txBox="1"/>
          <p:nvPr/>
        </p:nvSpPr>
        <p:spPr>
          <a:xfrm>
            <a:off x="7158021" y="11690423"/>
            <a:ext cx="3821313"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Nagelriemen</a:t>
            </a:r>
          </a:p>
        </p:txBody>
      </p:sp>
      <p:sp>
        <p:nvSpPr>
          <p:cNvPr id="276" name="Trockene, rissige Haut"/>
          <p:cNvSpPr txBox="1"/>
          <p:nvPr/>
        </p:nvSpPr>
        <p:spPr>
          <a:xfrm>
            <a:off x="11999931" y="11690423"/>
            <a:ext cx="3890488"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Droge, gebarsten huid</a:t>
            </a:r>
          </a:p>
        </p:txBody>
      </p:sp>
      <p:sp>
        <p:nvSpPr>
          <p:cNvPr id="277" name="Benetzungslücken"/>
          <p:cNvSpPr txBox="1"/>
          <p:nvPr/>
        </p:nvSpPr>
        <p:spPr>
          <a:xfrm>
            <a:off x="2054463" y="11690423"/>
            <a:ext cx="4277428"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lnSpc>
                <a:spcPct val="110000"/>
              </a:lnSpc>
              <a:spcBef>
                <a:spcPts val="2000"/>
              </a:spcBef>
              <a:defRPr sz="2800" b="1">
                <a:latin typeface="Calibri"/>
                <a:ea typeface="Calibri"/>
                <a:cs typeface="Calibri"/>
                <a:sym typeface="Calibri"/>
              </a:defRPr>
            </a:lvl1pPr>
          </a:lstStyle>
          <a:p>
            <a:r>
              <a:t>Onbehandelde plekken</a:t>
            </a:r>
          </a:p>
        </p:txBody>
      </p:sp>
      <p:pic>
        <p:nvPicPr>
          <p:cNvPr id="278" name="Problemstellen_Trockene-Haut_v1_400px_FD.jpg" descr="Problemstellen_Trockene-Haut_v1_400px_FD.jpg"/>
          <p:cNvPicPr>
            <a:picLocks noChangeAspect="1"/>
          </p:cNvPicPr>
          <p:nvPr/>
        </p:nvPicPr>
        <p:blipFill>
          <a:blip r:embed="rId3"/>
          <a:srcRect l="3936" r="3935"/>
          <a:stretch>
            <a:fillRect/>
          </a:stretch>
        </p:blipFill>
        <p:spPr>
          <a:xfrm>
            <a:off x="11818941" y="5641254"/>
            <a:ext cx="4252486" cy="5769877"/>
          </a:xfrm>
          <a:prstGeom prst="rect">
            <a:avLst/>
          </a:prstGeom>
          <a:ln w="12700">
            <a:miter lim="400000"/>
          </a:ln>
          <a:effectLst>
            <a:outerShdw blurRad="254000" dist="25400" dir="5400000" rotWithShape="0">
              <a:srgbClr val="000000">
                <a:alpha val="12188"/>
              </a:srgbClr>
            </a:outerShdw>
          </a:effectLst>
        </p:spPr>
      </p:pic>
      <p:pic>
        <p:nvPicPr>
          <p:cNvPr id="279" name="Problemstellen_Benetzungsluecken_v1_1200px_FD.jpg" descr="Problemstellen_Benetzungsluecken_v1_1200px_FD.jpg"/>
          <p:cNvPicPr>
            <a:picLocks noChangeAspect="1"/>
          </p:cNvPicPr>
          <p:nvPr/>
        </p:nvPicPr>
        <p:blipFill>
          <a:blip r:embed="rId4"/>
          <a:srcRect l="47955" t="18867" r="19340" b="36769"/>
          <a:stretch>
            <a:fillRect/>
          </a:stretch>
        </p:blipFill>
        <p:spPr>
          <a:xfrm>
            <a:off x="2067609" y="5615458"/>
            <a:ext cx="4251324" cy="5766917"/>
          </a:xfrm>
          <a:prstGeom prst="rect">
            <a:avLst/>
          </a:prstGeom>
          <a:ln w="12700">
            <a:miter lim="400000"/>
          </a:ln>
          <a:effectLst>
            <a:outerShdw blurRad="254000" dist="25400" dir="5400000" rotWithShape="0">
              <a:srgbClr val="000000">
                <a:alpha val="12188"/>
              </a:srgbClr>
            </a:outerShdw>
          </a:effectLst>
        </p:spPr>
      </p:pic>
      <p:pic>
        <p:nvPicPr>
          <p:cNvPr id="280" name="Problemstellen_Nagelfalze_02_v1_400px_FD.jpg" descr="Problemstellen_Nagelfalze_02_v1_400px_FD.jpg"/>
          <p:cNvPicPr>
            <a:picLocks noChangeAspect="1"/>
          </p:cNvPicPr>
          <p:nvPr/>
        </p:nvPicPr>
        <p:blipFill>
          <a:blip r:embed="rId5"/>
          <a:srcRect l="3967" r="3967"/>
          <a:stretch>
            <a:fillRect/>
          </a:stretch>
        </p:blipFill>
        <p:spPr>
          <a:xfrm>
            <a:off x="6943636" y="5641254"/>
            <a:ext cx="4250167" cy="5770619"/>
          </a:xfrm>
          <a:prstGeom prst="rect">
            <a:avLst/>
          </a:prstGeom>
          <a:ln w="12700">
            <a:miter lim="400000"/>
          </a:ln>
          <a:effectLst>
            <a:outerShdw blurRad="254000" dist="25400" dir="5400000" rotWithShape="0">
              <a:srgbClr val="000000">
                <a:alpha val="12188"/>
              </a:srgbClr>
            </a:outerShdw>
          </a:effectLst>
        </p:spPr>
      </p:pic>
      <p:sp>
        <p:nvSpPr>
          <p:cNvPr id="281" name="Textblase"/>
          <p:cNvSpPr/>
          <p:nvPr/>
        </p:nvSpPr>
        <p:spPr>
          <a:xfrm>
            <a:off x="16445360" y="5642326"/>
            <a:ext cx="5982507" cy="5766996"/>
          </a:xfrm>
          <a:custGeom>
            <a:avLst/>
            <a:gdLst/>
            <a:ahLst/>
            <a:cxnLst>
              <a:cxn ang="0">
                <a:pos x="wd2" y="hd2"/>
              </a:cxn>
              <a:cxn ang="5400000">
                <a:pos x="wd2" y="hd2"/>
              </a:cxn>
              <a:cxn ang="10800000">
                <a:pos x="wd2" y="hd2"/>
              </a:cxn>
              <a:cxn ang="16200000">
                <a:pos x="wd2" y="hd2"/>
              </a:cxn>
            </a:cxnLst>
            <a:rect l="0" t="0" r="r" b="b"/>
            <a:pathLst>
              <a:path w="21600" h="21600" extrusionOk="0">
                <a:moveTo>
                  <a:pt x="2047" y="0"/>
                </a:moveTo>
                <a:cubicBezTo>
                  <a:pt x="1451" y="0"/>
                  <a:pt x="967" y="492"/>
                  <a:pt x="967" y="1097"/>
                </a:cubicBezTo>
                <a:lnTo>
                  <a:pt x="967" y="9924"/>
                </a:lnTo>
                <a:lnTo>
                  <a:pt x="0" y="10823"/>
                </a:lnTo>
                <a:lnTo>
                  <a:pt x="967" y="11722"/>
                </a:lnTo>
                <a:lnTo>
                  <a:pt x="967" y="20504"/>
                </a:lnTo>
                <a:cubicBezTo>
                  <a:pt x="967" y="21110"/>
                  <a:pt x="1451" y="21600"/>
                  <a:pt x="2047" y="21600"/>
                </a:cubicBezTo>
                <a:lnTo>
                  <a:pt x="20520" y="21600"/>
                </a:lnTo>
                <a:cubicBezTo>
                  <a:pt x="21116" y="21600"/>
                  <a:pt x="21600" y="21110"/>
                  <a:pt x="21600" y="20504"/>
                </a:cubicBezTo>
                <a:lnTo>
                  <a:pt x="21600" y="1097"/>
                </a:lnTo>
                <a:cubicBezTo>
                  <a:pt x="21600" y="492"/>
                  <a:pt x="21116" y="0"/>
                  <a:pt x="20520" y="0"/>
                </a:cubicBezTo>
                <a:lnTo>
                  <a:pt x="2047"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82" name="Nicht intakte Haut bietet einen Nährboden für eine Vielzahl von Hautproblemen und ist, neben Keimen der normalen Hautflora, auch häufiger mit potentiell pathogenen Keimen besiedelt.[15]…"/>
          <p:cNvSpPr txBox="1"/>
          <p:nvPr/>
        </p:nvSpPr>
        <p:spPr>
          <a:xfrm>
            <a:off x="16995122" y="6101336"/>
            <a:ext cx="5346668" cy="48496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110000"/>
              </a:lnSpc>
              <a:spcBef>
                <a:spcPts val="1500"/>
              </a:spcBef>
              <a:defRPr sz="2800">
                <a:solidFill>
                  <a:srgbClr val="535353"/>
                </a:solidFill>
                <a:latin typeface="Calibri"/>
                <a:ea typeface="Calibri"/>
                <a:cs typeface="Calibri"/>
                <a:sym typeface="Calibri"/>
              </a:defRPr>
            </a:pPr>
            <a:r>
              <a:t>Niet-intacte huid biedt een voedingsbodem voor een groot aantal huidproblemen en is, naast kiemen van de normale huidflora, ook vaker gekoloniseerd met potentieel pathogene kiemen.</a:t>
            </a:r>
            <a:r>
              <a:rPr baseline="31999">
                <a:solidFill>
                  <a:srgbClr val="929292"/>
                </a:solidFill>
              </a:rPr>
              <a:t>[15]</a:t>
            </a:r>
            <a:endParaRPr>
              <a:solidFill>
                <a:srgbClr val="5E5E5E"/>
              </a:solidFill>
            </a:endParaRPr>
          </a:p>
          <a:p>
            <a:pPr>
              <a:lnSpc>
                <a:spcPct val="110000"/>
              </a:lnSpc>
              <a:spcBef>
                <a:spcPts val="1500"/>
              </a:spcBef>
              <a:defRPr sz="2800">
                <a:solidFill>
                  <a:srgbClr val="535353"/>
                </a:solidFill>
                <a:latin typeface="Calibri"/>
                <a:ea typeface="Calibri"/>
                <a:cs typeface="Calibri"/>
                <a:sym typeface="Calibri"/>
              </a:defRPr>
            </a:pPr>
            <a:r>
              <a:t>Hierdoor is bij beschadigde huid niet alleen het eigen infectiegevaar verhoogd, maar ook het risico op overdracht naar patiënten.</a:t>
            </a:r>
          </a:p>
        </p:txBody>
      </p:sp>
      <p:sp>
        <p:nvSpPr>
          <p:cNvPr id="283" name="Problemstellen erkennen…"/>
          <p:cNvSpPr txBox="1"/>
          <p:nvPr/>
        </p:nvSpPr>
        <p:spPr>
          <a:xfrm>
            <a:off x="3283831" y="1397000"/>
            <a:ext cx="17816338" cy="2148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Probleemgebieden herkennen</a:t>
            </a:r>
            <a:endParaRPr>
              <a:solidFill>
                <a:srgbClr val="1F00EB"/>
              </a:solidFill>
            </a:endParaRPr>
          </a:p>
          <a:p>
            <a:pPr algn="ctr">
              <a:lnSpc>
                <a:spcPct val="110000"/>
              </a:lnSpc>
              <a:spcBef>
                <a:spcPts val="2000"/>
              </a:spcBef>
              <a:defRPr sz="3200">
                <a:latin typeface="Calibri"/>
                <a:ea typeface="Calibri"/>
                <a:cs typeface="Calibri"/>
                <a:sym typeface="Calibri"/>
              </a:defRPr>
            </a:pPr>
            <a:r>
              <a:t>Alle mensen hebben zo hun </a:t>
            </a:r>
            <a:r>
              <a:rPr b="1">
                <a:solidFill>
                  <a:srgbClr val="1F00EB"/>
                </a:solidFill>
              </a:rPr>
              <a:t>probleemgebieden</a:t>
            </a:r>
            <a:r>
              <a:t>: rechtshandigen vergeten vaak de rechter duim, linkshandigen de linker, nagelriemen met diepe groeven of droge huid...</a:t>
            </a:r>
          </a:p>
        </p:txBody>
      </p:sp>
      <p:sp>
        <p:nvSpPr>
          <p:cNvPr id="284" name="Die Individuelle Dosiermenge…"/>
          <p:cNvSpPr txBox="1"/>
          <p:nvPr/>
        </p:nvSpPr>
        <p:spPr>
          <a:xfrm>
            <a:off x="2486487" y="3810043"/>
            <a:ext cx="19411026" cy="1043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2500" b="1" cap="all" spc="375">
                <a:solidFill>
                  <a:srgbClr val="008CFF"/>
                </a:solidFill>
                <a:latin typeface="Calibri"/>
                <a:ea typeface="Calibri"/>
                <a:cs typeface="Calibri"/>
                <a:sym typeface="Calibri"/>
              </a:defRPr>
            </a:pPr>
            <a:r>
              <a:t>AANBEVELING</a:t>
            </a:r>
            <a:r>
              <a:rPr spc="0"/>
              <a:t>:</a:t>
            </a:r>
            <a:r>
              <a:rPr cap="none" spc="0">
                <a:solidFill>
                  <a:schemeClr val="accent1"/>
                </a:solidFill>
              </a:rPr>
              <a:t> </a:t>
            </a:r>
            <a:r>
              <a:rPr sz="3200" b="0" i="1" cap="none" spc="0">
                <a:solidFill>
                  <a:srgbClr val="000000"/>
                </a:solidFill>
              </a:rPr>
              <a:t>Intacte huid is een basisvereiste voor goede handhygiëne. Let tijdens de training op persoonlijke probleemgebieden om deze bewust aan te pakken - bijvoorbeeld door gerichte huidverzorging.</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Rechteck"/>
          <p:cNvSpPr/>
          <p:nvPr/>
        </p:nvSpPr>
        <p:spPr>
          <a:xfrm>
            <a:off x="-2" y="5905500"/>
            <a:ext cx="24384004" cy="78105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289" name="01 | LERNZIELE…"/>
          <p:cNvSpPr txBox="1"/>
          <p:nvPr/>
        </p:nvSpPr>
        <p:spPr>
          <a:xfrm>
            <a:off x="-2" y="508218"/>
            <a:ext cx="9525001" cy="82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10000"/>
              </a:lnSpc>
              <a:spcBef>
                <a:spcPts val="0"/>
              </a:spcBef>
              <a:defRPr sz="2500" b="1" cap="all">
                <a:solidFill>
                  <a:srgbClr val="1F00EB"/>
                </a:solidFill>
                <a:latin typeface="Calibri"/>
                <a:ea typeface="Calibri"/>
                <a:cs typeface="Calibri"/>
                <a:sym typeface="Calibri"/>
              </a:defRPr>
            </a:pPr>
            <a:r>
              <a:t>01 | </a:t>
            </a:r>
            <a:r>
              <a:rPr spc="500">
                <a:solidFill>
                  <a:srgbClr val="000000"/>
                </a:solidFill>
              </a:rPr>
              <a:t>LEERDOELEN</a:t>
            </a:r>
            <a:endParaRPr spc="500"/>
          </a:p>
          <a:p>
            <a:pPr indent="571500">
              <a:lnSpc>
                <a:spcPct val="110000"/>
              </a:lnSpc>
              <a:spcBef>
                <a:spcPts val="0"/>
              </a:spcBef>
              <a:defRPr sz="3000">
                <a:latin typeface="Calibri"/>
                <a:ea typeface="Calibri"/>
                <a:cs typeface="Calibri"/>
                <a:sym typeface="Calibri"/>
              </a:defRPr>
            </a:pPr>
            <a:r>
              <a:t>Optimale volgorde</a:t>
            </a:r>
          </a:p>
        </p:txBody>
      </p:sp>
      <p:pic>
        <p:nvPicPr>
          <p:cNvPr id="290" name="Disinfection_Order_cyan_compressed.gif" descr="Disinfection_Order_cyan_compressed.gif"/>
          <p:cNvPicPr>
            <a:picLocks/>
          </p:cNvPicPr>
          <p:nvPr/>
        </p:nvPicPr>
        <p:blipFill>
          <a:blip r:embed="rId2"/>
          <a:stretch>
            <a:fillRect/>
          </a:stretch>
        </p:blipFill>
        <p:spPr>
          <a:xfrm>
            <a:off x="8362201" y="4662146"/>
            <a:ext cx="6785649" cy="7989552"/>
          </a:xfrm>
          <a:prstGeom prst="rect">
            <a:avLst/>
          </a:prstGeom>
          <a:ln w="12700">
            <a:miter lim="400000"/>
          </a:ln>
        </p:spPr>
      </p:pic>
      <p:sp>
        <p:nvSpPr>
          <p:cNvPr id="291" name="Optimale Reihenfolge…"/>
          <p:cNvSpPr txBox="1"/>
          <p:nvPr/>
        </p:nvSpPr>
        <p:spPr>
          <a:xfrm>
            <a:off x="7264622" y="1396999"/>
            <a:ext cx="9854755" cy="268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3000"/>
              </a:spcBef>
              <a:defRPr sz="6000" b="1">
                <a:latin typeface="Calibri"/>
                <a:ea typeface="Calibri"/>
                <a:cs typeface="Calibri"/>
                <a:sym typeface="Calibri"/>
              </a:defRPr>
            </a:pPr>
            <a:r>
              <a:t>Optimale volgorde</a:t>
            </a:r>
            <a:endParaRPr>
              <a:solidFill>
                <a:srgbClr val="1F00EB"/>
              </a:solidFill>
            </a:endParaRPr>
          </a:p>
          <a:p>
            <a:pPr algn="ctr">
              <a:lnSpc>
                <a:spcPct val="110000"/>
              </a:lnSpc>
              <a:spcBef>
                <a:spcPts val="2000"/>
              </a:spcBef>
              <a:defRPr sz="3200">
                <a:latin typeface="Calibri"/>
                <a:ea typeface="Calibri"/>
                <a:cs typeface="Calibri"/>
                <a:sym typeface="Calibri"/>
              </a:defRPr>
            </a:pPr>
            <a:r>
              <a:t>Breng het desinfectiemiddel altijd aan op droge handen. </a:t>
            </a:r>
            <a:r>
              <a:rPr b="1">
                <a:solidFill>
                  <a:srgbClr val="1F00EB"/>
                </a:solidFill>
              </a:rPr>
              <a:t>Behandel gebieden met een hoge kiemdichtheid direct aan het begin,</a:t>
            </a:r>
            <a:r>
              <a:t> zodat de vloeistof overal op tijd komt.</a:t>
            </a:r>
            <a:r>
              <a:rPr b="1"/>
              <a:t> </a:t>
            </a:r>
          </a:p>
        </p:txBody>
      </p:sp>
      <p:sp>
        <p:nvSpPr>
          <p:cNvPr id="292" name="Fingerkuppen und Daumen sind nicht nur schwer zu desinfizieren sondern auch Stellen mit der höchsten Keimdichte"/>
          <p:cNvSpPr txBox="1"/>
          <p:nvPr/>
        </p:nvSpPr>
        <p:spPr>
          <a:xfrm>
            <a:off x="15640766" y="7174834"/>
            <a:ext cx="6180378" cy="1247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Vingertoppen en duimen zijn niet alleen moeilijk te desinfecteren, maar ook de plekken met de hoogste kiemdichtheid</a:t>
            </a:r>
          </a:p>
        </p:txBody>
      </p:sp>
      <p:sp>
        <p:nvSpPr>
          <p:cNvPr id="293" name="Linien"/>
          <p:cNvSpPr/>
          <p:nvPr/>
        </p:nvSpPr>
        <p:spPr>
          <a:xfrm>
            <a:off x="15132645" y="7052336"/>
            <a:ext cx="6785646" cy="1"/>
          </a:xfrm>
          <a:prstGeom prst="line">
            <a:avLst/>
          </a:prstGeom>
          <a:ln w="38100">
            <a:solidFill>
              <a:srgbClr val="000000">
                <a:alpha val="20576"/>
              </a:srgbClr>
            </a:solidFill>
            <a:miter lim="400000"/>
          </a:ln>
        </p:spPr>
        <p:txBody>
          <a:bodyPr lIns="45718" tIns="45718" rIns="45718" bIns="45718"/>
          <a:lstStyle/>
          <a:p>
            <a:endParaRPr/>
          </a:p>
        </p:txBody>
      </p:sp>
      <p:sp>
        <p:nvSpPr>
          <p:cNvPr id="294" name="Finger, Zwischenräume, Handflächen und -rücken als nächstes benetzen"/>
          <p:cNvSpPr txBox="1"/>
          <p:nvPr/>
        </p:nvSpPr>
        <p:spPr>
          <a:xfrm>
            <a:off x="15697920" y="9251029"/>
            <a:ext cx="6123224" cy="8513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Behandel vervolgens vingers, tussenruimtes, handpalmen en -ruggen </a:t>
            </a:r>
          </a:p>
        </p:txBody>
      </p:sp>
      <p:sp>
        <p:nvSpPr>
          <p:cNvPr id="295" name="Linien"/>
          <p:cNvSpPr/>
          <p:nvPr/>
        </p:nvSpPr>
        <p:spPr>
          <a:xfrm>
            <a:off x="15909027" y="9128531"/>
            <a:ext cx="6009268" cy="1"/>
          </a:xfrm>
          <a:prstGeom prst="line">
            <a:avLst/>
          </a:prstGeom>
          <a:ln w="38100">
            <a:solidFill>
              <a:srgbClr val="000000">
                <a:alpha val="20576"/>
              </a:srgbClr>
            </a:solidFill>
            <a:miter lim="400000"/>
          </a:ln>
        </p:spPr>
        <p:txBody>
          <a:bodyPr lIns="45718" tIns="45718" rIns="45718" bIns="45718"/>
          <a:lstStyle/>
          <a:p>
            <a:endParaRPr/>
          </a:p>
        </p:txBody>
      </p:sp>
      <p:sp>
        <p:nvSpPr>
          <p:cNvPr id="296" name="Handgelenke nicht vergessen"/>
          <p:cNvSpPr txBox="1"/>
          <p:nvPr/>
        </p:nvSpPr>
        <p:spPr>
          <a:xfrm>
            <a:off x="16006176" y="11327224"/>
            <a:ext cx="5814970"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a:latin typeface="Calibri"/>
                <a:ea typeface="Calibri"/>
                <a:cs typeface="Calibri"/>
                <a:sym typeface="Calibri"/>
              </a:defRPr>
            </a:lvl1pPr>
          </a:lstStyle>
          <a:p>
            <a:r>
              <a:t>Vergeet de polsen niet</a:t>
            </a:r>
          </a:p>
        </p:txBody>
      </p:sp>
      <p:sp>
        <p:nvSpPr>
          <p:cNvPr id="297" name="Linien"/>
          <p:cNvSpPr/>
          <p:nvPr/>
        </p:nvSpPr>
        <p:spPr>
          <a:xfrm>
            <a:off x="16744562" y="11204727"/>
            <a:ext cx="5173733" cy="1"/>
          </a:xfrm>
          <a:prstGeom prst="line">
            <a:avLst/>
          </a:prstGeom>
          <a:ln w="38100">
            <a:solidFill>
              <a:srgbClr val="000000">
                <a:alpha val="20576"/>
              </a:srgbClr>
            </a:solidFill>
            <a:miter lim="400000"/>
          </a:ln>
        </p:spPr>
        <p:txBody>
          <a:bodyPr lIns="45718" tIns="45718" rIns="45718" bIns="45718"/>
          <a:lstStyle/>
          <a:p>
            <a:endParaRPr/>
          </a:p>
        </p:txBody>
      </p:sp>
      <p:sp>
        <p:nvSpPr>
          <p:cNvPr id="298" name="Textblase"/>
          <p:cNvSpPr/>
          <p:nvPr/>
        </p:nvSpPr>
        <p:spPr>
          <a:xfrm>
            <a:off x="1071998" y="6616413"/>
            <a:ext cx="6740133" cy="5121279"/>
          </a:xfrm>
          <a:custGeom>
            <a:avLst/>
            <a:gdLst/>
            <a:ahLst/>
            <a:cxnLst>
              <a:cxn ang="0">
                <a:pos x="wd2" y="hd2"/>
              </a:cxn>
              <a:cxn ang="5400000">
                <a:pos x="wd2" y="hd2"/>
              </a:cxn>
              <a:cxn ang="10800000">
                <a:pos x="wd2" y="hd2"/>
              </a:cxn>
              <a:cxn ang="16200000">
                <a:pos x="wd2" y="hd2"/>
              </a:cxn>
            </a:cxnLst>
            <a:rect l="0" t="0" r="r" b="b"/>
            <a:pathLst>
              <a:path w="21600" h="21600" extrusionOk="0">
                <a:moveTo>
                  <a:pt x="939" y="0"/>
                </a:moveTo>
                <a:cubicBezTo>
                  <a:pt x="421" y="0"/>
                  <a:pt x="0" y="554"/>
                  <a:pt x="0" y="1235"/>
                </a:cubicBezTo>
                <a:lnTo>
                  <a:pt x="0" y="20365"/>
                </a:lnTo>
                <a:cubicBezTo>
                  <a:pt x="0" y="21046"/>
                  <a:pt x="421" y="21600"/>
                  <a:pt x="939" y="21600"/>
                </a:cubicBezTo>
                <a:lnTo>
                  <a:pt x="19620" y="21600"/>
                </a:lnTo>
                <a:cubicBezTo>
                  <a:pt x="20138" y="21600"/>
                  <a:pt x="20558" y="21046"/>
                  <a:pt x="20558" y="20365"/>
                </a:cubicBezTo>
                <a:lnTo>
                  <a:pt x="20558" y="6344"/>
                </a:lnTo>
                <a:lnTo>
                  <a:pt x="21600" y="5331"/>
                </a:lnTo>
                <a:lnTo>
                  <a:pt x="20558" y="4317"/>
                </a:lnTo>
                <a:lnTo>
                  <a:pt x="20558" y="1235"/>
                </a:lnTo>
                <a:cubicBezTo>
                  <a:pt x="20558" y="554"/>
                  <a:pt x="20138" y="0"/>
                  <a:pt x="19620" y="0"/>
                </a:cubicBezTo>
                <a:lnTo>
                  <a:pt x="939" y="0"/>
                </a:lnTo>
                <a:close/>
              </a:path>
            </a:pathLst>
          </a:custGeom>
          <a:solidFill>
            <a:srgbClr val="FFFFFF"/>
          </a:solidFill>
          <a:ln w="12700">
            <a:miter lim="400000"/>
          </a:ln>
          <a:effectLst>
            <a:outerShdw blurRad="254000" dist="25400" dir="5400000" rotWithShape="0">
              <a:srgbClr val="000000">
                <a:alpha val="12188"/>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299" name="Keimdichte auf den Händen [16]…"/>
          <p:cNvSpPr txBox="1"/>
          <p:nvPr/>
        </p:nvSpPr>
        <p:spPr>
          <a:xfrm>
            <a:off x="1529108" y="7231544"/>
            <a:ext cx="5825913" cy="4001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ct val="110000"/>
              </a:lnSpc>
              <a:spcBef>
                <a:spcPts val="2000"/>
              </a:spcBef>
              <a:defRPr sz="2800" b="1">
                <a:solidFill>
                  <a:srgbClr val="535353"/>
                </a:solidFill>
                <a:latin typeface="Calibri"/>
                <a:ea typeface="Calibri"/>
                <a:cs typeface="Calibri"/>
                <a:sym typeface="Calibri"/>
              </a:defRPr>
            </a:pPr>
            <a:r>
              <a:t>Kiemdichtheid op de handen</a:t>
            </a:r>
            <a:r>
              <a:rPr>
                <a:solidFill>
                  <a:srgbClr val="5E5E5E"/>
                </a:solidFill>
              </a:rPr>
              <a:t> </a:t>
            </a:r>
            <a:r>
              <a:rPr b="0" baseline="31999">
                <a:solidFill>
                  <a:srgbClr val="929292"/>
                </a:solidFill>
              </a:rPr>
              <a:t>[16]</a:t>
            </a:r>
            <a:endParaRPr>
              <a:solidFill>
                <a:srgbClr val="5E5E5E"/>
              </a:solidFill>
            </a:endParaRP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Onder de nagels: </a:t>
            </a:r>
            <a:r>
              <a:rPr b="1"/>
              <a:t>61.370 KVE/cm</a:t>
            </a:r>
            <a:r>
              <a:rPr b="1" baseline="31999"/>
              <a:t>²</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Handpalm: </a:t>
            </a:r>
            <a:r>
              <a:rPr b="1"/>
              <a:t>850 KVE/cm</a:t>
            </a:r>
            <a:r>
              <a:rPr b="1" baseline="31999"/>
              <a:t>²</a:t>
            </a:r>
            <a:r>
              <a:rPr b="1"/>
              <a:t> </a:t>
            </a:r>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Handrug:</a:t>
            </a:r>
            <a:r>
              <a:rPr b="1"/>
              <a:t> 250 KVE/cm</a:t>
            </a:r>
            <a:r>
              <a:rPr b="1" baseline="31999"/>
              <a:t>²</a:t>
            </a:r>
            <a:endParaRPr b="1"/>
          </a:p>
          <a:p>
            <a:pPr marL="317500" indent="-317500">
              <a:lnSpc>
                <a:spcPct val="110000"/>
              </a:lnSpc>
              <a:spcBef>
                <a:spcPts val="2000"/>
              </a:spcBef>
              <a:buSzPct val="90000"/>
              <a:buChar char="•"/>
              <a:defRPr sz="2800">
                <a:solidFill>
                  <a:srgbClr val="535353"/>
                </a:solidFill>
                <a:latin typeface="Calibri"/>
                <a:ea typeface="Calibri"/>
                <a:cs typeface="Calibri"/>
                <a:sym typeface="Calibri"/>
              </a:defRPr>
            </a:pPr>
            <a:r>
              <a:t>Tussen de vingers: </a:t>
            </a:r>
            <a:r>
              <a:rPr b="1"/>
              <a:t>220 KVE/cm</a:t>
            </a:r>
            <a:r>
              <a:rPr b="1" baseline="31999"/>
              <a:t>²</a:t>
            </a:r>
            <a:r>
              <a:rPr b="1"/>
              <a:t> </a:t>
            </a:r>
          </a:p>
          <a:p>
            <a:pPr>
              <a:spcBef>
                <a:spcPts val="2000"/>
              </a:spcBef>
              <a:defRPr sz="2200">
                <a:solidFill>
                  <a:srgbClr val="535353"/>
                </a:solidFill>
                <a:latin typeface="Calibri"/>
                <a:ea typeface="Calibri"/>
                <a:cs typeface="Calibri"/>
                <a:sym typeface="Calibri"/>
              </a:defRPr>
            </a:pPr>
            <a:r>
              <a:t>KVE = Kolonievormende Eenheden</a:t>
            </a:r>
          </a:p>
        </p:txBody>
      </p:sp>
      <p:sp>
        <p:nvSpPr>
          <p:cNvPr id="300" name="1"/>
          <p:cNvSpPr txBox="1"/>
          <p:nvPr/>
        </p:nvSpPr>
        <p:spPr>
          <a:xfrm>
            <a:off x="20962832" y="6593509"/>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1</a:t>
            </a:r>
          </a:p>
        </p:txBody>
      </p:sp>
      <p:sp>
        <p:nvSpPr>
          <p:cNvPr id="301" name="2"/>
          <p:cNvSpPr txBox="1"/>
          <p:nvPr/>
        </p:nvSpPr>
        <p:spPr>
          <a:xfrm>
            <a:off x="20962832" y="8677905"/>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2</a:t>
            </a:r>
          </a:p>
        </p:txBody>
      </p:sp>
      <p:sp>
        <p:nvSpPr>
          <p:cNvPr id="302" name="3"/>
          <p:cNvSpPr txBox="1"/>
          <p:nvPr/>
        </p:nvSpPr>
        <p:spPr>
          <a:xfrm>
            <a:off x="20962832" y="10754100"/>
            <a:ext cx="83291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r">
              <a:lnSpc>
                <a:spcPct val="90000"/>
              </a:lnSpc>
              <a:spcBef>
                <a:spcPts val="3000"/>
              </a:spcBef>
              <a:defRPr sz="2800" b="1">
                <a:solidFill>
                  <a:srgbClr val="008CFF"/>
                </a:solidFill>
                <a:latin typeface="Calibri"/>
                <a:ea typeface="Calibri"/>
                <a:cs typeface="Calibri"/>
                <a:sym typeface="Calibri"/>
              </a:defRPr>
            </a:lvl1pPr>
          </a:lstStyle>
          <a:p>
            <a:r>
              <a:t>3</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04" name="5 Momente der Händedesinfektion"/>
          <p:cNvSpPr txBox="1"/>
          <p:nvPr/>
        </p:nvSpPr>
        <p:spPr>
          <a:xfrm>
            <a:off x="11789587" y="6359202"/>
            <a:ext cx="11769693" cy="997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nSpc>
                <a:spcPct val="90000"/>
              </a:lnSpc>
              <a:spcBef>
                <a:spcPts val="0"/>
              </a:spcBef>
              <a:defRPr sz="7000" b="1" spc="-70">
                <a:latin typeface="Calibri"/>
                <a:ea typeface="Calibri"/>
                <a:cs typeface="Calibri"/>
                <a:sym typeface="Calibri"/>
              </a:defRPr>
            </a:lvl1pPr>
          </a:lstStyle>
          <a:p>
            <a:r>
              <a:t>5 momenten van handhygiëne</a:t>
            </a:r>
          </a:p>
        </p:txBody>
      </p:sp>
      <p:sp>
        <p:nvSpPr>
          <p:cNvPr id="305" name="Linien"/>
          <p:cNvSpPr/>
          <p:nvPr/>
        </p:nvSpPr>
        <p:spPr>
          <a:xfrm>
            <a:off x="10321434" y="6858000"/>
            <a:ext cx="866811" cy="0"/>
          </a:xfrm>
          <a:prstGeom prst="line">
            <a:avLst/>
          </a:prstGeom>
          <a:ln w="76200">
            <a:solidFill>
              <a:srgbClr val="000000"/>
            </a:solidFill>
            <a:miter lim="400000"/>
            <a:tailEnd type="triangle"/>
          </a:ln>
        </p:spPr>
        <p:txBody>
          <a:bodyPr lIns="45718" tIns="45718" rIns="45718" bIns="45718"/>
          <a:lstStyle/>
          <a:p>
            <a:endParaRPr/>
          </a:p>
        </p:txBody>
      </p:sp>
      <p:sp>
        <p:nvSpPr>
          <p:cNvPr id="306" name="Wann sollten die Hände desinfiziert werden?"/>
          <p:cNvSpPr txBox="1"/>
          <p:nvPr/>
        </p:nvSpPr>
        <p:spPr>
          <a:xfrm>
            <a:off x="1803399" y="4877065"/>
            <a:ext cx="7916693" cy="39618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spc="-100">
                <a:latin typeface="Calibri"/>
                <a:ea typeface="Calibri"/>
                <a:cs typeface="Calibri"/>
                <a:sym typeface="Calibri"/>
              </a:defRPr>
            </a:pPr>
            <a:r>
              <a:rPr>
                <a:solidFill>
                  <a:srgbClr val="1F00EB"/>
                </a:solidFill>
              </a:rPr>
              <a:t>Wanneer</a:t>
            </a:r>
            <a:r>
              <a:t> moet ik mijn handen desinfecteren?</a:t>
            </a:r>
          </a:p>
        </p:txBody>
      </p:sp>
      <p:pic>
        <p:nvPicPr>
          <p:cNvPr id="307" name="Bild" descr="Bild"/>
          <p:cNvPicPr>
            <a:picLocks noChangeAspect="1"/>
          </p:cNvPicPr>
          <p:nvPr/>
        </p:nvPicPr>
        <p:blipFill>
          <a:blip r:embed="rId2"/>
          <a:stretch>
            <a:fillRect/>
          </a:stretch>
        </p:blipFill>
        <p:spPr>
          <a:xfrm rot="10560000" flipH="1">
            <a:off x="11724396" y="7206305"/>
            <a:ext cx="4198213" cy="496935"/>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09" name="Bild" descr="Bild"/>
          <p:cNvPicPr>
            <a:picLocks noChangeAspect="1"/>
          </p:cNvPicPr>
          <p:nvPr/>
        </p:nvPicPr>
        <p:blipFill>
          <a:blip r:embed="rId2"/>
          <a:stretch>
            <a:fillRect/>
          </a:stretch>
        </p:blipFill>
        <p:spPr>
          <a:xfrm>
            <a:off x="646037" y="2241657"/>
            <a:ext cx="16016719" cy="10913100"/>
          </a:xfrm>
          <a:prstGeom prst="rect">
            <a:avLst/>
          </a:prstGeom>
          <a:ln w="12700">
            <a:miter lim="400000"/>
          </a:ln>
        </p:spPr>
      </p:pic>
      <p:pic>
        <p:nvPicPr>
          <p:cNvPr id="310" name="Bild" descr="Bild"/>
          <p:cNvPicPr>
            <a:picLocks noChangeAspect="1"/>
          </p:cNvPicPr>
          <p:nvPr/>
        </p:nvPicPr>
        <p:blipFill>
          <a:blip r:embed="rId3"/>
          <a:stretch>
            <a:fillRect/>
          </a:stretch>
        </p:blipFill>
        <p:spPr>
          <a:xfrm>
            <a:off x="2556509" y="2787650"/>
            <a:ext cx="20610989" cy="8940800"/>
          </a:xfrm>
          <a:prstGeom prst="rect">
            <a:avLst/>
          </a:prstGeom>
          <a:ln w="12700">
            <a:miter lim="400000"/>
          </a:ln>
        </p:spPr>
      </p:pic>
      <p:sp>
        <p:nvSpPr>
          <p:cNvPr id="311" name="Textblase"/>
          <p:cNvSpPr/>
          <p:nvPr/>
        </p:nvSpPr>
        <p:spPr>
          <a:xfrm rot="16200000">
            <a:off x="8450601" y="-448680"/>
            <a:ext cx="5106988" cy="9220201"/>
          </a:xfrm>
          <a:custGeom>
            <a:avLst/>
            <a:gdLst/>
            <a:ahLst/>
            <a:cxnLst>
              <a:cxn ang="0">
                <a:pos x="wd2" y="hd2"/>
              </a:cxn>
              <a:cxn ang="5400000">
                <a:pos x="wd2" y="hd2"/>
              </a:cxn>
              <a:cxn ang="10800000">
                <a:pos x="wd2" y="hd2"/>
              </a:cxn>
              <a:cxn ang="16200000">
                <a:pos x="wd2" y="hd2"/>
              </a:cxn>
            </a:cxnLst>
            <a:rect l="0" t="0" r="r" b="b"/>
            <a:pathLst>
              <a:path w="21600" h="21600" extrusionOk="0">
                <a:moveTo>
                  <a:pt x="2083" y="0"/>
                </a:moveTo>
                <a:cubicBezTo>
                  <a:pt x="1423" y="0"/>
                  <a:pt x="888" y="296"/>
                  <a:pt x="888" y="662"/>
                </a:cubicBezTo>
                <a:lnTo>
                  <a:pt x="888" y="2135"/>
                </a:lnTo>
                <a:lnTo>
                  <a:pt x="0" y="2572"/>
                </a:lnTo>
                <a:lnTo>
                  <a:pt x="888" y="3009"/>
                </a:lnTo>
                <a:lnTo>
                  <a:pt x="888" y="20938"/>
                </a:lnTo>
                <a:cubicBezTo>
                  <a:pt x="888" y="21304"/>
                  <a:pt x="1423" y="21600"/>
                  <a:pt x="2083" y="21600"/>
                </a:cubicBezTo>
                <a:lnTo>
                  <a:pt x="20403" y="21600"/>
                </a:lnTo>
                <a:cubicBezTo>
                  <a:pt x="21064" y="21600"/>
                  <a:pt x="21600" y="21304"/>
                  <a:pt x="21600" y="20938"/>
                </a:cubicBezTo>
                <a:lnTo>
                  <a:pt x="21600" y="662"/>
                </a:lnTo>
                <a:cubicBezTo>
                  <a:pt x="21600" y="296"/>
                  <a:pt x="21064" y="0"/>
                  <a:pt x="20403" y="0"/>
                </a:cubicBezTo>
                <a:lnTo>
                  <a:pt x="2083"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sp>
        <p:nvSpPr>
          <p:cNvPr id="312" name="Textblase"/>
          <p:cNvSpPr/>
          <p:nvPr/>
        </p:nvSpPr>
        <p:spPr>
          <a:xfrm rot="16200000">
            <a:off x="18070312" y="-430807"/>
            <a:ext cx="2358232" cy="6457951"/>
          </a:xfrm>
          <a:custGeom>
            <a:avLst/>
            <a:gdLst/>
            <a:ahLst/>
            <a:cxnLst>
              <a:cxn ang="0">
                <a:pos x="wd2" y="hd2"/>
              </a:cxn>
              <a:cxn ang="5400000">
                <a:pos x="wd2" y="hd2"/>
              </a:cxn>
              <a:cxn ang="10800000">
                <a:pos x="wd2" y="hd2"/>
              </a:cxn>
              <a:cxn ang="16200000">
                <a:pos x="wd2" y="hd2"/>
              </a:cxn>
            </a:cxnLst>
            <a:rect l="0" t="0" r="r" b="b"/>
            <a:pathLst>
              <a:path w="21600" h="21600" extrusionOk="0">
                <a:moveTo>
                  <a:pt x="4511" y="0"/>
                </a:moveTo>
                <a:cubicBezTo>
                  <a:pt x="3081" y="0"/>
                  <a:pt x="1923" y="423"/>
                  <a:pt x="1923" y="945"/>
                </a:cubicBezTo>
                <a:lnTo>
                  <a:pt x="1923" y="3048"/>
                </a:lnTo>
                <a:lnTo>
                  <a:pt x="0" y="3672"/>
                </a:lnTo>
                <a:lnTo>
                  <a:pt x="1923" y="4296"/>
                </a:lnTo>
                <a:lnTo>
                  <a:pt x="1923" y="20655"/>
                </a:lnTo>
                <a:cubicBezTo>
                  <a:pt x="1923" y="21177"/>
                  <a:pt x="3081" y="21600"/>
                  <a:pt x="4511" y="21600"/>
                </a:cubicBezTo>
                <a:lnTo>
                  <a:pt x="19012" y="21600"/>
                </a:lnTo>
                <a:cubicBezTo>
                  <a:pt x="20442" y="21600"/>
                  <a:pt x="21600" y="21177"/>
                  <a:pt x="21600" y="20655"/>
                </a:cubicBezTo>
                <a:lnTo>
                  <a:pt x="21600" y="945"/>
                </a:lnTo>
                <a:cubicBezTo>
                  <a:pt x="21600" y="423"/>
                  <a:pt x="20442" y="0"/>
                  <a:pt x="19012" y="0"/>
                </a:cubicBezTo>
                <a:lnTo>
                  <a:pt x="4511" y="0"/>
                </a:lnTo>
                <a:close/>
              </a:path>
            </a:pathLst>
          </a:custGeom>
          <a:solidFill>
            <a:srgbClr val="FFFFFF"/>
          </a:solidFill>
          <a:ln w="12700">
            <a:miter lim="400000"/>
          </a:ln>
          <a:effectLst>
            <a:outerShdw blurRad="127000" dist="75897" dir="2400000" rotWithShape="0">
              <a:srgbClr val="000000">
                <a:alpha val="15113"/>
              </a:srgbClr>
            </a:outerShdw>
          </a:effectLst>
        </p:spPr>
        <p:txBody>
          <a:bodyPr lIns="0" tIns="0" rIns="0" bIns="0" anchor="ctr"/>
          <a:lstStyle/>
          <a:p>
            <a:endParaRPr/>
          </a:p>
        </p:txBody>
      </p:sp>
      <p:sp>
        <p:nvSpPr>
          <p:cNvPr id="314" name="02 | NOTWENDIGE SITUATIONEN…"/>
          <p:cNvSpPr txBox="1"/>
          <p:nvPr/>
        </p:nvSpPr>
        <p:spPr>
          <a:xfrm>
            <a:off x="0" y="508218"/>
            <a:ext cx="6931770"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NOODZAKELIJKE SITUATIES</a:t>
            </a:r>
            <a:endParaRPr spc="500"/>
          </a:p>
          <a:p>
            <a:pPr indent="571500">
              <a:lnSpc>
                <a:spcPct val="120000"/>
              </a:lnSpc>
              <a:spcBef>
                <a:spcPts val="0"/>
              </a:spcBef>
              <a:defRPr sz="3000">
                <a:latin typeface="Calibri"/>
                <a:ea typeface="Calibri"/>
                <a:cs typeface="Calibri"/>
                <a:sym typeface="Calibri"/>
              </a:defRPr>
            </a:pPr>
            <a:r>
              <a:t>De 5 momenten van handhygiëne</a:t>
            </a:r>
          </a:p>
        </p:txBody>
      </p:sp>
      <p:pic>
        <p:nvPicPr>
          <p:cNvPr id="315" name="Bild" descr="Bild"/>
          <p:cNvPicPr>
            <a:picLocks noChangeAspect="1"/>
          </p:cNvPicPr>
          <p:nvPr/>
        </p:nvPicPr>
        <p:blipFill>
          <a:blip r:embed="rId4"/>
          <a:stretch>
            <a:fillRect/>
          </a:stretch>
        </p:blipFill>
        <p:spPr>
          <a:xfrm>
            <a:off x="15008516" y="5023858"/>
            <a:ext cx="2957734" cy="6908801"/>
          </a:xfrm>
          <a:prstGeom prst="rect">
            <a:avLst/>
          </a:prstGeom>
          <a:ln w="12700">
            <a:miter lim="400000"/>
          </a:ln>
          <a:effectLst>
            <a:outerShdw blurRad="381000" dist="82923" dir="1444969" rotWithShape="0">
              <a:srgbClr val="342A70">
                <a:alpha val="29596"/>
              </a:srgbClr>
            </a:outerShdw>
          </a:effectLst>
        </p:spPr>
      </p:pic>
      <p:sp>
        <p:nvSpPr>
          <p:cNvPr id="316" name="Die direkte Patientenumgebung…"/>
          <p:cNvSpPr txBox="1"/>
          <p:nvPr/>
        </p:nvSpPr>
        <p:spPr>
          <a:xfrm>
            <a:off x="6719889" y="1982649"/>
            <a:ext cx="8466159" cy="41252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t>Directe patiëntomgeving</a:t>
            </a:r>
          </a:p>
          <a:p>
            <a:pPr defTabSz="457200">
              <a:spcBef>
                <a:spcPts val="1000"/>
              </a:spcBef>
              <a:defRPr sz="2800" b="1">
                <a:solidFill>
                  <a:srgbClr val="23195B"/>
                </a:solidFill>
                <a:latin typeface="Calibri"/>
                <a:ea typeface="Calibri"/>
                <a:cs typeface="Calibri"/>
                <a:sym typeface="Calibri"/>
              </a:defRPr>
            </a:pPr>
            <a:r>
              <a:t>Op intensive care-afdelingen:</a:t>
            </a:r>
            <a:r>
              <a:rPr b="0"/>
              <a:t> </a:t>
            </a:r>
            <a:r>
              <a:rPr>
                <a:solidFill>
                  <a:srgbClr val="008CFF"/>
                </a:solidFill>
              </a:rPr>
              <a:t>•</a:t>
            </a:r>
            <a:r>
              <a:rPr>
                <a:solidFill>
                  <a:schemeClr val="accent1"/>
                </a:solidFill>
              </a:rPr>
              <a:t> </a:t>
            </a:r>
            <a:r>
              <a:rPr b="0"/>
              <a:t>Patiëntenbed met infuuspompen/spuitpompen </a:t>
            </a:r>
            <a:r>
              <a:rPr>
                <a:solidFill>
                  <a:srgbClr val="008CFF"/>
                </a:solidFill>
              </a:rPr>
              <a:t>•</a:t>
            </a:r>
            <a:r>
              <a:rPr b="0">
                <a:solidFill>
                  <a:schemeClr val="accent1"/>
                </a:solidFill>
              </a:rPr>
              <a:t> </a:t>
            </a:r>
            <a:r>
              <a:rPr b="0"/>
              <a:t>Beademingsunit </a:t>
            </a:r>
            <a:br>
              <a:rPr b="0"/>
            </a:br>
            <a:r>
              <a:rPr>
                <a:solidFill>
                  <a:srgbClr val="008CFF"/>
                </a:solidFill>
              </a:rPr>
              <a:t>•</a:t>
            </a:r>
            <a:r>
              <a:rPr>
                <a:solidFill>
                  <a:schemeClr val="accent1"/>
                </a:solidFill>
              </a:rPr>
              <a:t> </a:t>
            </a:r>
            <a:r>
              <a:rPr b="0"/>
              <a:t>Bewakingsmonitor </a:t>
            </a:r>
            <a:r>
              <a:rPr>
                <a:solidFill>
                  <a:srgbClr val="008CFF"/>
                </a:solidFill>
              </a:rPr>
              <a:t>•</a:t>
            </a:r>
            <a:r>
              <a:rPr>
                <a:solidFill>
                  <a:schemeClr val="accent1"/>
                </a:solidFill>
              </a:rPr>
              <a:t> </a:t>
            </a:r>
            <a:r>
              <a:rPr b="0"/>
              <a:t>Bijbehorende computerwerkplek (indien direct bij het patiëntenbed geplaatst) </a:t>
            </a:r>
            <a:br>
              <a:rPr b="0"/>
            </a:br>
            <a:r>
              <a:rPr>
                <a:solidFill>
                  <a:srgbClr val="008CFF"/>
                </a:solidFill>
              </a:rPr>
              <a:t>•</a:t>
            </a:r>
            <a:r>
              <a:rPr>
                <a:solidFill>
                  <a:schemeClr val="accent1"/>
                </a:solidFill>
              </a:rPr>
              <a:t> </a:t>
            </a:r>
            <a:r>
              <a:rPr b="0"/>
              <a:t>Alle aan de patiënt toegewezen apparatuur</a:t>
            </a:r>
          </a:p>
          <a:p>
            <a:pPr defTabSz="457200">
              <a:spcBef>
                <a:spcPts val="1000"/>
              </a:spcBef>
              <a:defRPr sz="2800" b="1">
                <a:solidFill>
                  <a:srgbClr val="23195B"/>
                </a:solidFill>
                <a:latin typeface="Calibri"/>
                <a:ea typeface="Calibri"/>
                <a:cs typeface="Calibri"/>
                <a:sym typeface="Calibri"/>
              </a:defRPr>
            </a:pPr>
            <a:r>
              <a:t>Op verpleegafdelingen: </a:t>
            </a:r>
            <a:r>
              <a:rPr>
                <a:solidFill>
                  <a:srgbClr val="008CFF"/>
                </a:solidFill>
              </a:rPr>
              <a:t>•</a:t>
            </a:r>
            <a:r>
              <a:rPr>
                <a:solidFill>
                  <a:schemeClr val="accent1"/>
                </a:solidFill>
              </a:rPr>
              <a:t> </a:t>
            </a:r>
            <a:r>
              <a:rPr b="0"/>
              <a:t>Patiëntenbed met bijbehorend nachtkastje </a:t>
            </a:r>
            <a:r>
              <a:rPr>
                <a:solidFill>
                  <a:srgbClr val="008CFF"/>
                </a:solidFill>
              </a:rPr>
              <a:t>•</a:t>
            </a:r>
            <a:r>
              <a:rPr b="0"/>
              <a:t> Alle persoonlijke bezittingen die zich daarin bevinden </a:t>
            </a:r>
            <a:r>
              <a:rPr>
                <a:solidFill>
                  <a:srgbClr val="008CFF"/>
                </a:solidFill>
              </a:rPr>
              <a:t>•</a:t>
            </a:r>
            <a:r>
              <a:rPr b="0"/>
              <a:t> Alle aan de patiënt toegewezen apparatuur</a:t>
            </a:r>
          </a:p>
        </p:txBody>
      </p:sp>
      <p:sp>
        <p:nvSpPr>
          <p:cNvPr id="317" name="Die ERWEITERTE Patientenumgebung…"/>
          <p:cNvSpPr txBox="1"/>
          <p:nvPr/>
        </p:nvSpPr>
        <p:spPr>
          <a:xfrm>
            <a:off x="16313899" y="1982649"/>
            <a:ext cx="6096813"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defTabSz="457200">
              <a:spcBef>
                <a:spcPts val="1000"/>
              </a:spcBef>
              <a:defRPr sz="2500" b="1" cap="all" spc="375">
                <a:solidFill>
                  <a:srgbClr val="23195B"/>
                </a:solidFill>
                <a:latin typeface="Calibri"/>
                <a:ea typeface="Calibri"/>
                <a:cs typeface="Calibri"/>
                <a:sym typeface="Calibri"/>
              </a:defRPr>
            </a:pPr>
            <a:r>
              <a:rPr dirty="0"/>
              <a:t>UITGEBREIDE </a:t>
            </a:r>
            <a:r>
              <a:rPr dirty="0" err="1"/>
              <a:t>patiëntomgeving</a:t>
            </a:r>
            <a:endParaRPr dirty="0"/>
          </a:p>
          <a:p>
            <a:pPr marL="317500" indent="-317500" defTabSz="457200">
              <a:spcBef>
                <a:spcPts val="1000"/>
              </a:spcBef>
              <a:buClr>
                <a:srgbClr val="008CFF"/>
              </a:buClr>
              <a:buSzPct val="125000"/>
              <a:buFont typeface="Times Roman"/>
              <a:buChar char="•"/>
              <a:defRPr sz="2800">
                <a:solidFill>
                  <a:srgbClr val="23195B"/>
                </a:solidFill>
                <a:latin typeface="Calibri"/>
                <a:ea typeface="Calibri"/>
                <a:cs typeface="Calibri"/>
                <a:sym typeface="Calibri"/>
              </a:defRPr>
            </a:pPr>
            <a:r>
              <a:rPr dirty="0"/>
              <a:t>Alle </a:t>
            </a:r>
            <a:r>
              <a:rPr dirty="0" err="1"/>
              <a:t>overige</a:t>
            </a:r>
            <a:r>
              <a:rPr dirty="0"/>
              <a:t> </a:t>
            </a:r>
            <a:r>
              <a:rPr dirty="0" err="1"/>
              <a:t>gebieden</a:t>
            </a:r>
            <a:r>
              <a:rPr dirty="0"/>
              <a:t> van de </a:t>
            </a:r>
            <a:r>
              <a:rPr dirty="0" err="1"/>
              <a:t>patiëntenkamer</a:t>
            </a:r>
            <a:r>
              <a:rPr dirty="0"/>
              <a:t>.</a:t>
            </a:r>
          </a:p>
        </p:txBody>
      </p:sp>
      <p:sp>
        <p:nvSpPr>
          <p:cNvPr id="3" name="Basierend auf „My 5 Moments of Hand Hygiene“, WHO 2009">
            <a:extLst>
              <a:ext uri="{FF2B5EF4-FFF2-40B4-BE49-F238E27FC236}">
                <a16:creationId xmlns:a16="http://schemas.microsoft.com/office/drawing/2014/main" id="{C4308DBE-7539-E3F8-704B-6B84DC3F12A6}"/>
              </a:ext>
            </a:extLst>
          </p:cNvPr>
          <p:cNvSpPr txBox="1"/>
          <p:nvPr/>
        </p:nvSpPr>
        <p:spPr>
          <a:xfrm>
            <a:off x="16774616" y="12981826"/>
            <a:ext cx="7088479" cy="441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sz="2200">
                <a:solidFill>
                  <a:srgbClr val="5E5E5E"/>
                </a:solidFill>
                <a:latin typeface="Calibri"/>
                <a:ea typeface="Calibri"/>
                <a:cs typeface="Calibri"/>
                <a:sym typeface="Calibri"/>
              </a:defRPr>
            </a:lvl1pPr>
          </a:lstStyle>
          <a:p>
            <a:r>
              <a:rPr dirty="0" err="1"/>
              <a:t>Gebaseerd</a:t>
            </a:r>
            <a:r>
              <a:rPr dirty="0"/>
              <a:t> op </a:t>
            </a:r>
            <a:r>
              <a:rPr lang="de-DE" dirty="0">
                <a:solidFill>
                  <a:srgbClr val="4C4C4C"/>
                </a:solidFill>
                <a:effectLst/>
                <a:latin typeface="Calibri" panose="020F0502020204030204" pitchFamily="34" charset="0"/>
              </a:rPr>
              <a:t>„</a:t>
            </a:r>
            <a:r>
              <a:rPr lang="de-DE" dirty="0" err="1">
                <a:solidFill>
                  <a:srgbClr val="4C4C4C"/>
                </a:solidFill>
                <a:effectLst/>
                <a:latin typeface="Calibri" panose="020F0502020204030204" pitchFamily="34" charset="0"/>
              </a:rPr>
              <a:t>My</a:t>
            </a:r>
            <a:r>
              <a:rPr lang="de-DE" dirty="0">
                <a:solidFill>
                  <a:srgbClr val="4C4C4C"/>
                </a:solidFill>
                <a:effectLst/>
                <a:latin typeface="Calibri" panose="020F0502020204030204" pitchFamily="34" charset="0"/>
              </a:rPr>
              <a:t> 5 </a:t>
            </a:r>
            <a:r>
              <a:rPr lang="de-DE" dirty="0" err="1">
                <a:solidFill>
                  <a:srgbClr val="4C4C4C"/>
                </a:solidFill>
                <a:effectLst/>
                <a:latin typeface="Calibri" panose="020F0502020204030204" pitchFamily="34" charset="0"/>
              </a:rPr>
              <a:t>moments</a:t>
            </a:r>
            <a:r>
              <a:rPr lang="de-DE" dirty="0">
                <a:solidFill>
                  <a:srgbClr val="4C4C4C"/>
                </a:solidFill>
                <a:effectLst/>
                <a:latin typeface="Calibri" panose="020F0502020204030204" pitchFamily="34" charset="0"/>
              </a:rPr>
              <a:t> </a:t>
            </a:r>
            <a:r>
              <a:rPr lang="de-DE" dirty="0" err="1">
                <a:solidFill>
                  <a:srgbClr val="4C4C4C"/>
                </a:solidFill>
                <a:effectLst/>
                <a:latin typeface="Calibri" panose="020F0502020204030204" pitchFamily="34" charset="0"/>
              </a:rPr>
              <a:t>of</a:t>
            </a:r>
            <a:r>
              <a:rPr lang="de-DE" dirty="0">
                <a:solidFill>
                  <a:srgbClr val="4C4C4C"/>
                </a:solidFill>
                <a:effectLst/>
                <a:latin typeface="Calibri" panose="020F0502020204030204" pitchFamily="34" charset="0"/>
              </a:rPr>
              <a:t> Hand Hygiene“</a:t>
            </a:r>
            <a:r>
              <a:rPr dirty="0"/>
              <a:t>, WHO 2009</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CCD9F0"/>
        </a:solidFill>
        <a:effectLst/>
      </p:bgPr>
    </p:bg>
    <p:spTree>
      <p:nvGrpSpPr>
        <p:cNvPr id="1" name=""/>
        <p:cNvGrpSpPr/>
        <p:nvPr/>
      </p:nvGrpSpPr>
      <p:grpSpPr>
        <a:xfrm>
          <a:off x="0" y="0"/>
          <a:ext cx="0" cy="0"/>
          <a:chOff x="0" y="0"/>
          <a:chExt cx="0" cy="0"/>
        </a:xfrm>
      </p:grpSpPr>
      <p:pic>
        <p:nvPicPr>
          <p:cNvPr id="319" name="Bild" descr="Bild"/>
          <p:cNvPicPr>
            <a:picLocks noChangeAspect="1"/>
          </p:cNvPicPr>
          <p:nvPr/>
        </p:nvPicPr>
        <p:blipFill>
          <a:blip r:embed="rId2"/>
          <a:stretch>
            <a:fillRect/>
          </a:stretch>
        </p:blipFill>
        <p:spPr>
          <a:xfrm>
            <a:off x="646037" y="2241657"/>
            <a:ext cx="16016719" cy="10913100"/>
          </a:xfrm>
          <a:prstGeom prst="rect">
            <a:avLst/>
          </a:prstGeom>
          <a:ln w="12700">
            <a:miter lim="400000"/>
          </a:ln>
        </p:spPr>
      </p:pic>
      <p:pic>
        <p:nvPicPr>
          <p:cNvPr id="320" name="Bild" descr="Bild"/>
          <p:cNvPicPr>
            <a:picLocks noChangeAspect="1"/>
          </p:cNvPicPr>
          <p:nvPr/>
        </p:nvPicPr>
        <p:blipFill>
          <a:blip r:embed="rId3"/>
          <a:stretch>
            <a:fillRect/>
          </a:stretch>
        </p:blipFill>
        <p:spPr>
          <a:xfrm>
            <a:off x="2556509" y="2787650"/>
            <a:ext cx="20610992" cy="8940800"/>
          </a:xfrm>
          <a:prstGeom prst="rect">
            <a:avLst/>
          </a:prstGeom>
          <a:ln w="12700">
            <a:miter lim="400000"/>
          </a:ln>
        </p:spPr>
      </p:pic>
      <p:sp>
        <p:nvSpPr>
          <p:cNvPr id="321" name="Basierend auf „My 5 Moments of Hand Hygiene“, WHO 2009"/>
          <p:cNvSpPr txBox="1"/>
          <p:nvPr/>
        </p:nvSpPr>
        <p:spPr>
          <a:xfrm>
            <a:off x="16774616" y="12981826"/>
            <a:ext cx="7088479" cy="4411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a:defRPr sz="2200">
                <a:solidFill>
                  <a:srgbClr val="5E5E5E"/>
                </a:solidFill>
                <a:latin typeface="Calibri"/>
                <a:ea typeface="Calibri"/>
                <a:cs typeface="Calibri"/>
                <a:sym typeface="Calibri"/>
              </a:defRPr>
            </a:lvl1pPr>
          </a:lstStyle>
          <a:p>
            <a:r>
              <a:rPr dirty="0" err="1"/>
              <a:t>Gebaseerd</a:t>
            </a:r>
            <a:r>
              <a:rPr dirty="0"/>
              <a:t> op </a:t>
            </a:r>
            <a:r>
              <a:rPr lang="de-DE" dirty="0">
                <a:solidFill>
                  <a:srgbClr val="4C4C4C"/>
                </a:solidFill>
                <a:effectLst/>
                <a:latin typeface="Calibri" panose="020F0502020204030204" pitchFamily="34" charset="0"/>
              </a:rPr>
              <a:t>„</a:t>
            </a:r>
            <a:r>
              <a:rPr lang="de-DE" dirty="0" err="1">
                <a:solidFill>
                  <a:srgbClr val="4C4C4C"/>
                </a:solidFill>
                <a:effectLst/>
                <a:latin typeface="Calibri" panose="020F0502020204030204" pitchFamily="34" charset="0"/>
              </a:rPr>
              <a:t>My</a:t>
            </a:r>
            <a:r>
              <a:rPr lang="de-DE" dirty="0">
                <a:solidFill>
                  <a:srgbClr val="4C4C4C"/>
                </a:solidFill>
                <a:effectLst/>
                <a:latin typeface="Calibri" panose="020F0502020204030204" pitchFamily="34" charset="0"/>
              </a:rPr>
              <a:t> 5 </a:t>
            </a:r>
            <a:r>
              <a:rPr lang="de-DE" dirty="0" err="1">
                <a:solidFill>
                  <a:srgbClr val="4C4C4C"/>
                </a:solidFill>
                <a:effectLst/>
                <a:latin typeface="Calibri" panose="020F0502020204030204" pitchFamily="34" charset="0"/>
              </a:rPr>
              <a:t>moments</a:t>
            </a:r>
            <a:r>
              <a:rPr lang="de-DE" dirty="0">
                <a:solidFill>
                  <a:srgbClr val="4C4C4C"/>
                </a:solidFill>
                <a:effectLst/>
                <a:latin typeface="Calibri" panose="020F0502020204030204" pitchFamily="34" charset="0"/>
              </a:rPr>
              <a:t> </a:t>
            </a:r>
            <a:r>
              <a:rPr lang="de-DE" dirty="0" err="1">
                <a:solidFill>
                  <a:srgbClr val="4C4C4C"/>
                </a:solidFill>
                <a:effectLst/>
                <a:latin typeface="Calibri" panose="020F0502020204030204" pitchFamily="34" charset="0"/>
              </a:rPr>
              <a:t>of</a:t>
            </a:r>
            <a:r>
              <a:rPr lang="de-DE" dirty="0">
                <a:solidFill>
                  <a:srgbClr val="4C4C4C"/>
                </a:solidFill>
                <a:effectLst/>
                <a:latin typeface="Calibri" panose="020F0502020204030204" pitchFamily="34" charset="0"/>
              </a:rPr>
              <a:t> Hand Hygiene“</a:t>
            </a:r>
            <a:r>
              <a:rPr dirty="0"/>
              <a:t>, WHO 2009</a:t>
            </a:r>
          </a:p>
        </p:txBody>
      </p:sp>
      <p:sp>
        <p:nvSpPr>
          <p:cNvPr id="322" name="02 | NOTWENDIGE SITUATIONEN…"/>
          <p:cNvSpPr txBox="1"/>
          <p:nvPr/>
        </p:nvSpPr>
        <p:spPr>
          <a:xfrm>
            <a:off x="0" y="508218"/>
            <a:ext cx="6931770"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02 | </a:t>
            </a:r>
            <a:r>
              <a:rPr spc="375">
                <a:solidFill>
                  <a:srgbClr val="000000"/>
                </a:solidFill>
              </a:rPr>
              <a:t>NOODZAKELIJKE SITUATIES</a:t>
            </a:r>
            <a:endParaRPr spc="500"/>
          </a:p>
          <a:p>
            <a:pPr indent="571500">
              <a:lnSpc>
                <a:spcPct val="120000"/>
              </a:lnSpc>
              <a:spcBef>
                <a:spcPts val="0"/>
              </a:spcBef>
              <a:defRPr sz="3000">
                <a:latin typeface="Calibri"/>
                <a:ea typeface="Calibri"/>
                <a:cs typeface="Calibri"/>
                <a:sym typeface="Calibri"/>
              </a:defRPr>
            </a:pPr>
            <a:r>
              <a:t>De 5 momenten van handhygiëne</a:t>
            </a:r>
          </a:p>
        </p:txBody>
      </p:sp>
      <p:pic>
        <p:nvPicPr>
          <p:cNvPr id="323" name="Bild" descr="Bild"/>
          <p:cNvPicPr>
            <a:picLocks noChangeAspect="1"/>
          </p:cNvPicPr>
          <p:nvPr/>
        </p:nvPicPr>
        <p:blipFill>
          <a:blip r:embed="rId4"/>
          <a:stretch>
            <a:fillRect/>
          </a:stretch>
        </p:blipFill>
        <p:spPr>
          <a:xfrm>
            <a:off x="11851461" y="5036558"/>
            <a:ext cx="2951547" cy="6908801"/>
          </a:xfrm>
          <a:prstGeom prst="rect">
            <a:avLst/>
          </a:prstGeom>
          <a:ln w="12700">
            <a:miter lim="400000"/>
          </a:ln>
        </p:spPr>
      </p:pic>
      <p:grpSp>
        <p:nvGrpSpPr>
          <p:cNvPr id="326" name="Gruppieren"/>
          <p:cNvGrpSpPr/>
          <p:nvPr/>
        </p:nvGrpSpPr>
        <p:grpSpPr>
          <a:xfrm>
            <a:off x="15105607" y="7333550"/>
            <a:ext cx="4601370" cy="1948053"/>
            <a:chOff x="0" y="127"/>
            <a:chExt cx="4601368" cy="1948051"/>
          </a:xfrm>
        </p:grpSpPr>
        <p:sp>
          <p:nvSpPr>
            <p:cNvPr id="324" name="Textblase"/>
            <p:cNvSpPr/>
            <p:nvPr/>
          </p:nvSpPr>
          <p:spPr>
            <a:xfrm rot="16200000">
              <a:off x="1519237" y="-1519111"/>
              <a:ext cx="1562895" cy="4601370"/>
            </a:xfrm>
            <a:custGeom>
              <a:avLst/>
              <a:gdLst/>
              <a:ahLst/>
              <a:cxnLst>
                <a:cxn ang="0">
                  <a:pos x="wd2" y="hd2"/>
                </a:cxn>
                <a:cxn ang="5400000">
                  <a:pos x="wd2" y="hd2"/>
                </a:cxn>
                <a:cxn ang="10800000">
                  <a:pos x="wd2" y="hd2"/>
                </a:cxn>
                <a:cxn ang="16200000">
                  <a:pos x="wd2" y="hd2"/>
                </a:cxn>
              </a:cxnLst>
              <a:rect l="0" t="0" r="r" b="b"/>
              <a:pathLst>
                <a:path w="21600" h="21600" extrusionOk="0">
                  <a:moveTo>
                    <a:pt x="6752" y="0"/>
                  </a:moveTo>
                  <a:cubicBezTo>
                    <a:pt x="4652" y="0"/>
                    <a:pt x="2951" y="578"/>
                    <a:pt x="2951" y="1291"/>
                  </a:cubicBezTo>
                  <a:lnTo>
                    <a:pt x="2951" y="3137"/>
                  </a:lnTo>
                  <a:lnTo>
                    <a:pt x="0" y="4074"/>
                  </a:lnTo>
                  <a:lnTo>
                    <a:pt x="2951" y="5010"/>
                  </a:lnTo>
                  <a:lnTo>
                    <a:pt x="2951" y="20309"/>
                  </a:lnTo>
                  <a:cubicBezTo>
                    <a:pt x="2951" y="21022"/>
                    <a:pt x="4652" y="21600"/>
                    <a:pt x="6752" y="21600"/>
                  </a:cubicBezTo>
                  <a:lnTo>
                    <a:pt x="17799" y="21600"/>
                  </a:lnTo>
                  <a:cubicBezTo>
                    <a:pt x="19899" y="21600"/>
                    <a:pt x="21600" y="21022"/>
                    <a:pt x="21600" y="20309"/>
                  </a:cubicBezTo>
                  <a:lnTo>
                    <a:pt x="21600" y="1291"/>
                  </a:lnTo>
                  <a:cubicBezTo>
                    <a:pt x="21600" y="578"/>
                    <a:pt x="19899" y="0"/>
                    <a:pt x="17799" y="0"/>
                  </a:cubicBezTo>
                  <a:lnTo>
                    <a:pt x="6752"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5" name="1. Vor Patientenkontakt"/>
            <p:cNvSpPr/>
            <p:nvPr/>
          </p:nvSpPr>
          <p:spPr>
            <a:xfrm>
              <a:off x="381222" y="678178"/>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4.</a:t>
              </a:r>
              <a:r>
                <a:rPr sz="3000"/>
                <a:t> Na</a:t>
              </a:r>
              <a:r>
                <a:rPr sz="3000" b="0"/>
                <a:t> patiëntencontact</a:t>
              </a:r>
            </a:p>
          </p:txBody>
        </p:sp>
      </p:grpSp>
      <p:grpSp>
        <p:nvGrpSpPr>
          <p:cNvPr id="329" name="Gruppieren"/>
          <p:cNvGrpSpPr/>
          <p:nvPr/>
        </p:nvGrpSpPr>
        <p:grpSpPr>
          <a:xfrm>
            <a:off x="8231597" y="3827245"/>
            <a:ext cx="4668044" cy="1948053"/>
            <a:chOff x="0" y="127"/>
            <a:chExt cx="4668043" cy="1948051"/>
          </a:xfrm>
        </p:grpSpPr>
        <p:sp>
          <p:nvSpPr>
            <p:cNvPr id="327" name="Textblase"/>
            <p:cNvSpPr/>
            <p:nvPr/>
          </p:nvSpPr>
          <p:spPr>
            <a:xfrm rot="16200000">
              <a:off x="1544637" y="-1544511"/>
              <a:ext cx="1578770" cy="4668045"/>
            </a:xfrm>
            <a:custGeom>
              <a:avLst/>
              <a:gdLst/>
              <a:ahLst/>
              <a:cxnLst>
                <a:cxn ang="0">
                  <a:pos x="wd2" y="hd2"/>
                </a:cxn>
                <a:cxn ang="5400000">
                  <a:pos x="wd2" y="hd2"/>
                </a:cxn>
                <a:cxn ang="10800000">
                  <a:pos x="wd2" y="hd2"/>
                </a:cxn>
                <a:cxn ang="16200000">
                  <a:pos x="wd2" y="hd2"/>
                </a:cxn>
              </a:cxnLst>
              <a:rect l="0" t="0" r="r" b="b"/>
              <a:pathLst>
                <a:path w="21600" h="21600" extrusionOk="0">
                  <a:moveTo>
                    <a:pt x="6901" y="0"/>
                  </a:moveTo>
                  <a:cubicBezTo>
                    <a:pt x="4823" y="0"/>
                    <a:pt x="3138" y="570"/>
                    <a:pt x="3138" y="1273"/>
                  </a:cubicBezTo>
                  <a:lnTo>
                    <a:pt x="3138" y="16410"/>
                  </a:lnTo>
                  <a:lnTo>
                    <a:pt x="0" y="17332"/>
                  </a:lnTo>
                  <a:lnTo>
                    <a:pt x="3138" y="18252"/>
                  </a:lnTo>
                  <a:lnTo>
                    <a:pt x="3138" y="20327"/>
                  </a:lnTo>
                  <a:cubicBezTo>
                    <a:pt x="3138" y="21030"/>
                    <a:pt x="4823" y="21600"/>
                    <a:pt x="6901" y="21600"/>
                  </a:cubicBezTo>
                  <a:lnTo>
                    <a:pt x="17837" y="21600"/>
                  </a:lnTo>
                  <a:cubicBezTo>
                    <a:pt x="19916" y="21600"/>
                    <a:pt x="21600" y="21030"/>
                    <a:pt x="21600" y="20327"/>
                  </a:cubicBezTo>
                  <a:lnTo>
                    <a:pt x="21600" y="1273"/>
                  </a:lnTo>
                  <a:cubicBezTo>
                    <a:pt x="21600" y="570"/>
                    <a:pt x="19916" y="0"/>
                    <a:pt x="17837" y="0"/>
                  </a:cubicBezTo>
                  <a:lnTo>
                    <a:pt x="690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28" name="1. Vor Patientenkontakt"/>
            <p:cNvSpPr/>
            <p:nvPr/>
          </p:nvSpPr>
          <p:spPr>
            <a:xfrm>
              <a:off x="266922" y="678178"/>
              <a:ext cx="1270001" cy="1270001"/>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1.</a:t>
              </a:r>
              <a:r>
                <a:rPr sz="3000"/>
                <a:t> Voor</a:t>
              </a:r>
              <a:r>
                <a:rPr sz="3000" b="0"/>
                <a:t> patiëntencontact</a:t>
              </a:r>
            </a:p>
          </p:txBody>
        </p:sp>
      </p:grpSp>
      <p:grpSp>
        <p:nvGrpSpPr>
          <p:cNvPr id="332" name="Gruppieren"/>
          <p:cNvGrpSpPr/>
          <p:nvPr/>
        </p:nvGrpSpPr>
        <p:grpSpPr>
          <a:xfrm>
            <a:off x="3106928" y="2930944"/>
            <a:ext cx="4173936" cy="1543051"/>
            <a:chOff x="0" y="127"/>
            <a:chExt cx="4173934" cy="1543050"/>
          </a:xfrm>
        </p:grpSpPr>
        <p:sp>
          <p:nvSpPr>
            <p:cNvPr id="330" name="Textblase"/>
            <p:cNvSpPr/>
            <p:nvPr/>
          </p:nvSpPr>
          <p:spPr>
            <a:xfrm rot="16200000">
              <a:off x="1315442" y="-1315315"/>
              <a:ext cx="1543051" cy="4173935"/>
            </a:xfrm>
            <a:custGeom>
              <a:avLst/>
              <a:gdLst/>
              <a:ahLst/>
              <a:cxnLst>
                <a:cxn ang="0">
                  <a:pos x="wd2" y="hd2"/>
                </a:cxn>
                <a:cxn ang="5400000">
                  <a:pos x="wd2" y="hd2"/>
                </a:cxn>
                <a:cxn ang="10800000">
                  <a:pos x="wd2" y="hd2"/>
                </a:cxn>
                <a:cxn ang="16200000">
                  <a:pos x="wd2" y="hd2"/>
                </a:cxn>
              </a:cxnLst>
              <a:rect l="0" t="0" r="r" b="b"/>
              <a:pathLst>
                <a:path w="21600" h="21600" extrusionOk="0">
                  <a:moveTo>
                    <a:pt x="6561" y="0"/>
                  </a:moveTo>
                  <a:cubicBezTo>
                    <a:pt x="4434" y="0"/>
                    <a:pt x="2711" y="637"/>
                    <a:pt x="2711" y="1423"/>
                  </a:cubicBezTo>
                  <a:lnTo>
                    <a:pt x="2711" y="6106"/>
                  </a:lnTo>
                  <a:lnTo>
                    <a:pt x="0" y="7135"/>
                  </a:lnTo>
                  <a:lnTo>
                    <a:pt x="2711" y="8166"/>
                  </a:lnTo>
                  <a:lnTo>
                    <a:pt x="2711" y="20177"/>
                  </a:lnTo>
                  <a:cubicBezTo>
                    <a:pt x="2711" y="20963"/>
                    <a:pt x="4434" y="21600"/>
                    <a:pt x="6561" y="21600"/>
                  </a:cubicBezTo>
                  <a:lnTo>
                    <a:pt x="17750" y="21600"/>
                  </a:lnTo>
                  <a:cubicBezTo>
                    <a:pt x="19877" y="21600"/>
                    <a:pt x="21600" y="20963"/>
                    <a:pt x="21600" y="20177"/>
                  </a:cubicBezTo>
                  <a:lnTo>
                    <a:pt x="21600" y="1423"/>
                  </a:lnTo>
                  <a:cubicBezTo>
                    <a:pt x="21600" y="637"/>
                    <a:pt x="19877" y="0"/>
                    <a:pt x="17750" y="0"/>
                  </a:cubicBezTo>
                  <a:lnTo>
                    <a:pt x="656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1" name="1. Vor Patientenkontakt"/>
            <p:cNvSpPr/>
            <p:nvPr/>
          </p:nvSpPr>
          <p:spPr>
            <a:xfrm>
              <a:off x="392358" y="678179"/>
              <a:ext cx="3493313"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2.</a:t>
              </a:r>
              <a:r>
                <a:rPr sz="3000"/>
                <a:t> Voor</a:t>
              </a:r>
              <a:r>
                <a:rPr sz="3000" b="0"/>
                <a:t> een aseptische handeling</a:t>
              </a:r>
            </a:p>
          </p:txBody>
        </p:sp>
      </p:grpSp>
      <p:grpSp>
        <p:nvGrpSpPr>
          <p:cNvPr id="335" name="Gruppieren"/>
          <p:cNvGrpSpPr/>
          <p:nvPr/>
        </p:nvGrpSpPr>
        <p:grpSpPr>
          <a:xfrm>
            <a:off x="18452156" y="1814744"/>
            <a:ext cx="4795442" cy="1569641"/>
            <a:chOff x="0" y="127"/>
            <a:chExt cx="4795440" cy="1569640"/>
          </a:xfrm>
        </p:grpSpPr>
        <p:sp>
          <p:nvSpPr>
            <p:cNvPr id="333" name="Textblase"/>
            <p:cNvSpPr/>
            <p:nvPr/>
          </p:nvSpPr>
          <p:spPr>
            <a:xfrm rot="16200000">
              <a:off x="1612900" y="-1612773"/>
              <a:ext cx="1569641" cy="4795441"/>
            </a:xfrm>
            <a:custGeom>
              <a:avLst/>
              <a:gdLst/>
              <a:ahLst/>
              <a:cxnLst>
                <a:cxn ang="0">
                  <a:pos x="wd2" y="hd2"/>
                </a:cxn>
                <a:cxn ang="5400000">
                  <a:pos x="wd2" y="hd2"/>
                </a:cxn>
                <a:cxn ang="10800000">
                  <a:pos x="wd2" y="hd2"/>
                </a:cxn>
                <a:cxn ang="16200000">
                  <a:pos x="wd2" y="hd2"/>
                </a:cxn>
              </a:cxnLst>
              <a:rect l="0" t="0" r="r" b="b"/>
              <a:pathLst>
                <a:path w="21600" h="21600" extrusionOk="0">
                  <a:moveTo>
                    <a:pt x="6816" y="0"/>
                  </a:moveTo>
                  <a:cubicBezTo>
                    <a:pt x="4725" y="0"/>
                    <a:pt x="3031" y="554"/>
                    <a:pt x="3031" y="1239"/>
                  </a:cubicBezTo>
                  <a:lnTo>
                    <a:pt x="3031" y="16235"/>
                  </a:lnTo>
                  <a:lnTo>
                    <a:pt x="0" y="17131"/>
                  </a:lnTo>
                  <a:lnTo>
                    <a:pt x="3031" y="18028"/>
                  </a:lnTo>
                  <a:lnTo>
                    <a:pt x="3031" y="20361"/>
                  </a:lnTo>
                  <a:cubicBezTo>
                    <a:pt x="3031" y="21046"/>
                    <a:pt x="4725" y="21600"/>
                    <a:pt x="6816" y="21600"/>
                  </a:cubicBezTo>
                  <a:lnTo>
                    <a:pt x="17815" y="21600"/>
                  </a:lnTo>
                  <a:cubicBezTo>
                    <a:pt x="19906" y="21600"/>
                    <a:pt x="21600" y="21045"/>
                    <a:pt x="21600" y="20361"/>
                  </a:cubicBezTo>
                  <a:lnTo>
                    <a:pt x="21600" y="1239"/>
                  </a:lnTo>
                  <a:cubicBezTo>
                    <a:pt x="21600" y="554"/>
                    <a:pt x="19906" y="0"/>
                    <a:pt x="17815" y="0"/>
                  </a:cubicBezTo>
                  <a:lnTo>
                    <a:pt x="6816"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4" name="1. Vor Patientenkontakt"/>
            <p:cNvSpPr/>
            <p:nvPr/>
          </p:nvSpPr>
          <p:spPr>
            <a:xfrm>
              <a:off x="381222" y="678178"/>
              <a:ext cx="4288374"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5.</a:t>
              </a:r>
              <a:r>
                <a:rPr sz="3000"/>
                <a:t> Na</a:t>
              </a:r>
              <a:r>
                <a:rPr sz="3000" b="0"/>
                <a:t> contact met de directe patiëntomgeving</a:t>
              </a:r>
            </a:p>
          </p:txBody>
        </p:sp>
      </p:grpSp>
      <p:grpSp>
        <p:nvGrpSpPr>
          <p:cNvPr id="338" name="Gruppieren"/>
          <p:cNvGrpSpPr/>
          <p:nvPr/>
        </p:nvGrpSpPr>
        <p:grpSpPr>
          <a:xfrm>
            <a:off x="7045974" y="10170614"/>
            <a:ext cx="5452270" cy="1558926"/>
            <a:chOff x="0" y="-209422"/>
            <a:chExt cx="5452268" cy="1558925"/>
          </a:xfrm>
        </p:grpSpPr>
        <p:sp>
          <p:nvSpPr>
            <p:cNvPr id="336" name="Textblase"/>
            <p:cNvSpPr/>
            <p:nvPr/>
          </p:nvSpPr>
          <p:spPr>
            <a:xfrm rot="16200000">
              <a:off x="1946671" y="-2156095"/>
              <a:ext cx="1558926" cy="5452270"/>
            </a:xfrm>
            <a:custGeom>
              <a:avLst/>
              <a:gdLst/>
              <a:ahLst/>
              <a:cxnLst>
                <a:cxn ang="0">
                  <a:pos x="wd2" y="hd2"/>
                </a:cxn>
                <a:cxn ang="5400000">
                  <a:pos x="wd2" y="hd2"/>
                </a:cxn>
                <a:cxn ang="10800000">
                  <a:pos x="wd2" y="hd2"/>
                </a:cxn>
                <a:cxn ang="16200000">
                  <a:pos x="wd2" y="hd2"/>
                </a:cxn>
              </a:cxnLst>
              <a:rect l="0" t="0" r="r" b="b"/>
              <a:pathLst>
                <a:path w="21600" h="21600" extrusionOk="0">
                  <a:moveTo>
                    <a:pt x="3811" y="0"/>
                  </a:moveTo>
                  <a:cubicBezTo>
                    <a:pt x="1706" y="0"/>
                    <a:pt x="0" y="488"/>
                    <a:pt x="0" y="1090"/>
                  </a:cubicBezTo>
                  <a:lnTo>
                    <a:pt x="0" y="20510"/>
                  </a:lnTo>
                  <a:cubicBezTo>
                    <a:pt x="0" y="21112"/>
                    <a:pt x="1706" y="21600"/>
                    <a:pt x="3811" y="21600"/>
                  </a:cubicBezTo>
                  <a:lnTo>
                    <a:pt x="14886" y="21600"/>
                  </a:lnTo>
                  <a:cubicBezTo>
                    <a:pt x="16991" y="21600"/>
                    <a:pt x="18697" y="21112"/>
                    <a:pt x="18697" y="20510"/>
                  </a:cubicBezTo>
                  <a:lnTo>
                    <a:pt x="18697" y="6404"/>
                  </a:lnTo>
                  <a:lnTo>
                    <a:pt x="21600" y="5616"/>
                  </a:lnTo>
                  <a:lnTo>
                    <a:pt x="18697" y="4827"/>
                  </a:lnTo>
                  <a:lnTo>
                    <a:pt x="18697" y="1090"/>
                  </a:lnTo>
                  <a:cubicBezTo>
                    <a:pt x="18697" y="488"/>
                    <a:pt x="16991" y="0"/>
                    <a:pt x="14886" y="0"/>
                  </a:cubicBezTo>
                  <a:lnTo>
                    <a:pt x="3811" y="0"/>
                  </a:lnTo>
                  <a:close/>
                </a:path>
              </a:pathLst>
            </a:custGeom>
            <a:solidFill>
              <a:srgbClr val="FFFFFF"/>
            </a:solidFill>
            <a:ln w="12700" cap="flat">
              <a:noFill/>
              <a:miter lim="400000"/>
            </a:ln>
            <a:effectLst>
              <a:outerShdw blurRad="127000" dist="75897" dir="2400000" rotWithShape="0">
                <a:srgbClr val="000000">
                  <a:alpha val="15113"/>
                </a:srgbClr>
              </a:outerShdw>
            </a:effectLst>
          </p:spPr>
          <p:txBody>
            <a:bodyPr wrap="square" lIns="0" tIns="0" rIns="0" bIns="0" numCol="1" anchor="ctr">
              <a:noAutofit/>
            </a:bodyPr>
            <a:lstStyle/>
            <a:p>
              <a:endParaRPr/>
            </a:p>
          </p:txBody>
        </p:sp>
        <p:sp>
          <p:nvSpPr>
            <p:cNvPr id="337" name="1. Vor Patientenkontakt"/>
            <p:cNvSpPr/>
            <p:nvPr/>
          </p:nvSpPr>
          <p:spPr>
            <a:xfrm>
              <a:off x="381222" y="678178"/>
              <a:ext cx="5061501"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spAutoFit/>
            </a:bodyPr>
            <a:lstStyle/>
            <a:p>
              <a:pPr>
                <a:lnSpc>
                  <a:spcPct val="80000"/>
                </a:lnSpc>
                <a:spcBef>
                  <a:spcPts val="0"/>
                </a:spcBef>
                <a:defRPr sz="4500" b="1">
                  <a:solidFill>
                    <a:srgbClr val="23195B"/>
                  </a:solidFill>
                  <a:latin typeface="Calibri"/>
                  <a:ea typeface="Calibri"/>
                  <a:cs typeface="Calibri"/>
                  <a:sym typeface="Calibri"/>
                </a:defRPr>
              </a:pPr>
              <a:r>
                <a:t>3.</a:t>
              </a:r>
              <a:r>
                <a:rPr sz="3000"/>
                <a:t> Na</a:t>
              </a:r>
              <a:r>
                <a:rPr sz="3000" b="0"/>
                <a:t> contact met potentieel infectieus materiaal</a:t>
              </a:r>
            </a:p>
          </p:txBody>
        </p:sp>
      </p:grpSp>
    </p:spTree>
  </p:cSld>
  <p:clrMapOvr>
    <a:masterClrMapping/>
  </p:clrMapOvr>
  <mc:AlternateContent xmlns:mc="http://schemas.openxmlformats.org/markup-compatibility/2006" xmlns:p14="http://schemas.microsoft.com/office/powerpoint/2010/main">
    <mc:Choice Requires="p14">
      <p:transition spd="slow">
        <p:fad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iterate>
                                    <p:tmAbs val="0"/>
                                  </p:iterate>
                                  <p:childTnLst>
                                    <p:set>
                                      <p:cBhvr>
                                        <p:cTn id="6" fill="hold"/>
                                        <p:tgtEl>
                                          <p:spTgt spid="329"/>
                                        </p:tgtEl>
                                        <p:attrNameLst>
                                          <p:attrName>style.visibility</p:attrName>
                                        </p:attrNameLst>
                                      </p:cBhvr>
                                      <p:to>
                                        <p:strVal val="visible"/>
                                      </p:to>
                                    </p:set>
                                    <p:anim calcmode="lin" valueType="num">
                                      <p:cBhvr>
                                        <p:cTn id="7" dur="700" fill="hold"/>
                                        <p:tgtEl>
                                          <p:spTgt spid="329"/>
                                        </p:tgtEl>
                                        <p:attrNameLst>
                                          <p:attrName>ppt_x</p:attrName>
                                        </p:attrNameLst>
                                      </p:cBhvr>
                                      <p:tavLst>
                                        <p:tav tm="0">
                                          <p:val>
                                            <p:strVal val="0-#ppt_w/2"/>
                                          </p:val>
                                        </p:tav>
                                        <p:tav tm="100000">
                                          <p:val>
                                            <p:strVal val="#ppt_x"/>
                                          </p:val>
                                        </p:tav>
                                      </p:tavLst>
                                    </p:anim>
                                    <p:anim calcmode="lin" valueType="num">
                                      <p:cBhvr>
                                        <p:cTn id="8" dur="700" fill="hold"/>
                                        <p:tgtEl>
                                          <p:spTgt spid="3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2" nodeType="clickEffect">
                                  <p:stCondLst>
                                    <p:cond delay="0"/>
                                  </p:stCondLst>
                                  <p:iterate>
                                    <p:tmAbs val="0"/>
                                  </p:iterate>
                                  <p:childTnLst>
                                    <p:set>
                                      <p:cBhvr>
                                        <p:cTn id="12" fill="hold"/>
                                        <p:tgtEl>
                                          <p:spTgt spid="332"/>
                                        </p:tgtEl>
                                        <p:attrNameLst>
                                          <p:attrName>style.visibility</p:attrName>
                                        </p:attrNameLst>
                                      </p:cBhvr>
                                      <p:to>
                                        <p:strVal val="visible"/>
                                      </p:to>
                                    </p:set>
                                    <p:anim calcmode="lin" valueType="num">
                                      <p:cBhvr>
                                        <p:cTn id="13" dur="700" fill="hold"/>
                                        <p:tgtEl>
                                          <p:spTgt spid="332"/>
                                        </p:tgtEl>
                                        <p:attrNameLst>
                                          <p:attrName>ppt_x</p:attrName>
                                        </p:attrNameLst>
                                      </p:cBhvr>
                                      <p:tavLst>
                                        <p:tav tm="0">
                                          <p:val>
                                            <p:strVal val="0-#ppt_w/2"/>
                                          </p:val>
                                        </p:tav>
                                        <p:tav tm="100000">
                                          <p:val>
                                            <p:strVal val="#ppt_x"/>
                                          </p:val>
                                        </p:tav>
                                      </p:tavLst>
                                    </p:anim>
                                    <p:anim calcmode="lin" valueType="num">
                                      <p:cBhvr>
                                        <p:cTn id="14" dur="700" fill="hold"/>
                                        <p:tgtEl>
                                          <p:spTgt spid="33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3" nodeType="clickEffect">
                                  <p:stCondLst>
                                    <p:cond delay="0"/>
                                  </p:stCondLst>
                                  <p:iterate>
                                    <p:tmAbs val="0"/>
                                  </p:iterate>
                                  <p:childTnLst>
                                    <p:set>
                                      <p:cBhvr>
                                        <p:cTn id="18" fill="hold"/>
                                        <p:tgtEl>
                                          <p:spTgt spid="338"/>
                                        </p:tgtEl>
                                        <p:attrNameLst>
                                          <p:attrName>style.visibility</p:attrName>
                                        </p:attrNameLst>
                                      </p:cBhvr>
                                      <p:to>
                                        <p:strVal val="visible"/>
                                      </p:to>
                                    </p:set>
                                    <p:anim calcmode="lin" valueType="num">
                                      <p:cBhvr>
                                        <p:cTn id="19" dur="700" fill="hold"/>
                                        <p:tgtEl>
                                          <p:spTgt spid="338"/>
                                        </p:tgtEl>
                                        <p:attrNameLst>
                                          <p:attrName>ppt_x</p:attrName>
                                        </p:attrNameLst>
                                      </p:cBhvr>
                                      <p:tavLst>
                                        <p:tav tm="0">
                                          <p:val>
                                            <p:strVal val="1+#ppt_w/2"/>
                                          </p:val>
                                        </p:tav>
                                        <p:tav tm="100000">
                                          <p:val>
                                            <p:strVal val="#ppt_x"/>
                                          </p:val>
                                        </p:tav>
                                      </p:tavLst>
                                    </p:anim>
                                    <p:anim calcmode="lin" valueType="num">
                                      <p:cBhvr>
                                        <p:cTn id="20" dur="700" fill="hold"/>
                                        <p:tgtEl>
                                          <p:spTgt spid="33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4" nodeType="clickEffect">
                                  <p:stCondLst>
                                    <p:cond delay="0"/>
                                  </p:stCondLst>
                                  <p:iterate>
                                    <p:tmAbs val="0"/>
                                  </p:iterate>
                                  <p:childTnLst>
                                    <p:set>
                                      <p:cBhvr>
                                        <p:cTn id="24" fill="hold"/>
                                        <p:tgtEl>
                                          <p:spTgt spid="326"/>
                                        </p:tgtEl>
                                        <p:attrNameLst>
                                          <p:attrName>style.visibility</p:attrName>
                                        </p:attrNameLst>
                                      </p:cBhvr>
                                      <p:to>
                                        <p:strVal val="visible"/>
                                      </p:to>
                                    </p:set>
                                    <p:anim calcmode="lin" valueType="num">
                                      <p:cBhvr>
                                        <p:cTn id="25" dur="700" fill="hold"/>
                                        <p:tgtEl>
                                          <p:spTgt spid="326"/>
                                        </p:tgtEl>
                                        <p:attrNameLst>
                                          <p:attrName>ppt_x</p:attrName>
                                        </p:attrNameLst>
                                      </p:cBhvr>
                                      <p:tavLst>
                                        <p:tav tm="0">
                                          <p:val>
                                            <p:strVal val="1+#ppt_w/2"/>
                                          </p:val>
                                        </p:tav>
                                        <p:tav tm="100000">
                                          <p:val>
                                            <p:strVal val="#ppt_x"/>
                                          </p:val>
                                        </p:tav>
                                      </p:tavLst>
                                    </p:anim>
                                    <p:anim calcmode="lin" valueType="num">
                                      <p:cBhvr>
                                        <p:cTn id="26" dur="700" fill="hold"/>
                                        <p:tgtEl>
                                          <p:spTgt spid="32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5" nodeType="clickEffect">
                                  <p:stCondLst>
                                    <p:cond delay="0"/>
                                  </p:stCondLst>
                                  <p:iterate>
                                    <p:tmAbs val="0"/>
                                  </p:iterate>
                                  <p:childTnLst>
                                    <p:set>
                                      <p:cBhvr>
                                        <p:cTn id="30" fill="hold"/>
                                        <p:tgtEl>
                                          <p:spTgt spid="335"/>
                                        </p:tgtEl>
                                        <p:attrNameLst>
                                          <p:attrName>style.visibility</p:attrName>
                                        </p:attrNameLst>
                                      </p:cBhvr>
                                      <p:to>
                                        <p:strVal val="visible"/>
                                      </p:to>
                                    </p:set>
                                    <p:anim calcmode="lin" valueType="num">
                                      <p:cBhvr>
                                        <p:cTn id="31" dur="700" fill="hold"/>
                                        <p:tgtEl>
                                          <p:spTgt spid="335"/>
                                        </p:tgtEl>
                                        <p:attrNameLst>
                                          <p:attrName>ppt_x</p:attrName>
                                        </p:attrNameLst>
                                      </p:cBhvr>
                                      <p:tavLst>
                                        <p:tav tm="0">
                                          <p:val>
                                            <p:strVal val="1+#ppt_w/2"/>
                                          </p:val>
                                        </p:tav>
                                        <p:tav tm="100000">
                                          <p:val>
                                            <p:strVal val="#ppt_x"/>
                                          </p:val>
                                        </p:tav>
                                      </p:tavLst>
                                    </p:anim>
                                    <p:anim calcmode="lin" valueType="num">
                                      <p:cBhvr>
                                        <p:cTn id="32" dur="700" fill="hold"/>
                                        <p:tgtEl>
                                          <p:spTgt spid="3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4" animBg="1" advAuto="0"/>
      <p:bldP spid="329" grpId="1" animBg="1" advAuto="0"/>
      <p:bldP spid="332" grpId="2" animBg="1" advAuto="0"/>
      <p:bldP spid="335" grpId="5" animBg="1" advAuto="0"/>
      <p:bldP spid="338" grpId="3"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40" name="Training mit DesiCoach®"/>
          <p:cNvSpPr txBox="1"/>
          <p:nvPr/>
        </p:nvSpPr>
        <p:spPr>
          <a:xfrm>
            <a:off x="11688071" y="6448102"/>
            <a:ext cx="9533412" cy="9975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7000" b="1" spc="-70">
                <a:latin typeface="Calibri"/>
                <a:ea typeface="Calibri"/>
                <a:cs typeface="Calibri"/>
                <a:sym typeface="Calibri"/>
              </a:defRPr>
            </a:lvl1pPr>
          </a:lstStyle>
          <a:p>
            <a:r>
              <a:t>Training met DesiCoach®</a:t>
            </a:r>
          </a:p>
        </p:txBody>
      </p:sp>
      <p:sp>
        <p:nvSpPr>
          <p:cNvPr id="341" name="Linien"/>
          <p:cNvSpPr/>
          <p:nvPr/>
        </p:nvSpPr>
        <p:spPr>
          <a:xfrm>
            <a:off x="8998051" y="6858000"/>
            <a:ext cx="866811" cy="0"/>
          </a:xfrm>
          <a:prstGeom prst="line">
            <a:avLst/>
          </a:prstGeom>
          <a:ln w="76200">
            <a:solidFill>
              <a:srgbClr val="000000"/>
            </a:solidFill>
            <a:miter lim="400000"/>
            <a:tailEnd type="triangle"/>
          </a:ln>
        </p:spPr>
        <p:txBody>
          <a:bodyPr lIns="45718" tIns="45718" rIns="45718" bIns="45718"/>
          <a:lstStyle/>
          <a:p>
            <a:endParaRPr/>
          </a:p>
        </p:txBody>
      </p:sp>
      <p:sp>
        <p:nvSpPr>
          <p:cNvPr id="342" name="Ärmel hoch:…"/>
          <p:cNvSpPr txBox="1"/>
          <p:nvPr/>
        </p:nvSpPr>
        <p:spPr>
          <a:xfrm>
            <a:off x="1803400" y="3581488"/>
            <a:ext cx="7604122" cy="65530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nSpc>
                <a:spcPct val="80000"/>
              </a:lnSpc>
              <a:spcBef>
                <a:spcPts val="0"/>
              </a:spcBef>
              <a:defRPr sz="10000" b="1" spc="-100">
                <a:latin typeface="Calibri"/>
                <a:ea typeface="Calibri"/>
                <a:cs typeface="Calibri"/>
                <a:sym typeface="Calibri"/>
              </a:defRPr>
            </a:pPr>
            <a:r>
              <a:t>Mouwen omhoog: </a:t>
            </a:r>
          </a:p>
          <a:p>
            <a:pPr>
              <a:lnSpc>
                <a:spcPct val="80000"/>
              </a:lnSpc>
              <a:spcBef>
                <a:spcPts val="0"/>
              </a:spcBef>
              <a:defRPr sz="10000" b="1" spc="-100">
                <a:latin typeface="Calibri"/>
                <a:ea typeface="Calibri"/>
                <a:cs typeface="Calibri"/>
                <a:sym typeface="Calibri"/>
              </a:defRPr>
            </a:pPr>
            <a:r>
              <a:t>Nu komt het </a:t>
            </a:r>
            <a:r>
              <a:rPr>
                <a:solidFill>
                  <a:srgbClr val="1F00EB"/>
                </a:solidFill>
              </a:rPr>
              <a:t>praktische</a:t>
            </a:r>
            <a:r>
              <a:t> </a:t>
            </a:r>
            <a:r>
              <a:rPr>
                <a:solidFill>
                  <a:srgbClr val="1F00EB"/>
                </a:solidFill>
              </a:rPr>
              <a:t>gedeelte</a:t>
            </a:r>
            <a:r>
              <a:t>!</a:t>
            </a:r>
          </a:p>
        </p:txBody>
      </p:sp>
      <p:pic>
        <p:nvPicPr>
          <p:cNvPr id="343" name="Bild" descr="Bild"/>
          <p:cNvPicPr>
            <a:picLocks noChangeAspect="1"/>
          </p:cNvPicPr>
          <p:nvPr/>
        </p:nvPicPr>
        <p:blipFill>
          <a:blip r:embed="rId2"/>
          <a:stretch>
            <a:fillRect/>
          </a:stretch>
        </p:blipFill>
        <p:spPr>
          <a:xfrm rot="21240000" flipH="1">
            <a:off x="16393284" y="7221746"/>
            <a:ext cx="4173795" cy="494044"/>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345" name="Abgerundetes Rechteck"/>
          <p:cNvSpPr/>
          <p:nvPr/>
        </p:nvSpPr>
        <p:spPr>
          <a:xfrm>
            <a:off x="11248876" y="9261213"/>
            <a:ext cx="12043212" cy="3584876"/>
          </a:xfrm>
          <a:prstGeom prst="roundRect">
            <a:avLst>
              <a:gd name="adj" fmla="val 14389"/>
            </a:avLst>
          </a:prstGeom>
          <a:solidFill>
            <a:srgbClr val="FFFFFF"/>
          </a:solidFill>
          <a:ln w="12700">
            <a:miter lim="400000"/>
          </a:ln>
        </p:spPr>
        <p:txBody>
          <a:bodyPr lIns="0" tIns="0" rIns="0" bIns="0" anchor="ctr"/>
          <a:lstStyle/>
          <a:p>
            <a:endParaRPr/>
          </a:p>
        </p:txBody>
      </p:sp>
      <p:pic>
        <p:nvPicPr>
          <p:cNvPr id="346" name="DW_Bright_and_EasyToClean_v1_1200px_FD.jpg" descr="DW_Bright_and_EasyToClean_v1_1200px_FD.jpg"/>
          <p:cNvPicPr>
            <a:picLocks noChangeAspect="1"/>
          </p:cNvPicPr>
          <p:nvPr/>
        </p:nvPicPr>
        <p:blipFill>
          <a:blip r:embed="rId2"/>
          <a:srcRect l="4092" t="7334" r="560" b="84"/>
          <a:stretch>
            <a:fillRect/>
          </a:stretch>
        </p:blipFill>
        <p:spPr>
          <a:xfrm>
            <a:off x="-1" y="0"/>
            <a:ext cx="10155051" cy="13722189"/>
          </a:xfrm>
          <a:prstGeom prst="rect">
            <a:avLst/>
          </a:prstGeom>
          <a:ln w="12700">
            <a:miter lim="400000"/>
          </a:ln>
          <a:effectLst>
            <a:outerShdw blurRad="254000" dist="76807" dir="5400000" rotWithShape="0">
              <a:srgbClr val="000000">
                <a:alpha val="10113"/>
              </a:srgbClr>
            </a:outerShdw>
          </a:effectLst>
        </p:spPr>
      </p:pic>
      <p:sp>
        <p:nvSpPr>
          <p:cNvPr id="347" name="Erkenntnis durch Entfärbung."/>
          <p:cNvSpPr txBox="1"/>
          <p:nvPr/>
        </p:nvSpPr>
        <p:spPr>
          <a:xfrm>
            <a:off x="17920242" y="3348885"/>
            <a:ext cx="5532763" cy="1471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3000"/>
              </a:spcBef>
              <a:defRPr sz="5000" b="1" spc="-50">
                <a:latin typeface="Calibri"/>
                <a:ea typeface="Calibri"/>
                <a:cs typeface="Calibri"/>
                <a:sym typeface="Calibri"/>
              </a:defRPr>
            </a:pPr>
            <a:r>
              <a:t>Inzicht door</a:t>
            </a:r>
            <a:r>
              <a:rPr>
                <a:solidFill>
                  <a:srgbClr val="F0BEB5"/>
                </a:solidFill>
              </a:rPr>
              <a:t> </a:t>
            </a:r>
            <a:r>
              <a:rPr>
                <a:solidFill>
                  <a:srgbClr val="BC8A81"/>
                </a:solidFill>
              </a:rPr>
              <a:t>ontkleuring</a:t>
            </a:r>
            <a:r>
              <a:t>.</a:t>
            </a:r>
          </a:p>
        </p:txBody>
      </p:sp>
      <p:sp>
        <p:nvSpPr>
          <p:cNvPr id="348" name="sofortige Entfärbung…"/>
          <p:cNvSpPr txBox="1"/>
          <p:nvPr/>
        </p:nvSpPr>
        <p:spPr>
          <a:xfrm>
            <a:off x="17912320" y="5170639"/>
            <a:ext cx="5701008" cy="1106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marL="380999" indent="-380999">
              <a:lnSpc>
                <a:spcPct val="110000"/>
              </a:lnSpc>
              <a:spcBef>
                <a:spcPts val="500"/>
              </a:spcBef>
              <a:buClr>
                <a:srgbClr val="BC8A81"/>
              </a:buClr>
              <a:buSzPct val="100000"/>
              <a:buChar char="•"/>
              <a:defRPr sz="3200">
                <a:latin typeface="Calibri"/>
                <a:ea typeface="Calibri"/>
                <a:cs typeface="Calibri"/>
                <a:sym typeface="Calibri"/>
              </a:defRPr>
            </a:pPr>
            <a:r>
              <a:t>Onmiddellijke ontkleuring</a:t>
            </a:r>
          </a:p>
          <a:p>
            <a:pPr marL="380999" indent="-380999">
              <a:lnSpc>
                <a:spcPct val="110000"/>
              </a:lnSpc>
              <a:spcBef>
                <a:spcPts val="500"/>
              </a:spcBef>
              <a:buClr>
                <a:srgbClr val="BC8A81"/>
              </a:buClr>
              <a:buSzPct val="100000"/>
              <a:buChar char="•"/>
              <a:defRPr sz="3200">
                <a:latin typeface="Calibri"/>
                <a:ea typeface="Calibri"/>
                <a:cs typeface="Calibri"/>
                <a:sym typeface="Calibri"/>
              </a:defRPr>
            </a:pPr>
            <a:r>
              <a:t>Elke beweging wordt zichtbaar</a:t>
            </a:r>
          </a:p>
        </p:txBody>
      </p:sp>
      <p:sp>
        <p:nvSpPr>
          <p:cNvPr id="349" name="Erst unsichtbar, dann sichtbar."/>
          <p:cNvSpPr txBox="1"/>
          <p:nvPr/>
        </p:nvSpPr>
        <p:spPr>
          <a:xfrm>
            <a:off x="11397615" y="3348885"/>
            <a:ext cx="5394780" cy="1471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90000"/>
              </a:lnSpc>
              <a:spcBef>
                <a:spcPts val="3000"/>
              </a:spcBef>
              <a:defRPr sz="5000" b="1" spc="-50">
                <a:latin typeface="Calibri"/>
                <a:ea typeface="Calibri"/>
                <a:cs typeface="Calibri"/>
                <a:sym typeface="Calibri"/>
              </a:defRPr>
            </a:pPr>
            <a:r>
              <a:t>Eerst onzichtbaar, dan</a:t>
            </a:r>
            <a:r>
              <a:rPr>
                <a:solidFill>
                  <a:srgbClr val="A768C8"/>
                </a:solidFill>
              </a:rPr>
              <a:t> zichtbaar</a:t>
            </a:r>
            <a:r>
              <a:t>.</a:t>
            </a:r>
          </a:p>
        </p:txBody>
      </p:sp>
      <p:sp>
        <p:nvSpPr>
          <p:cNvPr id="350" name="transparent beim Auftragen…"/>
          <p:cNvSpPr txBox="1"/>
          <p:nvPr/>
        </p:nvSpPr>
        <p:spPr>
          <a:xfrm>
            <a:off x="11397615" y="5170639"/>
            <a:ext cx="5631095" cy="1106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p>
            <a:pPr marL="359999" indent="-359999">
              <a:lnSpc>
                <a:spcPct val="110000"/>
              </a:lnSpc>
              <a:spcBef>
                <a:spcPts val="500"/>
              </a:spcBef>
              <a:buClr>
                <a:srgbClr val="A768C8"/>
              </a:buClr>
              <a:buSzPct val="100000"/>
              <a:buChar char="•"/>
              <a:defRPr sz="3200">
                <a:latin typeface="Calibri"/>
                <a:ea typeface="Calibri"/>
                <a:cs typeface="Calibri"/>
                <a:sym typeface="Calibri"/>
              </a:defRPr>
            </a:pPr>
            <a:r>
              <a:t>Transparant bij het aanbrengen</a:t>
            </a:r>
          </a:p>
          <a:p>
            <a:pPr marL="359999" indent="-359999">
              <a:lnSpc>
                <a:spcPct val="110000"/>
              </a:lnSpc>
              <a:spcBef>
                <a:spcPts val="500"/>
              </a:spcBef>
              <a:buClr>
                <a:srgbClr val="A768C8"/>
              </a:buClr>
              <a:buSzPct val="100000"/>
              <a:buChar char="•"/>
              <a:defRPr sz="3200">
                <a:latin typeface="Calibri"/>
                <a:ea typeface="Calibri"/>
                <a:cs typeface="Calibri"/>
                <a:sym typeface="Calibri"/>
              </a:defRPr>
            </a:pPr>
            <a:r>
              <a:t>Kleuring na ca. 1 minuut</a:t>
            </a:r>
          </a:p>
        </p:txBody>
      </p:sp>
      <p:grpSp>
        <p:nvGrpSpPr>
          <p:cNvPr id="353" name="Gruppieren"/>
          <p:cNvGrpSpPr/>
          <p:nvPr/>
        </p:nvGrpSpPr>
        <p:grpSpPr>
          <a:xfrm>
            <a:off x="11397614" y="2470827"/>
            <a:ext cx="2728102" cy="518612"/>
            <a:chOff x="3536" y="0"/>
            <a:chExt cx="2728100" cy="518611"/>
          </a:xfrm>
        </p:grpSpPr>
        <p:sp>
          <p:nvSpPr>
            <p:cNvPr id="351" name="Abgerundetes Rechteck"/>
            <p:cNvSpPr/>
            <p:nvPr/>
          </p:nvSpPr>
          <p:spPr>
            <a:xfrm>
              <a:off x="3536" y="0"/>
              <a:ext cx="2728102" cy="506106"/>
            </a:xfrm>
            <a:prstGeom prst="roundRect">
              <a:avLst>
                <a:gd name="adj" fmla="val 50000"/>
              </a:avLst>
            </a:prstGeom>
            <a:gradFill flip="none" rotWithShape="1">
              <a:gsLst>
                <a:gs pos="0">
                  <a:srgbClr val="A768C8"/>
                </a:gs>
                <a:gs pos="100000">
                  <a:srgbClr val="D4B1EC"/>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52" name="Färber"/>
            <p:cNvSpPr txBox="1"/>
            <p:nvPr/>
          </p:nvSpPr>
          <p:spPr>
            <a:xfrm>
              <a:off x="350435" y="63693"/>
              <a:ext cx="2034305" cy="454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Kleurmiddel</a:t>
              </a:r>
            </a:p>
          </p:txBody>
        </p:sp>
      </p:grpSp>
      <p:grpSp>
        <p:nvGrpSpPr>
          <p:cNvPr id="356" name="Gruppieren"/>
          <p:cNvGrpSpPr/>
          <p:nvPr/>
        </p:nvGrpSpPr>
        <p:grpSpPr>
          <a:xfrm>
            <a:off x="17951482" y="2474307"/>
            <a:ext cx="2728707" cy="511653"/>
            <a:chOff x="0" y="0"/>
            <a:chExt cx="2728706" cy="511652"/>
          </a:xfrm>
        </p:grpSpPr>
        <p:sp>
          <p:nvSpPr>
            <p:cNvPr id="354" name="Abgerundetes Rechteck"/>
            <p:cNvSpPr/>
            <p:nvPr/>
          </p:nvSpPr>
          <p:spPr>
            <a:xfrm>
              <a:off x="0" y="-1"/>
              <a:ext cx="2728707" cy="506106"/>
            </a:xfrm>
            <a:prstGeom prst="roundRect">
              <a:avLst>
                <a:gd name="adj" fmla="val 50000"/>
              </a:avLst>
            </a:prstGeom>
            <a:gradFill flip="none" rotWithShape="1">
              <a:gsLst>
                <a:gs pos="0">
                  <a:srgbClr val="BC8A81"/>
                </a:gs>
                <a:gs pos="100000">
                  <a:srgbClr val="E3C6C1"/>
                </a:gs>
              </a:gsLst>
              <a:lin ang="16200000" scaled="0"/>
            </a:gradFill>
            <a:ln w="12700" cap="flat">
              <a:noFill/>
              <a:miter lim="400000"/>
            </a:ln>
            <a:effectLst/>
          </p:spPr>
          <p:txBody>
            <a:bodyPr wrap="square" lIns="0" tIns="0" rIns="0" bIns="0" numCol="1" anchor="ctr">
              <a:noAutofit/>
            </a:bodyPr>
            <a:lstStyle/>
            <a:p>
              <a:pPr algn="ctr">
                <a:lnSpc>
                  <a:spcPct val="80000"/>
                </a:lnSpc>
                <a:spcBef>
                  <a:spcPts val="0"/>
                </a:spcBef>
                <a:defRPr sz="2500" b="1" spc="75">
                  <a:solidFill>
                    <a:srgbClr val="FFFFFF"/>
                  </a:solidFill>
                  <a:latin typeface="Calibri"/>
                  <a:ea typeface="Calibri"/>
                  <a:cs typeface="Calibri"/>
                  <a:sym typeface="Calibri"/>
                </a:defRPr>
              </a:pPr>
              <a:endParaRPr/>
            </a:p>
          </p:txBody>
        </p:sp>
        <p:sp>
          <p:nvSpPr>
            <p:cNvPr id="355" name="Entfärber"/>
            <p:cNvSpPr txBox="1"/>
            <p:nvPr/>
          </p:nvSpPr>
          <p:spPr>
            <a:xfrm>
              <a:off x="349805" y="56733"/>
              <a:ext cx="2029096" cy="4549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lnSpc>
                  <a:spcPct val="80000"/>
                </a:lnSpc>
                <a:spcBef>
                  <a:spcPts val="0"/>
                </a:spcBef>
                <a:defRPr sz="2800" b="1" spc="84">
                  <a:solidFill>
                    <a:srgbClr val="FFFFFF"/>
                  </a:solidFill>
                  <a:latin typeface="Calibri"/>
                  <a:ea typeface="Calibri"/>
                  <a:cs typeface="Calibri"/>
                  <a:sym typeface="Calibri"/>
                </a:defRPr>
              </a:lvl1pPr>
            </a:lstStyle>
            <a:p>
              <a:r>
                <a:t>Ontkleurder</a:t>
              </a:r>
            </a:p>
          </p:txBody>
        </p:sp>
      </p:grpSp>
      <p:sp>
        <p:nvSpPr>
          <p:cNvPr id="357" name="TEIL 1"/>
          <p:cNvSpPr txBox="1"/>
          <p:nvPr/>
        </p:nvSpPr>
        <p:spPr>
          <a:xfrm>
            <a:off x="11397615" y="1705989"/>
            <a:ext cx="2027231"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DEEL 1</a:t>
            </a:r>
          </a:p>
        </p:txBody>
      </p:sp>
      <p:sp>
        <p:nvSpPr>
          <p:cNvPr id="358" name="TEIL 2"/>
          <p:cNvSpPr txBox="1"/>
          <p:nvPr/>
        </p:nvSpPr>
        <p:spPr>
          <a:xfrm>
            <a:off x="17920242" y="1705989"/>
            <a:ext cx="2221688"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0"/>
              </a:spcBef>
              <a:defRPr sz="2800" b="1" spc="419">
                <a:latin typeface="Calibri"/>
                <a:ea typeface="Calibri"/>
                <a:cs typeface="Calibri"/>
                <a:sym typeface="Calibri"/>
              </a:defRPr>
            </a:lvl1pPr>
          </a:lstStyle>
          <a:p>
            <a:r>
              <a:t>DEEL 2</a:t>
            </a:r>
          </a:p>
        </p:txBody>
      </p:sp>
      <p:sp>
        <p:nvSpPr>
          <p:cNvPr id="359" name="VORBEREITUNG…"/>
          <p:cNvSpPr txBox="1"/>
          <p:nvPr/>
        </p:nvSpPr>
        <p:spPr>
          <a:xfrm>
            <a:off x="781689" y="1705989"/>
            <a:ext cx="8591670" cy="2744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p>
            <a:pPr algn="ctr">
              <a:lnSpc>
                <a:spcPct val="90000"/>
              </a:lnSpc>
              <a:spcBef>
                <a:spcPts val="3000"/>
              </a:spcBef>
              <a:defRPr sz="2800" b="1" spc="419">
                <a:solidFill>
                  <a:srgbClr val="1F00EB"/>
                </a:solidFill>
                <a:latin typeface="Calibri"/>
                <a:ea typeface="Calibri"/>
                <a:cs typeface="Calibri"/>
                <a:sym typeface="Calibri"/>
              </a:defRPr>
            </a:pPr>
            <a:r>
              <a:rPr dirty="0"/>
              <a:t>VOORBEREIDING</a:t>
            </a:r>
          </a:p>
          <a:p>
            <a:pPr algn="ctr">
              <a:lnSpc>
                <a:spcPct val="110000"/>
              </a:lnSpc>
              <a:spcBef>
                <a:spcPts val="2000"/>
              </a:spcBef>
              <a:defRPr sz="4000">
                <a:latin typeface="Calibri"/>
                <a:ea typeface="Calibri"/>
                <a:cs typeface="Calibri"/>
                <a:sym typeface="Calibri"/>
              </a:defRPr>
            </a:pPr>
            <a:r>
              <a:rPr dirty="0" err="1"/>
              <a:t>Voor</a:t>
            </a:r>
            <a:r>
              <a:rPr dirty="0"/>
              <a:t> de training </a:t>
            </a:r>
            <a:r>
              <a:rPr dirty="0" err="1"/>
              <a:t>hebben</a:t>
            </a:r>
            <a:r>
              <a:rPr dirty="0"/>
              <a:t> we </a:t>
            </a:r>
            <a:r>
              <a:rPr dirty="0" err="1"/>
              <a:t>goed</a:t>
            </a:r>
            <a:r>
              <a:rPr b="1" dirty="0">
                <a:solidFill>
                  <a:srgbClr val="1F00EB"/>
                </a:solidFill>
              </a:rPr>
              <a:t> </a:t>
            </a:r>
            <a:r>
              <a:rPr b="1" dirty="0" err="1">
                <a:solidFill>
                  <a:srgbClr val="1F00EB"/>
                </a:solidFill>
              </a:rPr>
              <a:t>licht</a:t>
            </a:r>
            <a:r>
              <a:rPr dirty="0"/>
              <a:t>, </a:t>
            </a:r>
            <a:r>
              <a:rPr dirty="0" err="1"/>
              <a:t>vochtige</a:t>
            </a:r>
            <a:r>
              <a:rPr b="1" dirty="0">
                <a:solidFill>
                  <a:srgbClr val="1F00EB"/>
                </a:solidFill>
              </a:rPr>
              <a:t> </a:t>
            </a:r>
            <a:r>
              <a:rPr b="1" dirty="0" err="1">
                <a:solidFill>
                  <a:srgbClr val="1F00EB"/>
                </a:solidFill>
              </a:rPr>
              <a:t>doekjes</a:t>
            </a:r>
            <a:r>
              <a:rPr dirty="0"/>
              <a:t> </a:t>
            </a:r>
            <a:r>
              <a:rPr dirty="0" err="1"/>
              <a:t>en</a:t>
            </a:r>
            <a:r>
              <a:rPr dirty="0"/>
              <a:t> </a:t>
            </a:r>
            <a:r>
              <a:rPr dirty="0" err="1"/>
              <a:t>een</a:t>
            </a:r>
            <a:r>
              <a:rPr dirty="0"/>
              <a:t> </a:t>
            </a:r>
            <a:r>
              <a:rPr dirty="0" err="1"/>
              <a:t>gemakkelijk</a:t>
            </a:r>
            <a:r>
              <a:rPr dirty="0"/>
              <a:t> </a:t>
            </a:r>
            <a:r>
              <a:rPr dirty="0" err="1"/>
              <a:t>te</a:t>
            </a:r>
            <a:r>
              <a:rPr dirty="0"/>
              <a:t> </a:t>
            </a:r>
            <a:r>
              <a:rPr b="1" dirty="0" err="1">
                <a:solidFill>
                  <a:srgbClr val="1F00EB"/>
                </a:solidFill>
              </a:rPr>
              <a:t>reinigen</a:t>
            </a:r>
            <a:r>
              <a:rPr b="1" dirty="0">
                <a:solidFill>
                  <a:srgbClr val="1F00EB"/>
                </a:solidFill>
              </a:rPr>
              <a:t> </a:t>
            </a:r>
            <a:r>
              <a:rPr b="1" dirty="0" err="1">
                <a:solidFill>
                  <a:srgbClr val="1F00EB"/>
                </a:solidFill>
              </a:rPr>
              <a:t>oppervlak</a:t>
            </a:r>
            <a:r>
              <a:rPr dirty="0"/>
              <a:t> </a:t>
            </a:r>
            <a:r>
              <a:rPr dirty="0" err="1"/>
              <a:t>nodig</a:t>
            </a:r>
            <a:r>
              <a:rPr dirty="0"/>
              <a:t>.</a:t>
            </a:r>
          </a:p>
        </p:txBody>
      </p:sp>
      <p:pic>
        <p:nvPicPr>
          <p:cNvPr id="360" name="DCW_Stickpacks-Solo_Standing-Side_DC1_v1_400px_FD.png" descr="DCW_Stickpacks-Solo_Standing-Side_DC1_v1_400px_FD.png"/>
          <p:cNvPicPr>
            <a:picLocks noChangeAspect="1"/>
          </p:cNvPicPr>
          <p:nvPr/>
        </p:nvPicPr>
        <p:blipFill>
          <a:blip r:embed="rId3"/>
          <a:stretch>
            <a:fillRect/>
          </a:stretch>
        </p:blipFill>
        <p:spPr>
          <a:xfrm>
            <a:off x="10744941" y="5563737"/>
            <a:ext cx="5620011" cy="4018308"/>
          </a:xfrm>
          <a:prstGeom prst="rect">
            <a:avLst/>
          </a:prstGeom>
          <a:ln w="12700">
            <a:miter lim="400000"/>
          </a:ln>
        </p:spPr>
      </p:pic>
      <p:pic>
        <p:nvPicPr>
          <p:cNvPr id="361" name="DCW_Stickpacks-Solo_Standing-Side_DC2_v1_400px_FD.png" descr="DCW_Stickpacks-Solo_Standing-Side_DC2_v1_400px_FD.png"/>
          <p:cNvPicPr>
            <a:picLocks noChangeAspect="1"/>
          </p:cNvPicPr>
          <p:nvPr/>
        </p:nvPicPr>
        <p:blipFill>
          <a:blip r:embed="rId4"/>
          <a:stretch>
            <a:fillRect/>
          </a:stretch>
        </p:blipFill>
        <p:spPr>
          <a:xfrm>
            <a:off x="17359357" y="5563737"/>
            <a:ext cx="5620011" cy="4018308"/>
          </a:xfrm>
          <a:prstGeom prst="rect">
            <a:avLst/>
          </a:prstGeom>
          <a:ln w="12700">
            <a:miter lim="400000"/>
          </a:ln>
        </p:spPr>
      </p:pic>
      <p:sp>
        <p:nvSpPr>
          <p:cNvPr id="362" name="LERNZIELE"/>
          <p:cNvSpPr txBox="1"/>
          <p:nvPr/>
        </p:nvSpPr>
        <p:spPr>
          <a:xfrm>
            <a:off x="11385578" y="10826191"/>
            <a:ext cx="3142359"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r">
              <a:lnSpc>
                <a:spcPct val="90000"/>
              </a:lnSpc>
              <a:spcBef>
                <a:spcPts val="0"/>
              </a:spcBef>
              <a:defRPr sz="2800" b="1" spc="419">
                <a:latin typeface="Calibri"/>
                <a:ea typeface="Calibri"/>
                <a:cs typeface="Calibri"/>
                <a:sym typeface="Calibri"/>
              </a:defRPr>
            </a:lvl1pPr>
          </a:lstStyle>
          <a:p>
            <a:r>
              <a:t>LEERDOELEN</a:t>
            </a:r>
          </a:p>
        </p:txBody>
      </p:sp>
      <p:sp>
        <p:nvSpPr>
          <p:cNvPr id="363" name="Linien"/>
          <p:cNvSpPr/>
          <p:nvPr/>
        </p:nvSpPr>
        <p:spPr>
          <a:xfrm>
            <a:off x="14940288" y="11053651"/>
            <a:ext cx="587273" cy="2"/>
          </a:xfrm>
          <a:prstGeom prst="line">
            <a:avLst/>
          </a:prstGeom>
          <a:ln w="50800">
            <a:solidFill>
              <a:srgbClr val="000000"/>
            </a:solidFill>
            <a:miter lim="400000"/>
            <a:tailEnd type="triangle"/>
          </a:ln>
        </p:spPr>
        <p:txBody>
          <a:bodyPr lIns="45718" tIns="45718" rIns="45718" bIns="45718"/>
          <a:lstStyle/>
          <a:p>
            <a:endParaRPr/>
          </a:p>
        </p:txBody>
      </p:sp>
      <p:grpSp>
        <p:nvGrpSpPr>
          <p:cNvPr id="370" name="Gruppieren"/>
          <p:cNvGrpSpPr/>
          <p:nvPr/>
        </p:nvGrpSpPr>
        <p:grpSpPr>
          <a:xfrm>
            <a:off x="16286517" y="9758471"/>
            <a:ext cx="6501253" cy="2590359"/>
            <a:chOff x="0" y="0"/>
            <a:chExt cx="6501252" cy="2590358"/>
          </a:xfrm>
        </p:grpSpPr>
        <p:sp>
          <p:nvSpPr>
            <p:cNvPr id="364" name="Individuelle Dosiermenge"/>
            <p:cNvSpPr txBox="1"/>
            <p:nvPr/>
          </p:nvSpPr>
          <p:spPr>
            <a:xfrm>
              <a:off x="634279" y="0"/>
              <a:ext cx="5866974" cy="25903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spAutoFit/>
            </a:bodyPr>
            <a:lstStyle/>
            <a:p>
              <a:pPr>
                <a:lnSpc>
                  <a:spcPct val="90000"/>
                </a:lnSpc>
                <a:spcBef>
                  <a:spcPts val="2000"/>
                </a:spcBef>
                <a:defRPr sz="3000" b="1">
                  <a:latin typeface="Calibri"/>
                  <a:ea typeface="Calibri"/>
                  <a:cs typeface="Calibri"/>
                  <a:sym typeface="Calibri"/>
                </a:defRPr>
              </a:pPr>
              <a:r>
                <a:t>Individuele doseerhoeveelheid</a:t>
              </a:r>
            </a:p>
            <a:p>
              <a:pPr lvl="2" indent="457200">
                <a:lnSpc>
                  <a:spcPct val="90000"/>
                </a:lnSpc>
                <a:spcBef>
                  <a:spcPts val="2000"/>
                </a:spcBef>
                <a:defRPr sz="3000" b="1">
                  <a:latin typeface="Calibri"/>
                  <a:ea typeface="Calibri"/>
                  <a:cs typeface="Calibri"/>
                  <a:sym typeface="Calibri"/>
                </a:defRPr>
              </a:pPr>
              <a:r>
                <a:t>Correcte inwrijftechniek</a:t>
              </a:r>
            </a:p>
            <a:p>
              <a:pPr lvl="2" indent="457200">
                <a:lnSpc>
                  <a:spcPct val="90000"/>
                </a:lnSpc>
                <a:spcBef>
                  <a:spcPts val="2000"/>
                </a:spcBef>
                <a:defRPr sz="3000" b="1">
                  <a:latin typeface="Calibri"/>
                  <a:ea typeface="Calibri"/>
                  <a:cs typeface="Calibri"/>
                  <a:sym typeface="Calibri"/>
                </a:defRPr>
              </a:pPr>
              <a:r>
                <a:t>Probleemgebieden herkennen</a:t>
              </a:r>
            </a:p>
            <a:p>
              <a:pPr>
                <a:lnSpc>
                  <a:spcPct val="90000"/>
                </a:lnSpc>
                <a:spcBef>
                  <a:spcPts val="2000"/>
                </a:spcBef>
                <a:defRPr sz="3000" b="1">
                  <a:latin typeface="Calibri"/>
                  <a:ea typeface="Calibri"/>
                  <a:cs typeface="Calibri"/>
                  <a:sym typeface="Calibri"/>
                </a:defRPr>
              </a:pPr>
              <a:r>
                <a:t>Optimale volgorde</a:t>
              </a:r>
            </a:p>
          </p:txBody>
        </p:sp>
        <p:grpSp>
          <p:nvGrpSpPr>
            <p:cNvPr id="369" name="Gruppieren"/>
            <p:cNvGrpSpPr/>
            <p:nvPr/>
          </p:nvGrpSpPr>
          <p:grpSpPr>
            <a:xfrm>
              <a:off x="-1" y="18620"/>
              <a:ext cx="931689" cy="2518272"/>
              <a:chOff x="0" y="0"/>
              <a:chExt cx="931687" cy="2518270"/>
            </a:xfrm>
          </p:grpSpPr>
          <p:pic>
            <p:nvPicPr>
              <p:cNvPr id="365" name="A_Check_circle_dw1_RGB.pdf" descr="A_Check_circle_dw1_RGB.pdf"/>
              <p:cNvPicPr>
                <a:picLocks noChangeAspect="1"/>
              </p:cNvPicPr>
              <p:nvPr/>
            </p:nvPicPr>
            <p:blipFill>
              <a:blip r:embed="rId5"/>
              <a:stretch>
                <a:fillRect/>
              </a:stretch>
            </p:blipFill>
            <p:spPr>
              <a:xfrm>
                <a:off x="0" y="-1"/>
                <a:ext cx="427683" cy="427684"/>
              </a:xfrm>
              <a:prstGeom prst="rect">
                <a:avLst/>
              </a:prstGeom>
              <a:ln w="12700" cap="flat">
                <a:noFill/>
                <a:miter lim="400000"/>
              </a:ln>
              <a:effectLst/>
            </p:spPr>
          </p:pic>
          <p:pic>
            <p:nvPicPr>
              <p:cNvPr id="366" name="A_Check_circle_dw1-2_RGB.pdf" descr="A_Check_circle_dw1-2_RGB.pdf"/>
              <p:cNvPicPr>
                <a:picLocks noChangeAspect="1"/>
              </p:cNvPicPr>
              <p:nvPr/>
            </p:nvPicPr>
            <p:blipFill>
              <a:blip r:embed="rId6"/>
              <a:stretch>
                <a:fillRect/>
              </a:stretch>
            </p:blipFill>
            <p:spPr>
              <a:xfrm>
                <a:off x="0" y="1393725"/>
                <a:ext cx="931688" cy="427683"/>
              </a:xfrm>
              <a:prstGeom prst="rect">
                <a:avLst/>
              </a:prstGeom>
              <a:ln w="12700" cap="flat">
                <a:noFill/>
                <a:miter lim="400000"/>
              </a:ln>
              <a:effectLst/>
            </p:spPr>
          </p:pic>
          <p:pic>
            <p:nvPicPr>
              <p:cNvPr id="367" name="A_Check_circle_dw2_RGB.pdf" descr="A_Check_circle_dw2_RGB.pdf"/>
              <p:cNvPicPr>
                <a:picLocks noChangeAspect="1"/>
              </p:cNvPicPr>
              <p:nvPr/>
            </p:nvPicPr>
            <p:blipFill>
              <a:blip r:embed="rId7"/>
              <a:stretch>
                <a:fillRect/>
              </a:stretch>
            </p:blipFill>
            <p:spPr>
              <a:xfrm>
                <a:off x="0" y="2090588"/>
                <a:ext cx="427683" cy="427683"/>
              </a:xfrm>
              <a:prstGeom prst="rect">
                <a:avLst/>
              </a:prstGeom>
              <a:ln w="12700" cap="flat">
                <a:noFill/>
                <a:miter lim="400000"/>
              </a:ln>
              <a:effectLst/>
            </p:spPr>
          </p:pic>
          <p:pic>
            <p:nvPicPr>
              <p:cNvPr id="368" name="A_Check_circle_dw1-2_RGB.pdf" descr="A_Check_circle_dw1-2_RGB.pdf"/>
              <p:cNvPicPr>
                <a:picLocks noChangeAspect="1"/>
              </p:cNvPicPr>
              <p:nvPr/>
            </p:nvPicPr>
            <p:blipFill>
              <a:blip r:embed="rId6"/>
              <a:stretch>
                <a:fillRect/>
              </a:stretch>
            </p:blipFill>
            <p:spPr>
              <a:xfrm>
                <a:off x="0" y="696863"/>
                <a:ext cx="931688" cy="427683"/>
              </a:xfrm>
              <a:prstGeom prst="rect">
                <a:avLst/>
              </a:prstGeom>
              <a:ln w="12700" cap="flat">
                <a:noFill/>
                <a:miter lim="400000"/>
              </a:ln>
              <a:effectLst/>
            </p:spPr>
          </p:pic>
        </p:grpSp>
      </p:gr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Stap</a:t>
            </a:r>
          </a:p>
        </p:txBody>
      </p:sp>
      <p:sp>
        <p:nvSpPr>
          <p:cNvPr id="373" name="Rechteck"/>
          <p:cNvSpPr/>
          <p:nvPr/>
        </p:nvSpPr>
        <p:spPr>
          <a:xfrm>
            <a:off x="-2" y="7647929"/>
            <a:ext cx="24384004" cy="6096002"/>
          </a:xfrm>
          <a:prstGeom prst="rect">
            <a:avLst/>
          </a:prstGeom>
          <a:gradFill>
            <a:gsLst>
              <a:gs pos="0">
                <a:srgbClr val="FFFFFF"/>
              </a:gs>
              <a:gs pos="100000">
                <a:srgbClr val="CCD3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374" name="DCW_Instructions_v2_STEP-1-1_1400px_FD.png" descr="DCW_Instructions_v2_STEP-1-1_1400px_FD.png"/>
          <p:cNvPicPr>
            <a:picLocks noChangeAspect="1"/>
          </p:cNvPicPr>
          <p:nvPr/>
        </p:nvPicPr>
        <p:blipFill>
          <a:blip r:embed="rId2"/>
          <a:srcRect l="27054" r="27054" b="24500"/>
          <a:stretch>
            <a:fillRect/>
          </a:stretch>
        </p:blipFill>
        <p:spPr>
          <a:xfrm>
            <a:off x="9653984" y="5392885"/>
            <a:ext cx="5075989" cy="8351172"/>
          </a:xfrm>
          <a:prstGeom prst="rect">
            <a:avLst/>
          </a:prstGeom>
          <a:ln w="12700">
            <a:miter lim="400000"/>
          </a:ln>
        </p:spPr>
      </p:pic>
      <p:sp>
        <p:nvSpPr>
          <p:cNvPr id="375" name="NIMM DEN FÄRBER…"/>
          <p:cNvSpPr txBox="1"/>
          <p:nvPr/>
        </p:nvSpPr>
        <p:spPr>
          <a:xfrm>
            <a:off x="1141065" y="2932814"/>
            <a:ext cx="6324236"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NEEM HET KLEURMIDDEL</a:t>
            </a:r>
          </a:p>
          <a:p>
            <a:pPr algn="ctr">
              <a:lnSpc>
                <a:spcPct val="110000"/>
              </a:lnSpc>
              <a:spcBef>
                <a:spcPts val="2000"/>
              </a:spcBef>
              <a:defRPr sz="3200">
                <a:latin typeface="Calibri"/>
                <a:ea typeface="Calibri"/>
                <a:cs typeface="Calibri"/>
                <a:sym typeface="Calibri"/>
              </a:defRPr>
            </a:pPr>
            <a:r>
              <a:t>Schud eerst het kleurmiddel zoals een cocktailshaker (om het bezinksel los te maken) ... open het dan.</a:t>
            </a:r>
          </a:p>
        </p:txBody>
      </p:sp>
      <p:sp>
        <p:nvSpPr>
          <p:cNvPr id="376" name="DOSIEREN UND EINREIBEN…"/>
          <p:cNvSpPr txBox="1"/>
          <p:nvPr/>
        </p:nvSpPr>
        <p:spPr>
          <a:xfrm>
            <a:off x="8560771" y="2932814"/>
            <a:ext cx="7262462"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DOSEREN</a:t>
            </a:r>
          </a:p>
          <a:p>
            <a:pPr algn="ctr">
              <a:lnSpc>
                <a:spcPct val="110000"/>
              </a:lnSpc>
              <a:spcBef>
                <a:spcPts val="2000"/>
              </a:spcBef>
              <a:defRPr sz="3200">
                <a:latin typeface="Calibri"/>
                <a:ea typeface="Calibri"/>
                <a:cs typeface="Calibri"/>
                <a:sym typeface="Calibri"/>
              </a:defRPr>
            </a:pPr>
            <a:r>
              <a:t>Vul je hele handpalm met het kleurmiddel. Afhankelijk van de grootte van je hand heb je meer of minder vloeistof nodig.</a:t>
            </a:r>
          </a:p>
        </p:txBody>
      </p:sp>
      <p:sp>
        <p:nvSpPr>
          <p:cNvPr id="377" name="Training mit Färber"/>
          <p:cNvSpPr txBox="1"/>
          <p:nvPr/>
        </p:nvSpPr>
        <p:spPr>
          <a:xfrm>
            <a:off x="8088210" y="1397000"/>
            <a:ext cx="8207580"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met kleurmiddel</a:t>
            </a:r>
          </a:p>
        </p:txBody>
      </p:sp>
      <p:sp>
        <p:nvSpPr>
          <p:cNvPr id="378" name="FARBENTWICKLUNG ABWARTEN…"/>
          <p:cNvSpPr txBox="1"/>
          <p:nvPr/>
        </p:nvSpPr>
        <p:spPr>
          <a:xfrm>
            <a:off x="16898295" y="2932814"/>
            <a:ext cx="6538484"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INWRIJVEN</a:t>
            </a:r>
          </a:p>
          <a:p>
            <a:pPr algn="ctr">
              <a:lnSpc>
                <a:spcPct val="110000"/>
              </a:lnSpc>
              <a:spcBef>
                <a:spcPts val="2000"/>
              </a:spcBef>
              <a:defRPr sz="3200">
                <a:latin typeface="Calibri"/>
                <a:ea typeface="Calibri"/>
                <a:cs typeface="Calibri"/>
                <a:sym typeface="Calibri"/>
              </a:defRPr>
            </a:pPr>
            <a:r>
              <a:t>Wrijf je handen volledig in. </a:t>
            </a:r>
            <a:br/>
            <a:r>
              <a:t>Wacht vervolgens 30 tot 60 seconden tot de kleuring zichtbaar wordt.</a:t>
            </a:r>
          </a:p>
        </p:txBody>
      </p:sp>
      <p:pic>
        <p:nvPicPr>
          <p:cNvPr id="379" name="DCW_Instructions_v2_STEP-1-2_1400px_FD.png" descr="DCW_Instructions_v2_STEP-1-2_1400px_FD.png"/>
          <p:cNvPicPr>
            <a:picLocks noChangeAspect="1"/>
          </p:cNvPicPr>
          <p:nvPr/>
        </p:nvPicPr>
        <p:blipFill>
          <a:blip r:embed="rId3"/>
          <a:srcRect l="1280" r="1280" b="15402"/>
          <a:stretch>
            <a:fillRect/>
          </a:stretch>
        </p:blipFill>
        <p:spPr>
          <a:xfrm>
            <a:off x="11856715" y="4489201"/>
            <a:ext cx="10659666" cy="9254775"/>
          </a:xfrm>
          <a:prstGeom prst="rect">
            <a:avLst/>
          </a:prstGeom>
          <a:ln w="12700">
            <a:miter lim="400000"/>
          </a:ln>
        </p:spPr>
      </p:pic>
      <p:pic>
        <p:nvPicPr>
          <p:cNvPr id="380" name="DCW_Shake&amp;Open_DC1_v1_500px_FD.png" descr="DCW_Shake&amp;Open_DC1_v1_500px_FD.png"/>
          <p:cNvPicPr>
            <a:picLocks noChangeAspect="1"/>
          </p:cNvPicPr>
          <p:nvPr/>
        </p:nvPicPr>
        <p:blipFill>
          <a:blip r:embed="rId4"/>
          <a:stretch>
            <a:fillRect/>
          </a:stretch>
        </p:blipFill>
        <p:spPr>
          <a:xfrm>
            <a:off x="1909957" y="6779045"/>
            <a:ext cx="6035279" cy="6035280"/>
          </a:xfrm>
          <a:prstGeom prst="rect">
            <a:avLst/>
          </a:prstGeom>
          <a:ln w="12700">
            <a:miter lim="400000"/>
          </a:ln>
        </p:spPr>
      </p:pic>
      <p:pic>
        <p:nvPicPr>
          <p:cNvPr id="381" name="Bild" descr="Bild"/>
          <p:cNvPicPr>
            <a:picLocks noChangeAspect="1"/>
          </p:cNvPicPr>
          <p:nvPr/>
        </p:nvPicPr>
        <p:blipFill>
          <a:blip r:embed="rId5"/>
          <a:stretch>
            <a:fillRect/>
          </a:stretch>
        </p:blipFill>
        <p:spPr>
          <a:xfrm>
            <a:off x="1519196" y="1016537"/>
            <a:ext cx="2261173" cy="493202"/>
          </a:xfrm>
          <a:prstGeom prst="rect">
            <a:avLst/>
          </a:prstGeom>
          <a:ln w="12700">
            <a:miter lim="400000"/>
          </a:ln>
        </p:spPr>
      </p:pic>
      <p:pic>
        <p:nvPicPr>
          <p:cNvPr id="382" name="DW_Await-Color-Dev_compressed.gif" descr="DW_Await-Color-Dev_compressed.gif"/>
          <p:cNvPicPr>
            <a:picLocks/>
          </p:cNvPicPr>
          <p:nvPr/>
        </p:nvPicPr>
        <p:blipFill>
          <a:blip r:embed="rId6"/>
          <a:stretch>
            <a:fillRect/>
          </a:stretch>
        </p:blipFill>
        <p:spPr>
          <a:xfrm>
            <a:off x="19913885" y="5969089"/>
            <a:ext cx="3958866" cy="8762284"/>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pic>
        <p:nvPicPr>
          <p:cNvPr id="384" name="DW_Dosage_lightSkin_v1_li-2-wenig_400px_FD.png" descr="DW_Dosage_lightSkin_v1_li-2-wenig_400px_FD.png"/>
          <p:cNvPicPr>
            <a:picLocks noChangeAspect="1"/>
          </p:cNvPicPr>
          <p:nvPr/>
        </p:nvPicPr>
        <p:blipFill>
          <a:blip r:embed="rId2"/>
          <a:stretch>
            <a:fillRect/>
          </a:stretch>
        </p:blipFill>
        <p:spPr>
          <a:xfrm rot="180000" flipH="1">
            <a:off x="12326863" y="4327175"/>
            <a:ext cx="4030851" cy="6429208"/>
          </a:xfrm>
          <a:prstGeom prst="rect">
            <a:avLst/>
          </a:prstGeom>
          <a:ln w="12700">
            <a:miter lim="400000"/>
          </a:ln>
        </p:spPr>
      </p:pic>
      <p:grpSp>
        <p:nvGrpSpPr>
          <p:cNvPr id="387" name="Gruppieren"/>
          <p:cNvGrpSpPr/>
          <p:nvPr/>
        </p:nvGrpSpPr>
        <p:grpSpPr>
          <a:xfrm>
            <a:off x="8846091" y="5318050"/>
            <a:ext cx="2070802" cy="4864378"/>
            <a:chOff x="0" y="0"/>
            <a:chExt cx="2070801" cy="4864377"/>
          </a:xfrm>
        </p:grpSpPr>
        <p:pic>
          <p:nvPicPr>
            <p:cNvPr id="385"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sp>
          <p:nvSpPr>
            <p:cNvPr id="386" name="Multiplikationszeichen"/>
            <p:cNvSpPr/>
            <p:nvPr/>
          </p:nvSpPr>
          <p:spPr>
            <a:xfrm rot="21300000">
              <a:off x="961665" y="3516345"/>
              <a:ext cx="431802" cy="431802"/>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pic>
        <p:nvPicPr>
          <p:cNvPr id="388" name="DW_Dosage_darkSkin_v1_re-2-wenig_400px_FD.png" descr="DW_Dosage_darkSkin_v1_re-2-wenig_400px_FD.png"/>
          <p:cNvPicPr>
            <a:picLocks noChangeAspect="1"/>
          </p:cNvPicPr>
          <p:nvPr/>
        </p:nvPicPr>
        <p:blipFill>
          <a:blip r:embed="rId4"/>
          <a:stretch>
            <a:fillRect/>
          </a:stretch>
        </p:blipFill>
        <p:spPr>
          <a:xfrm rot="21120000">
            <a:off x="10009065" y="4325106"/>
            <a:ext cx="4594076" cy="7362006"/>
          </a:xfrm>
          <a:prstGeom prst="rect">
            <a:avLst/>
          </a:prstGeom>
          <a:ln w="12700">
            <a:miter lim="400000"/>
          </a:ln>
        </p:spPr>
      </p:pic>
      <p:sp>
        <p:nvSpPr>
          <p:cNvPr id="389" name="Rechteck"/>
          <p:cNvSpPr/>
          <p:nvPr/>
        </p:nvSpPr>
        <p:spPr>
          <a:xfrm>
            <a:off x="8465091" y="10635563"/>
            <a:ext cx="7453818" cy="2402276"/>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390" name="03 | TRAINING…"/>
          <p:cNvSpPr txBox="1"/>
          <p:nvPr/>
        </p:nvSpPr>
        <p:spPr>
          <a:xfrm>
            <a:off x="-2" y="508218"/>
            <a:ext cx="63746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Stap</a:t>
            </a:r>
          </a:p>
        </p:txBody>
      </p:sp>
      <p:sp>
        <p:nvSpPr>
          <p:cNvPr id="391" name="Dosiermenge Prüfen…"/>
          <p:cNvSpPr txBox="1"/>
          <p:nvPr/>
        </p:nvSpPr>
        <p:spPr>
          <a:xfrm>
            <a:off x="5318981" y="1409700"/>
            <a:ext cx="13746034" cy="2402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6000" b="1">
                <a:solidFill>
                  <a:srgbClr val="1F00EB"/>
                </a:solidFill>
                <a:latin typeface="Calibri"/>
                <a:ea typeface="Calibri"/>
                <a:cs typeface="Calibri"/>
                <a:sym typeface="Calibri"/>
              </a:defRPr>
            </a:pPr>
            <a:r>
              <a:t> Controleren:</a:t>
            </a:r>
            <a:r>
              <a:rPr>
                <a:solidFill>
                  <a:srgbClr val="000000"/>
                </a:solidFill>
              </a:rPr>
              <a:t> Doseerhoeveelheid</a:t>
            </a:r>
            <a:endParaRPr>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t>Welke kiemreductie heb je bereikt? </a:t>
            </a:r>
          </a:p>
          <a:p>
            <a:pPr algn="ctr">
              <a:lnSpc>
                <a:spcPct val="110000"/>
              </a:lnSpc>
              <a:spcBef>
                <a:spcPts val="2000"/>
              </a:spcBef>
              <a:defRPr sz="3200">
                <a:latin typeface="Calibri"/>
                <a:ea typeface="Calibri"/>
                <a:cs typeface="Calibri"/>
                <a:sym typeface="Calibri"/>
              </a:defRPr>
            </a:pPr>
            <a:r>
              <a:t>Vergelijk de kleuring van je handpalm met de kleurenkaart.</a:t>
            </a:r>
          </a:p>
        </p:txBody>
      </p:sp>
      <p:pic>
        <p:nvPicPr>
          <p:cNvPr id="392" name="DW_Dosage_lightSkin_v1_li-1-kaum_400px_FD.png" descr="DW_Dosage_lightSkin_v1_li-1-kaum_400px_FD.png"/>
          <p:cNvPicPr>
            <a:picLocks noChangeAspect="1"/>
          </p:cNvPicPr>
          <p:nvPr/>
        </p:nvPicPr>
        <p:blipFill>
          <a:blip r:embed="rId5"/>
          <a:stretch>
            <a:fillRect/>
          </a:stretch>
        </p:blipFill>
        <p:spPr>
          <a:xfrm flipH="1">
            <a:off x="3830073" y="4062741"/>
            <a:ext cx="4296835" cy="6853451"/>
          </a:xfrm>
          <a:prstGeom prst="rect">
            <a:avLst/>
          </a:prstGeom>
          <a:ln w="12700">
            <a:miter lim="400000"/>
          </a:ln>
        </p:spPr>
      </p:pic>
      <p:pic>
        <p:nvPicPr>
          <p:cNvPr id="393" name="DW_Dosage_lightSkin_v1_li-3-richtig_400px_FD.png" descr="DW_Dosage_lightSkin_v1_li-3-richtig_400px_FD.png"/>
          <p:cNvPicPr>
            <a:picLocks noChangeAspect="1"/>
          </p:cNvPicPr>
          <p:nvPr/>
        </p:nvPicPr>
        <p:blipFill>
          <a:blip r:embed="rId6"/>
          <a:stretch>
            <a:fillRect/>
          </a:stretch>
        </p:blipFill>
        <p:spPr>
          <a:xfrm flipH="1">
            <a:off x="20086623" y="4252486"/>
            <a:ext cx="4124505" cy="6578584"/>
          </a:xfrm>
          <a:prstGeom prst="rect">
            <a:avLst/>
          </a:prstGeom>
          <a:ln w="12700">
            <a:miter lim="400000"/>
          </a:ln>
        </p:spPr>
      </p:pic>
      <p:grpSp>
        <p:nvGrpSpPr>
          <p:cNvPr id="396" name="Gruppieren"/>
          <p:cNvGrpSpPr/>
          <p:nvPr/>
        </p:nvGrpSpPr>
        <p:grpSpPr>
          <a:xfrm>
            <a:off x="1040087" y="5293405"/>
            <a:ext cx="2070802" cy="4864377"/>
            <a:chOff x="0" y="0"/>
            <a:chExt cx="2070801" cy="4864376"/>
          </a:xfrm>
        </p:grpSpPr>
        <p:pic>
          <p:nvPicPr>
            <p:cNvPr id="394"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sp>
          <p:nvSpPr>
            <p:cNvPr id="395" name="Multiplikationszeichen"/>
            <p:cNvSpPr/>
            <p:nvPr/>
          </p:nvSpPr>
          <p:spPr>
            <a:xfrm rot="21300000">
              <a:off x="910584" y="2821619"/>
              <a:ext cx="431802" cy="431802"/>
            </a:xfrm>
            <a:custGeom>
              <a:avLst/>
              <a:gdLst/>
              <a:ahLst/>
              <a:cxnLst>
                <a:cxn ang="0">
                  <a:pos x="wd2" y="hd2"/>
                </a:cxn>
                <a:cxn ang="5400000">
                  <a:pos x="wd2" y="hd2"/>
                </a:cxn>
                <a:cxn ang="10800000">
                  <a:pos x="wd2" y="hd2"/>
                </a:cxn>
                <a:cxn ang="16200000">
                  <a:pos x="wd2" y="hd2"/>
                </a:cxn>
              </a:cxnLst>
              <a:rect l="0" t="0" r="r" b="b"/>
              <a:pathLst>
                <a:path w="21577" h="21577" extrusionOk="0">
                  <a:moveTo>
                    <a:pt x="3398" y="1"/>
                  </a:moveTo>
                  <a:cubicBezTo>
                    <a:pt x="3368" y="1"/>
                    <a:pt x="3338" y="12"/>
                    <a:pt x="3315" y="35"/>
                  </a:cubicBezTo>
                  <a:lnTo>
                    <a:pt x="35" y="3315"/>
                  </a:lnTo>
                  <a:cubicBezTo>
                    <a:pt x="-11" y="3361"/>
                    <a:pt x="-11" y="3434"/>
                    <a:pt x="35" y="3480"/>
                  </a:cubicBezTo>
                  <a:lnTo>
                    <a:pt x="7290" y="10733"/>
                  </a:lnTo>
                  <a:cubicBezTo>
                    <a:pt x="7320" y="10764"/>
                    <a:pt x="7320" y="10813"/>
                    <a:pt x="7290" y="10843"/>
                  </a:cubicBezTo>
                  <a:lnTo>
                    <a:pt x="35" y="18098"/>
                  </a:lnTo>
                  <a:cubicBezTo>
                    <a:pt x="-11" y="18144"/>
                    <a:pt x="-11" y="18217"/>
                    <a:pt x="35" y="18263"/>
                  </a:cubicBezTo>
                  <a:lnTo>
                    <a:pt x="3315" y="21543"/>
                  </a:lnTo>
                  <a:cubicBezTo>
                    <a:pt x="3361" y="21589"/>
                    <a:pt x="3434" y="21589"/>
                    <a:pt x="3480" y="21543"/>
                  </a:cubicBezTo>
                  <a:lnTo>
                    <a:pt x="10733" y="14288"/>
                  </a:lnTo>
                  <a:cubicBezTo>
                    <a:pt x="10764" y="14258"/>
                    <a:pt x="10814" y="14258"/>
                    <a:pt x="10845" y="14288"/>
                  </a:cubicBezTo>
                  <a:lnTo>
                    <a:pt x="18098" y="21543"/>
                  </a:lnTo>
                  <a:cubicBezTo>
                    <a:pt x="18144" y="21589"/>
                    <a:pt x="18217" y="21589"/>
                    <a:pt x="18263" y="21543"/>
                  </a:cubicBezTo>
                  <a:lnTo>
                    <a:pt x="21543" y="18263"/>
                  </a:lnTo>
                  <a:cubicBezTo>
                    <a:pt x="21589" y="18217"/>
                    <a:pt x="21589" y="18144"/>
                    <a:pt x="21543" y="18098"/>
                  </a:cubicBezTo>
                  <a:lnTo>
                    <a:pt x="14288" y="10845"/>
                  </a:lnTo>
                  <a:cubicBezTo>
                    <a:pt x="14258" y="10814"/>
                    <a:pt x="14258" y="10764"/>
                    <a:pt x="14288" y="10733"/>
                  </a:cubicBezTo>
                  <a:lnTo>
                    <a:pt x="21543" y="3480"/>
                  </a:lnTo>
                  <a:cubicBezTo>
                    <a:pt x="21588" y="3434"/>
                    <a:pt x="21588" y="3360"/>
                    <a:pt x="21543" y="3315"/>
                  </a:cubicBezTo>
                  <a:lnTo>
                    <a:pt x="18263" y="35"/>
                  </a:lnTo>
                  <a:cubicBezTo>
                    <a:pt x="18217" y="-11"/>
                    <a:pt x="18144" y="-11"/>
                    <a:pt x="18098" y="35"/>
                  </a:cubicBezTo>
                  <a:lnTo>
                    <a:pt x="10845" y="7290"/>
                  </a:lnTo>
                  <a:cubicBezTo>
                    <a:pt x="10814" y="7320"/>
                    <a:pt x="10765" y="7320"/>
                    <a:pt x="10735" y="7290"/>
                  </a:cubicBezTo>
                  <a:lnTo>
                    <a:pt x="3480" y="35"/>
                  </a:lnTo>
                  <a:cubicBezTo>
                    <a:pt x="3457" y="12"/>
                    <a:pt x="3428" y="1"/>
                    <a:pt x="3398" y="1"/>
                  </a:cubicBezTo>
                  <a:close/>
                </a:path>
              </a:pathLst>
            </a:cu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grpSp>
      <p:grpSp>
        <p:nvGrpSpPr>
          <p:cNvPr id="401" name="Gruppieren"/>
          <p:cNvGrpSpPr/>
          <p:nvPr/>
        </p:nvGrpSpPr>
        <p:grpSpPr>
          <a:xfrm>
            <a:off x="16652095" y="5318050"/>
            <a:ext cx="2070802" cy="4864378"/>
            <a:chOff x="0" y="0"/>
            <a:chExt cx="2070801" cy="4864377"/>
          </a:xfrm>
        </p:grpSpPr>
        <p:pic>
          <p:nvPicPr>
            <p:cNvPr id="397" name="DCW4G_Farbkarte_Heyfair__ohne-Text-blanco.pdf" descr="DCW4G_Farbkarte_Heyfair__ohne-Text-blanco.pdf"/>
            <p:cNvPicPr>
              <a:picLocks noChangeAspect="1"/>
            </p:cNvPicPr>
            <p:nvPr/>
          </p:nvPicPr>
          <p:blipFill>
            <a:blip r:embed="rId3"/>
            <a:srcRect l="6" r="6"/>
            <a:stretch>
              <a:fillRect/>
            </a:stretch>
          </p:blipFill>
          <p:spPr>
            <a:xfrm rot="21300000">
              <a:off x="203277" y="63510"/>
              <a:ext cx="1664248" cy="4737356"/>
            </a:xfrm>
            <a:prstGeom prst="rect">
              <a:avLst/>
            </a:prstGeom>
            <a:ln w="12700" cap="flat">
              <a:noFill/>
              <a:miter lim="400000"/>
            </a:ln>
            <a:effectLst>
              <a:outerShdw blurRad="190500" dist="82923" dir="5400000" rotWithShape="0">
                <a:srgbClr val="000000">
                  <a:alpha val="29596"/>
                </a:srgbClr>
              </a:outerShdw>
            </a:effectLst>
          </p:spPr>
        </p:pic>
        <p:grpSp>
          <p:nvGrpSpPr>
            <p:cNvPr id="400" name="Gruppieren"/>
            <p:cNvGrpSpPr/>
            <p:nvPr/>
          </p:nvGrpSpPr>
          <p:grpSpPr>
            <a:xfrm>
              <a:off x="974377" y="4147085"/>
              <a:ext cx="556995" cy="556995"/>
              <a:chOff x="0" y="0"/>
              <a:chExt cx="556993" cy="556993"/>
            </a:xfrm>
          </p:grpSpPr>
          <p:sp>
            <p:nvSpPr>
              <p:cNvPr id="398" name="Kreis"/>
              <p:cNvSpPr/>
              <p:nvPr/>
            </p:nvSpPr>
            <p:spPr>
              <a:xfrm rot="21300000">
                <a:off x="21426" y="21426"/>
                <a:ext cx="514141" cy="514141"/>
              </a:xfrm>
              <a:prstGeom prst="ellipse">
                <a:avLst/>
              </a:prstGeom>
              <a:solidFill>
                <a:srgbClr val="FFFFFF"/>
              </a:solidFill>
              <a:ln w="12700" cap="flat">
                <a:noFill/>
                <a:miter lim="400000"/>
              </a:ln>
              <a:effectLst>
                <a:outerShdw blurRad="38100" dist="19423" dir="5400000" rotWithShape="0">
                  <a:srgbClr val="000000">
                    <a:alpha val="29596"/>
                  </a:srgbClr>
                </a:outerShdw>
              </a:effectLst>
            </p:spPr>
            <p:txBody>
              <a:bodyPr wrap="square" lIns="0" tIns="0" rIns="0" bIns="0" numCol="1" anchor="ctr">
                <a:noAutofit/>
              </a:bodyPr>
              <a:lstStyle/>
              <a:p>
                <a:endParaRPr/>
              </a:p>
            </p:txBody>
          </p:sp>
          <p:sp>
            <p:nvSpPr>
              <p:cNvPr id="399" name="Markierungszeichen"/>
              <p:cNvSpPr/>
              <p:nvPr/>
            </p:nvSpPr>
            <p:spPr>
              <a:xfrm rot="21300000">
                <a:off x="115428" y="168187"/>
                <a:ext cx="332876" cy="255538"/>
              </a:xfrm>
              <a:custGeom>
                <a:avLst/>
                <a:gdLst/>
                <a:ahLst/>
                <a:cxnLst>
                  <a:cxn ang="0">
                    <a:pos x="wd2" y="hd2"/>
                  </a:cxn>
                  <a:cxn ang="5400000">
                    <a:pos x="wd2" y="hd2"/>
                  </a:cxn>
                  <a:cxn ang="10800000">
                    <a:pos x="wd2" y="hd2"/>
                  </a:cxn>
                  <a:cxn ang="16200000">
                    <a:pos x="wd2" y="hd2"/>
                  </a:cxn>
                </a:cxnLst>
                <a:rect l="0" t="0" r="r" b="b"/>
                <a:pathLst>
                  <a:path w="21577" h="21584"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07A588"/>
              </a:solidFill>
              <a:ln w="12700" cap="flat">
                <a:solidFill>
                  <a:srgbClr val="00AA89"/>
                </a:solidFill>
                <a:prstDash val="solid"/>
                <a:round/>
              </a:ln>
              <a:effectLst/>
            </p:spPr>
            <p:txBody>
              <a:bodyPr wrap="square" lIns="0" tIns="0" rIns="0" bIns="0" numCol="1" anchor="ctr">
                <a:noAutofit/>
              </a:bodyPr>
              <a:lstStyle/>
              <a:p>
                <a:endParaRPr/>
              </a:p>
            </p:txBody>
          </p:sp>
        </p:grpSp>
      </p:grpSp>
      <p:pic>
        <p:nvPicPr>
          <p:cNvPr id="402" name="DW_Dosage_darkSkin_v1_re-1-kaum_400px_FD.png" descr="DW_Dosage_darkSkin_v1_re-1-kaum_400px_FD.png"/>
          <p:cNvPicPr>
            <a:picLocks noChangeAspect="1"/>
          </p:cNvPicPr>
          <p:nvPr/>
        </p:nvPicPr>
        <p:blipFill>
          <a:blip r:embed="rId7"/>
          <a:stretch>
            <a:fillRect/>
          </a:stretch>
        </p:blipFill>
        <p:spPr>
          <a:xfrm>
            <a:off x="2449678" y="4528306"/>
            <a:ext cx="4650749" cy="7452822"/>
          </a:xfrm>
          <a:prstGeom prst="rect">
            <a:avLst/>
          </a:prstGeom>
          <a:ln w="12700">
            <a:miter lim="400000"/>
          </a:ln>
        </p:spPr>
      </p:pic>
      <p:pic>
        <p:nvPicPr>
          <p:cNvPr id="403" name="DW_Dosage_darkSkin_v1_re-3-richtig_400px_FD.png" descr="DW_Dosage_darkSkin_v1_re-3-richtig_400px_FD.png"/>
          <p:cNvPicPr>
            <a:picLocks noChangeAspect="1"/>
          </p:cNvPicPr>
          <p:nvPr/>
        </p:nvPicPr>
        <p:blipFill>
          <a:blip r:embed="rId8"/>
          <a:stretch>
            <a:fillRect/>
          </a:stretch>
        </p:blipFill>
        <p:spPr>
          <a:xfrm>
            <a:off x="17767684" y="4450655"/>
            <a:ext cx="4594076" cy="7362006"/>
          </a:xfrm>
          <a:prstGeom prst="rect">
            <a:avLst/>
          </a:prstGeom>
          <a:ln w="12700">
            <a:miter lim="400000"/>
          </a:ln>
        </p:spPr>
      </p:pic>
      <p:sp>
        <p:nvSpPr>
          <p:cNvPr id="404" name="Rechteck"/>
          <p:cNvSpPr/>
          <p:nvPr/>
        </p:nvSpPr>
        <p:spPr>
          <a:xfrm>
            <a:off x="659087" y="10635563"/>
            <a:ext cx="7453818" cy="2402277"/>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5" name="Rechteck"/>
          <p:cNvSpPr/>
          <p:nvPr/>
        </p:nvSpPr>
        <p:spPr>
          <a:xfrm>
            <a:off x="16271095" y="10635563"/>
            <a:ext cx="7453819" cy="2402276"/>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06" name="Große Flächen sind nicht benetzt. Wenn möglich, wiederhole den ersten Schritt."/>
          <p:cNvSpPr txBox="1"/>
          <p:nvPr/>
        </p:nvSpPr>
        <p:spPr>
          <a:xfrm>
            <a:off x="1448949" y="11064192"/>
            <a:ext cx="5874093"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Grote gebieden zijn ongekleurd.</a:t>
            </a:r>
            <a:br/>
            <a:r>
              <a:rPr b="0"/>
              <a:t>Als het mogelijk is, was je handen en herhaal stap 1.</a:t>
            </a:r>
          </a:p>
        </p:txBody>
      </p:sp>
      <p:sp>
        <p:nvSpPr>
          <p:cNvPr id="407" name="Die Dosiermenge war ausreichend. Sehr gut!"/>
          <p:cNvSpPr txBox="1"/>
          <p:nvPr/>
        </p:nvSpPr>
        <p:spPr>
          <a:xfrm>
            <a:off x="17935751" y="11064192"/>
            <a:ext cx="4124505"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Zeer goed! </a:t>
            </a:r>
            <a:br/>
            <a:r>
              <a:rPr b="0"/>
              <a:t>De doseerhoeveelheid was voldoende.</a:t>
            </a:r>
          </a:p>
        </p:txBody>
      </p:sp>
      <p:sp>
        <p:nvSpPr>
          <p:cNvPr id="408" name="Die Dosiermenge war zu gering. Oder schau mal, ob beim Auftragen zu viel vertropft ist."/>
          <p:cNvSpPr txBox="1"/>
          <p:nvPr/>
        </p:nvSpPr>
        <p:spPr>
          <a:xfrm>
            <a:off x="9254953" y="11064192"/>
            <a:ext cx="5874093" cy="15450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110000"/>
              </a:lnSpc>
              <a:spcBef>
                <a:spcPts val="2000"/>
              </a:spcBef>
              <a:defRPr sz="3000" b="1" spc="29">
                <a:latin typeface="Calibri"/>
                <a:ea typeface="Calibri"/>
                <a:cs typeface="Calibri"/>
                <a:sym typeface="Calibri"/>
              </a:defRPr>
            </a:pPr>
            <a:r>
              <a:t>De doseerhoeveelheid was te laag. </a:t>
            </a:r>
            <a:r>
              <a:rPr b="0"/>
              <a:t>Of kijk eens of er bij het aanbrengen te veel is gedruppeld.</a:t>
            </a:r>
          </a:p>
        </p:txBody>
      </p:sp>
      <p:pic>
        <p:nvPicPr>
          <p:cNvPr id="409" name="Bild" descr="Bild"/>
          <p:cNvPicPr>
            <a:picLocks noChangeAspect="1"/>
          </p:cNvPicPr>
          <p:nvPr/>
        </p:nvPicPr>
        <p:blipFill>
          <a:blip r:embed="rId9"/>
          <a:stretch>
            <a:fillRect/>
          </a:stretch>
        </p:blipFill>
        <p:spPr>
          <a:xfrm>
            <a:off x="1519196" y="1016537"/>
            <a:ext cx="2261173" cy="493202"/>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11"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Stap</a:t>
            </a:r>
          </a:p>
        </p:txBody>
      </p:sp>
      <p:sp>
        <p:nvSpPr>
          <p:cNvPr id="412" name="Rechteck"/>
          <p:cNvSpPr/>
          <p:nvPr/>
        </p:nvSpPr>
        <p:spPr>
          <a:xfrm>
            <a:off x="8634454" y="1756883"/>
            <a:ext cx="7115096"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3" name="Rechteck"/>
          <p:cNvSpPr/>
          <p:nvPr/>
        </p:nvSpPr>
        <p:spPr>
          <a:xfrm>
            <a:off x="16182956" y="1756883"/>
            <a:ext cx="7115097" cy="5142520"/>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4" name="Rechteck"/>
          <p:cNvSpPr/>
          <p:nvPr/>
        </p:nvSpPr>
        <p:spPr>
          <a:xfrm>
            <a:off x="8634454" y="7339086"/>
            <a:ext cx="7115096" cy="5142523"/>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5" name="Rechteck"/>
          <p:cNvSpPr/>
          <p:nvPr/>
        </p:nvSpPr>
        <p:spPr>
          <a:xfrm>
            <a:off x="16182956" y="7339086"/>
            <a:ext cx="7115097" cy="5142523"/>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sp>
        <p:nvSpPr>
          <p:cNvPr id="416" name="Rechteck"/>
          <p:cNvSpPr/>
          <p:nvPr/>
        </p:nvSpPr>
        <p:spPr>
          <a:xfrm>
            <a:off x="1085950" y="7339086"/>
            <a:ext cx="7115093" cy="5142522"/>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17" name="Fingertips_01_v1_compressed.gif" descr="Fingertips_01_v1_compressed.gif"/>
          <p:cNvPicPr>
            <a:picLocks/>
          </p:cNvPicPr>
          <p:nvPr/>
        </p:nvPicPr>
        <p:blipFill>
          <a:blip r:embed="rId2"/>
          <a:stretch>
            <a:fillRect/>
          </a:stretch>
        </p:blipFill>
        <p:spPr>
          <a:xfrm>
            <a:off x="3374823" y="7537304"/>
            <a:ext cx="4445004" cy="4445004"/>
          </a:xfrm>
          <a:prstGeom prst="rect">
            <a:avLst/>
          </a:prstGeom>
          <a:ln w="12700">
            <a:miter lim="400000"/>
          </a:ln>
        </p:spPr>
      </p:pic>
      <p:pic>
        <p:nvPicPr>
          <p:cNvPr id="418" name="Finger_Backs_05_v1_compressed.gif" descr="Finger_Backs_05_v1_compressed.gif"/>
          <p:cNvPicPr>
            <a:picLocks/>
          </p:cNvPicPr>
          <p:nvPr/>
        </p:nvPicPr>
        <p:blipFill>
          <a:blip r:embed="rId3"/>
          <a:stretch>
            <a:fillRect/>
          </a:stretch>
        </p:blipFill>
        <p:spPr>
          <a:xfrm>
            <a:off x="11232056" y="1955100"/>
            <a:ext cx="4445004" cy="4445002"/>
          </a:xfrm>
          <a:prstGeom prst="rect">
            <a:avLst/>
          </a:prstGeom>
          <a:ln w="12700">
            <a:miter lim="400000"/>
          </a:ln>
        </p:spPr>
      </p:pic>
      <p:pic>
        <p:nvPicPr>
          <p:cNvPr id="419" name="Finger_Gaps_03_v1_compressed.gif" descr="Finger_Gaps_03_v1_compressed.gif"/>
          <p:cNvPicPr>
            <a:picLocks/>
          </p:cNvPicPr>
          <p:nvPr/>
        </p:nvPicPr>
        <p:blipFill>
          <a:blip r:embed="rId4"/>
          <a:stretch>
            <a:fillRect/>
          </a:stretch>
        </p:blipFill>
        <p:spPr>
          <a:xfrm>
            <a:off x="18885870" y="2082836"/>
            <a:ext cx="4317690" cy="4317687"/>
          </a:xfrm>
          <a:prstGeom prst="rect">
            <a:avLst/>
          </a:prstGeom>
          <a:ln w="12700">
            <a:miter lim="400000"/>
          </a:ln>
        </p:spPr>
      </p:pic>
      <p:pic>
        <p:nvPicPr>
          <p:cNvPr id="420" name="Thumbs_04_v1_compressed.gif" descr="Thumbs_04_v1_compressed.gif"/>
          <p:cNvPicPr>
            <a:picLocks/>
          </p:cNvPicPr>
          <p:nvPr/>
        </p:nvPicPr>
        <p:blipFill>
          <a:blip r:embed="rId5"/>
          <a:stretch>
            <a:fillRect/>
          </a:stretch>
        </p:blipFill>
        <p:spPr>
          <a:xfrm>
            <a:off x="11181256" y="7507830"/>
            <a:ext cx="4445004" cy="4445004"/>
          </a:xfrm>
          <a:prstGeom prst="rect">
            <a:avLst/>
          </a:prstGeom>
          <a:ln w="12700">
            <a:miter lim="400000"/>
          </a:ln>
        </p:spPr>
      </p:pic>
      <p:pic>
        <p:nvPicPr>
          <p:cNvPr id="421" name="Wrist_02_v1_compressed.gif" descr="Wrist_02_v1_compressed.gif"/>
          <p:cNvPicPr>
            <a:picLocks/>
          </p:cNvPicPr>
          <p:nvPr/>
        </p:nvPicPr>
        <p:blipFill>
          <a:blip r:embed="rId6"/>
          <a:stretch>
            <a:fillRect/>
          </a:stretch>
        </p:blipFill>
        <p:spPr>
          <a:xfrm>
            <a:off x="18730224" y="7687847"/>
            <a:ext cx="4445004" cy="4445002"/>
          </a:xfrm>
          <a:prstGeom prst="rect">
            <a:avLst/>
          </a:prstGeom>
          <a:ln w="12700">
            <a:miter lim="400000"/>
          </a:ln>
        </p:spPr>
      </p:pic>
      <p:pic>
        <p:nvPicPr>
          <p:cNvPr id="422" name="Screenshots_DW1_Daumen_v1_300px_FD.jpg" descr="Screenshots_DW1_Daumen_v1_300px_FD.jpg"/>
          <p:cNvPicPr>
            <a:picLocks noChangeAspect="1"/>
          </p:cNvPicPr>
          <p:nvPr/>
        </p:nvPicPr>
        <p:blipFill>
          <a:blip r:embed="rId7"/>
          <a:srcRect t="18" b="18"/>
          <a:stretch>
            <a:fillRect/>
          </a:stretch>
        </p:blipFill>
        <p:spPr>
          <a:xfrm>
            <a:off x="8842451" y="7537620"/>
            <a:ext cx="2815483" cy="4943988"/>
          </a:xfrm>
          <a:prstGeom prst="rect">
            <a:avLst/>
          </a:prstGeom>
          <a:ln w="12700">
            <a:miter lim="400000"/>
          </a:ln>
        </p:spPr>
      </p:pic>
      <p:pic>
        <p:nvPicPr>
          <p:cNvPr id="423" name="Screenshots_DW1_Finger_v1_300px_FD.jpg" descr="Screenshots_DW1_Finger_v1_300px_FD.jpg"/>
          <p:cNvPicPr>
            <a:picLocks noChangeAspect="1"/>
          </p:cNvPicPr>
          <p:nvPr/>
        </p:nvPicPr>
        <p:blipFill>
          <a:blip r:embed="rId8"/>
          <a:srcRect t="18" b="18"/>
          <a:stretch>
            <a:fillRect/>
          </a:stretch>
        </p:blipFill>
        <p:spPr>
          <a:xfrm>
            <a:off x="8842451" y="1955417"/>
            <a:ext cx="2815483" cy="4943986"/>
          </a:xfrm>
          <a:prstGeom prst="rect">
            <a:avLst/>
          </a:prstGeom>
          <a:ln w="12700">
            <a:miter lim="400000"/>
          </a:ln>
        </p:spPr>
      </p:pic>
      <p:pic>
        <p:nvPicPr>
          <p:cNvPr id="424" name="Screenshots_DW1_Fingerspitzen_v1_300px_FD.jpg" descr="Screenshots_DW1_Fingerspitzen_v1_300px_FD.jpg"/>
          <p:cNvPicPr>
            <a:picLocks noChangeAspect="1"/>
          </p:cNvPicPr>
          <p:nvPr/>
        </p:nvPicPr>
        <p:blipFill>
          <a:blip r:embed="rId9"/>
          <a:srcRect t="18" b="18"/>
          <a:stretch>
            <a:fillRect/>
          </a:stretch>
        </p:blipFill>
        <p:spPr>
          <a:xfrm>
            <a:off x="1263749" y="7537620"/>
            <a:ext cx="2815484" cy="4943988"/>
          </a:xfrm>
          <a:prstGeom prst="rect">
            <a:avLst/>
          </a:prstGeom>
          <a:ln w="12700">
            <a:miter lim="400000"/>
          </a:ln>
        </p:spPr>
      </p:pic>
      <p:pic>
        <p:nvPicPr>
          <p:cNvPr id="425" name="Screenshots_DW1_Handgelenk_v1_300px_FD.jpg" descr="Screenshots_DW1_Handgelenk_v1_300px_FD.jpg"/>
          <p:cNvPicPr>
            <a:picLocks noChangeAspect="1"/>
          </p:cNvPicPr>
          <p:nvPr/>
        </p:nvPicPr>
        <p:blipFill>
          <a:blip r:embed="rId10"/>
          <a:srcRect t="18" b="18"/>
          <a:stretch>
            <a:fillRect/>
          </a:stretch>
        </p:blipFill>
        <p:spPr>
          <a:xfrm>
            <a:off x="16389770" y="7537620"/>
            <a:ext cx="2815483" cy="4943988"/>
          </a:xfrm>
          <a:prstGeom prst="rect">
            <a:avLst/>
          </a:prstGeom>
          <a:ln w="12700">
            <a:miter lim="400000"/>
          </a:ln>
        </p:spPr>
      </p:pic>
      <p:pic>
        <p:nvPicPr>
          <p:cNvPr id="426" name="Screenshots_DW1_Zwischenraeume_v1_300px_FD.jpg" descr="Screenshots_DW1_Zwischenraeume_v1_300px_FD.jpg"/>
          <p:cNvPicPr>
            <a:picLocks noChangeAspect="1"/>
          </p:cNvPicPr>
          <p:nvPr/>
        </p:nvPicPr>
        <p:blipFill>
          <a:blip r:embed="rId11"/>
          <a:srcRect t="18" b="18"/>
          <a:stretch>
            <a:fillRect/>
          </a:stretch>
        </p:blipFill>
        <p:spPr>
          <a:xfrm>
            <a:off x="16389770" y="1955417"/>
            <a:ext cx="2815483" cy="4943986"/>
          </a:xfrm>
          <a:prstGeom prst="rect">
            <a:avLst/>
          </a:prstGeom>
          <a:ln w="12700">
            <a:miter lim="400000"/>
          </a:ln>
        </p:spPr>
      </p:pic>
      <p:sp>
        <p:nvSpPr>
          <p:cNvPr id="427" name="Benetzung Prüfen…"/>
          <p:cNvSpPr txBox="1"/>
          <p:nvPr/>
        </p:nvSpPr>
        <p:spPr>
          <a:xfrm>
            <a:off x="1292759" y="2264750"/>
            <a:ext cx="6701474" cy="4325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lnSpc>
                <a:spcPct val="90000"/>
              </a:lnSpc>
              <a:spcBef>
                <a:spcPts val="2000"/>
              </a:spcBef>
              <a:defRPr sz="6000" b="1">
                <a:solidFill>
                  <a:srgbClr val="1F00EB"/>
                </a:solidFill>
                <a:latin typeface="Calibri"/>
                <a:ea typeface="Calibri"/>
                <a:cs typeface="Calibri"/>
                <a:sym typeface="Calibri"/>
              </a:defRPr>
            </a:pPr>
            <a:r>
              <a:t>Controleren:</a:t>
            </a:r>
            <a:r>
              <a:rPr>
                <a:solidFill>
                  <a:srgbClr val="000000"/>
                </a:solidFill>
              </a:rPr>
              <a:t> behandelde plekken</a:t>
            </a:r>
          </a:p>
          <a:p>
            <a:pPr algn="ctr">
              <a:lnSpc>
                <a:spcPct val="110000"/>
              </a:lnSpc>
              <a:spcBef>
                <a:spcPts val="2000"/>
              </a:spcBef>
              <a:defRPr sz="3200" b="1">
                <a:solidFill>
                  <a:srgbClr val="1F00EB"/>
                </a:solidFill>
                <a:latin typeface="Calibri"/>
                <a:ea typeface="Calibri"/>
                <a:cs typeface="Calibri"/>
                <a:sym typeface="Calibri"/>
              </a:defRPr>
            </a:pPr>
            <a:r>
              <a:t>Welke gebieden zijn niet gekleurd?</a:t>
            </a:r>
          </a:p>
          <a:p>
            <a:pPr algn="ctr">
              <a:lnSpc>
                <a:spcPct val="110000"/>
              </a:lnSpc>
              <a:spcBef>
                <a:spcPts val="2000"/>
              </a:spcBef>
              <a:defRPr sz="3200">
                <a:latin typeface="Calibri"/>
                <a:ea typeface="Calibri"/>
                <a:cs typeface="Calibri"/>
                <a:sym typeface="Calibri"/>
              </a:defRPr>
            </a:pPr>
            <a:r>
              <a:t>Pas deze nuttige handgrepen meteen toe bij het ontkleuringsproces om de onbehandelde plekken te sluiten.</a:t>
            </a:r>
          </a:p>
        </p:txBody>
      </p:sp>
      <p:pic>
        <p:nvPicPr>
          <p:cNvPr id="428" name="Bild" descr="Bild"/>
          <p:cNvPicPr>
            <a:picLocks noChangeAspect="1"/>
          </p:cNvPicPr>
          <p:nvPr/>
        </p:nvPicPr>
        <p:blipFill>
          <a:blip r:embed="rId12"/>
          <a:stretch>
            <a:fillRect/>
          </a:stretch>
        </p:blipFill>
        <p:spPr>
          <a:xfrm>
            <a:off x="1519196" y="1016537"/>
            <a:ext cx="2261173" cy="493202"/>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03 | TRAINING…"/>
          <p:cNvSpPr txBox="1"/>
          <p:nvPr/>
        </p:nvSpPr>
        <p:spPr>
          <a:xfrm>
            <a:off x="-2" y="508218"/>
            <a:ext cx="63492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Stap</a:t>
            </a:r>
          </a:p>
        </p:txBody>
      </p:sp>
      <p:sp>
        <p:nvSpPr>
          <p:cNvPr id="431" name="Rechteck"/>
          <p:cNvSpPr/>
          <p:nvPr/>
        </p:nvSpPr>
        <p:spPr>
          <a:xfrm>
            <a:off x="-2" y="7620000"/>
            <a:ext cx="24384004" cy="6096000"/>
          </a:xfrm>
          <a:prstGeom prst="rect">
            <a:avLst/>
          </a:prstGeom>
          <a:gradFill>
            <a:gsLst>
              <a:gs pos="0">
                <a:srgbClr val="FFFFFF"/>
              </a:gs>
              <a:gs pos="100000">
                <a:srgbClr val="CBD2F0"/>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pic>
        <p:nvPicPr>
          <p:cNvPr id="432" name="DCW_Instructions_v2_STEP-3-1_1400px_FD.png" descr="DCW_Instructions_v2_STEP-3-1_1400px_FD.png"/>
          <p:cNvPicPr>
            <a:picLocks noChangeAspect="1"/>
          </p:cNvPicPr>
          <p:nvPr/>
        </p:nvPicPr>
        <p:blipFill>
          <a:blip r:embed="rId2"/>
          <a:srcRect l="26940" r="26940" b="22922"/>
          <a:stretch>
            <a:fillRect/>
          </a:stretch>
        </p:blipFill>
        <p:spPr>
          <a:xfrm>
            <a:off x="6720919" y="4916842"/>
            <a:ext cx="5281310" cy="8826363"/>
          </a:xfrm>
          <a:prstGeom prst="rect">
            <a:avLst/>
          </a:prstGeom>
          <a:ln w="12700">
            <a:miter lim="400000"/>
          </a:ln>
        </p:spPr>
      </p:pic>
      <p:sp>
        <p:nvSpPr>
          <p:cNvPr id="433" name="NIMM DEN ENTFÄRBER…"/>
          <p:cNvSpPr txBox="1"/>
          <p:nvPr/>
        </p:nvSpPr>
        <p:spPr>
          <a:xfrm>
            <a:off x="1532036" y="2918099"/>
            <a:ext cx="5796296" cy="1157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NEEM DE ONTKLEURDER</a:t>
            </a:r>
          </a:p>
          <a:p>
            <a:pPr algn="ctr">
              <a:lnSpc>
                <a:spcPct val="110000"/>
              </a:lnSpc>
              <a:spcBef>
                <a:spcPts val="2000"/>
              </a:spcBef>
              <a:defRPr sz="3200">
                <a:latin typeface="Calibri"/>
                <a:ea typeface="Calibri"/>
                <a:cs typeface="Calibri"/>
                <a:sym typeface="Calibri"/>
              </a:defRPr>
            </a:pPr>
            <a:r>
              <a:t>... en open hem.</a:t>
            </a:r>
          </a:p>
        </p:txBody>
      </p:sp>
      <p:sp>
        <p:nvSpPr>
          <p:cNvPr id="434" name="DOSIEREN UND EINREIBEN…"/>
          <p:cNvSpPr txBox="1"/>
          <p:nvPr/>
        </p:nvSpPr>
        <p:spPr>
          <a:xfrm>
            <a:off x="9017362" y="2918099"/>
            <a:ext cx="6349279"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DOSEREN EN INWRIJVEN</a:t>
            </a:r>
          </a:p>
          <a:p>
            <a:pPr algn="ctr">
              <a:lnSpc>
                <a:spcPct val="110000"/>
              </a:lnSpc>
              <a:spcBef>
                <a:spcPts val="2000"/>
              </a:spcBef>
              <a:defRPr sz="3200">
                <a:latin typeface="Calibri"/>
                <a:ea typeface="Calibri"/>
                <a:cs typeface="Calibri"/>
                <a:sym typeface="Calibri"/>
              </a:defRPr>
            </a:pPr>
            <a:r>
              <a:t>Vul je handpalm met de ontkleurder. Bij het inwrijven wordt nu elke handbeweging direct zichtbaar.</a:t>
            </a:r>
          </a:p>
        </p:txBody>
      </p:sp>
      <p:sp>
        <p:nvSpPr>
          <p:cNvPr id="435" name="Training mit Entfärber"/>
          <p:cNvSpPr txBox="1"/>
          <p:nvPr/>
        </p:nvSpPr>
        <p:spPr>
          <a:xfrm>
            <a:off x="4710710" y="1397000"/>
            <a:ext cx="14962580" cy="8605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gn="ctr">
              <a:lnSpc>
                <a:spcPct val="90000"/>
              </a:lnSpc>
              <a:spcBef>
                <a:spcPts val="3000"/>
              </a:spcBef>
              <a:defRPr sz="6000" b="1">
                <a:latin typeface="Calibri"/>
                <a:ea typeface="Calibri"/>
                <a:cs typeface="Calibri"/>
                <a:sym typeface="Calibri"/>
              </a:defRPr>
            </a:lvl1pPr>
          </a:lstStyle>
          <a:p>
            <a:r>
              <a:t>Training met ontkleurder</a:t>
            </a:r>
          </a:p>
        </p:txBody>
      </p:sp>
      <p:sp>
        <p:nvSpPr>
          <p:cNvPr id="436" name="TECHNIK OPTIMIEREN…"/>
          <p:cNvSpPr txBox="1"/>
          <p:nvPr/>
        </p:nvSpPr>
        <p:spPr>
          <a:xfrm>
            <a:off x="16714590" y="2932814"/>
            <a:ext cx="6887090" cy="16935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TECHNIEK OPTIMALISEREN</a:t>
            </a:r>
          </a:p>
          <a:p>
            <a:pPr algn="ctr">
              <a:lnSpc>
                <a:spcPct val="110000"/>
              </a:lnSpc>
              <a:spcBef>
                <a:spcPts val="2000"/>
              </a:spcBef>
              <a:defRPr sz="3200">
                <a:latin typeface="Calibri"/>
                <a:ea typeface="Calibri"/>
                <a:cs typeface="Calibri"/>
                <a:sym typeface="Calibri"/>
              </a:defRPr>
            </a:pPr>
            <a:r>
              <a:t>Kijk goed: Welke handbewegingen behandelen je handen het snelst?</a:t>
            </a:r>
          </a:p>
        </p:txBody>
      </p:sp>
      <p:pic>
        <p:nvPicPr>
          <p:cNvPr id="437" name="DCW_Instructions_v2_STEP-3-2_01_1400px_FD.png" descr="DCW_Instructions_v2_STEP-3-2_01_1400px_FD.png"/>
          <p:cNvPicPr>
            <a:picLocks noChangeAspect="1"/>
          </p:cNvPicPr>
          <p:nvPr/>
        </p:nvPicPr>
        <p:blipFill>
          <a:blip r:embed="rId3"/>
          <a:srcRect t="837" b="13304"/>
          <a:stretch>
            <a:fillRect/>
          </a:stretch>
        </p:blipFill>
        <p:spPr>
          <a:xfrm>
            <a:off x="7987813" y="4224295"/>
            <a:ext cx="11086681" cy="9518859"/>
          </a:xfrm>
          <a:prstGeom prst="rect">
            <a:avLst/>
          </a:prstGeom>
          <a:ln w="12700">
            <a:miter lim="400000"/>
          </a:ln>
        </p:spPr>
      </p:pic>
      <p:pic>
        <p:nvPicPr>
          <p:cNvPr id="438" name="DCW_Instructions_v2_STEP-3-2_03_1400px_FD.png" descr="DCW_Instructions_v2_STEP-3-2_03_1400px_FD.png"/>
          <p:cNvPicPr>
            <a:picLocks noChangeAspect="1"/>
          </p:cNvPicPr>
          <p:nvPr/>
        </p:nvPicPr>
        <p:blipFill>
          <a:blip r:embed="rId4"/>
          <a:srcRect l="819" r="818"/>
          <a:stretch>
            <a:fillRect/>
          </a:stretch>
        </p:blipFill>
        <p:spPr>
          <a:xfrm rot="18289435">
            <a:off x="14151692" y="2351598"/>
            <a:ext cx="11401761" cy="11591806"/>
          </a:xfrm>
          <a:prstGeom prst="rect">
            <a:avLst/>
          </a:prstGeom>
          <a:ln w="12700">
            <a:miter lim="400000"/>
          </a:ln>
        </p:spPr>
      </p:pic>
      <p:pic>
        <p:nvPicPr>
          <p:cNvPr id="439" name="DCW_Shake&amp;Open_DC2_v1_500px_FD.png" descr="DCW_Shake&amp;Open_DC2_v1_500px_FD.png"/>
          <p:cNvPicPr>
            <a:picLocks noChangeAspect="1"/>
          </p:cNvPicPr>
          <p:nvPr/>
        </p:nvPicPr>
        <p:blipFill>
          <a:blip r:embed="rId5"/>
          <a:stretch>
            <a:fillRect/>
          </a:stretch>
        </p:blipFill>
        <p:spPr>
          <a:xfrm>
            <a:off x="1909957" y="6779045"/>
            <a:ext cx="6035279" cy="6035280"/>
          </a:xfrm>
          <a:prstGeom prst="rect">
            <a:avLst/>
          </a:prstGeom>
          <a:ln w="12700">
            <a:miter lim="400000"/>
          </a:ln>
        </p:spPr>
      </p:pic>
      <p:pic>
        <p:nvPicPr>
          <p:cNvPr id="440" name="Bild" descr="Bild"/>
          <p:cNvPicPr>
            <a:picLocks noChangeAspect="1"/>
          </p:cNvPicPr>
          <p:nvPr/>
        </p:nvPicPr>
        <p:blipFill>
          <a:blip r:embed="rId6"/>
          <a:stretch>
            <a:fillRect/>
          </a:stretch>
        </p:blipFill>
        <p:spPr>
          <a:xfrm>
            <a:off x="1519196" y="1016537"/>
            <a:ext cx="2261173" cy="493202"/>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6F7FB"/>
        </a:solidFill>
        <a:effectLst/>
      </p:bgPr>
    </p:bg>
    <p:spTree>
      <p:nvGrpSpPr>
        <p:cNvPr id="1" name=""/>
        <p:cNvGrpSpPr/>
        <p:nvPr/>
      </p:nvGrpSpPr>
      <p:grpSpPr>
        <a:xfrm>
          <a:off x="0" y="0"/>
          <a:ext cx="0" cy="0"/>
          <a:chOff x="0" y="0"/>
          <a:chExt cx="0" cy="0"/>
        </a:xfrm>
      </p:grpSpPr>
      <p:sp>
        <p:nvSpPr>
          <p:cNvPr id="442" name="Rechteck"/>
          <p:cNvSpPr/>
          <p:nvPr/>
        </p:nvSpPr>
        <p:spPr>
          <a:xfrm>
            <a:off x="10194373" y="2035588"/>
            <a:ext cx="13139682" cy="10625085"/>
          </a:xfrm>
          <a:prstGeom prst="rect">
            <a:avLst/>
          </a:prstGeom>
          <a:solidFill>
            <a:srgbClr val="FFFFFF"/>
          </a:solidFill>
          <a:ln w="12700">
            <a:miter lim="400000"/>
          </a:ln>
          <a:effectLst>
            <a:outerShdw blurRad="254000" dist="52037" dir="5400000" rotWithShape="0">
              <a:srgbClr val="000000">
                <a:alpha val="10480"/>
              </a:srgbClr>
            </a:outerShdw>
          </a:effectLst>
        </p:spPr>
        <p:txBody>
          <a:bodyPr lIns="0" tIns="0" rIns="0" bIns="0" anchor="ctr"/>
          <a:lstStyle/>
          <a:p>
            <a:pPr algn="ctr">
              <a:spcBef>
                <a:spcPts val="0"/>
              </a:spcBef>
              <a:defRPr sz="3200">
                <a:solidFill>
                  <a:srgbClr val="FFFFFF"/>
                </a:solidFill>
                <a:latin typeface="Helvetica Neue Medium"/>
                <a:ea typeface="Helvetica Neue Medium"/>
                <a:cs typeface="Helvetica Neue Medium"/>
                <a:sym typeface="Helvetica Neue Medium"/>
              </a:defRPr>
            </a:pPr>
            <a:endParaRPr/>
          </a:p>
        </p:txBody>
      </p:sp>
      <p:pic>
        <p:nvPicPr>
          <p:cNvPr id="443" name="Disinfection_Order_cyan_compressed.gif" descr="Disinfection_Order_cyan_compressed.gif"/>
          <p:cNvPicPr>
            <a:picLocks/>
          </p:cNvPicPr>
          <p:nvPr/>
        </p:nvPicPr>
        <p:blipFill>
          <a:blip r:embed="rId2"/>
          <a:stretch>
            <a:fillRect/>
          </a:stretch>
        </p:blipFill>
        <p:spPr>
          <a:xfrm>
            <a:off x="2665677" y="7159883"/>
            <a:ext cx="4612735" cy="5431121"/>
          </a:xfrm>
          <a:prstGeom prst="rect">
            <a:avLst/>
          </a:prstGeom>
          <a:ln w="12700">
            <a:miter lim="400000"/>
          </a:ln>
        </p:spPr>
      </p:pic>
      <p:sp>
        <p:nvSpPr>
          <p:cNvPr id="444" name="Benetzung und Reihenfolge Prüfen…"/>
          <p:cNvSpPr txBox="1"/>
          <p:nvPr/>
        </p:nvSpPr>
        <p:spPr>
          <a:xfrm>
            <a:off x="909744" y="2489412"/>
            <a:ext cx="8124602" cy="4325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6000" b="1">
                <a:solidFill>
                  <a:srgbClr val="1F00EB"/>
                </a:solidFill>
                <a:latin typeface="Calibri"/>
                <a:ea typeface="Calibri"/>
                <a:cs typeface="Calibri"/>
                <a:sym typeface="Calibri"/>
              </a:defRPr>
            </a:pPr>
            <a:r>
              <a:t>Controleren:</a:t>
            </a:r>
            <a:r>
              <a:rPr>
                <a:solidFill>
                  <a:srgbClr val="000000"/>
                </a:solidFill>
              </a:rPr>
              <a:t> behandelde plekken en volgorde</a:t>
            </a:r>
            <a:endParaRPr>
              <a:solidFill>
                <a:srgbClr val="C72F7C"/>
              </a:solidFill>
            </a:endParaRPr>
          </a:p>
          <a:p>
            <a:pPr algn="ctr">
              <a:lnSpc>
                <a:spcPct val="110000"/>
              </a:lnSpc>
              <a:spcBef>
                <a:spcPts val="2000"/>
              </a:spcBef>
              <a:defRPr sz="3200" b="1">
                <a:solidFill>
                  <a:srgbClr val="1F00EB"/>
                </a:solidFill>
                <a:latin typeface="Calibri"/>
                <a:ea typeface="Calibri"/>
                <a:cs typeface="Calibri"/>
                <a:sym typeface="Calibri"/>
              </a:defRPr>
            </a:pPr>
            <a:r>
              <a:t>Zijn er nog kleurresten op je handen? </a:t>
            </a:r>
          </a:p>
          <a:p>
            <a:pPr algn="ctr">
              <a:lnSpc>
                <a:spcPct val="110000"/>
              </a:lnSpc>
              <a:spcBef>
                <a:spcPts val="2000"/>
              </a:spcBef>
              <a:defRPr sz="3200">
                <a:latin typeface="Calibri"/>
                <a:ea typeface="Calibri"/>
                <a:cs typeface="Calibri"/>
                <a:sym typeface="Calibri"/>
              </a:defRPr>
            </a:pPr>
            <a:r>
              <a:t>Analyseer je handgrepen en de volgorde ervan. Desinfecteer huidgebieden met een hoge kiemdichtheid meteen aan het begin. </a:t>
            </a:r>
          </a:p>
        </p:txBody>
      </p:sp>
      <p:sp>
        <p:nvSpPr>
          <p:cNvPr id="445" name="03 | TRAINING…"/>
          <p:cNvSpPr txBox="1"/>
          <p:nvPr/>
        </p:nvSpPr>
        <p:spPr>
          <a:xfrm>
            <a:off x="-2" y="508218"/>
            <a:ext cx="5335085"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Stap</a:t>
            </a:r>
          </a:p>
        </p:txBody>
      </p:sp>
      <p:grpSp>
        <p:nvGrpSpPr>
          <p:cNvPr id="448" name="Gruppieren"/>
          <p:cNvGrpSpPr/>
          <p:nvPr/>
        </p:nvGrpSpPr>
        <p:grpSpPr>
          <a:xfrm>
            <a:off x="11524787" y="3714315"/>
            <a:ext cx="10437601" cy="8946346"/>
            <a:chOff x="0" y="0"/>
            <a:chExt cx="10437599" cy="8946344"/>
          </a:xfrm>
        </p:grpSpPr>
        <p:pic>
          <p:nvPicPr>
            <p:cNvPr id="446" name="Screenshots_DW2_Handflaeche_v1_700px_FD.jpg" descr="Screenshots_DW2_Handflaeche_v1_700px_FD.jpg"/>
            <p:cNvPicPr>
              <a:picLocks noChangeAspect="1"/>
            </p:cNvPicPr>
            <p:nvPr/>
          </p:nvPicPr>
          <p:blipFill>
            <a:blip r:embed="rId3"/>
            <a:srcRect t="20" b="19"/>
            <a:stretch>
              <a:fillRect/>
            </a:stretch>
          </p:blipFill>
          <p:spPr>
            <a:xfrm>
              <a:off x="5339967" y="-1"/>
              <a:ext cx="5097632" cy="8946346"/>
            </a:xfrm>
            <a:prstGeom prst="rect">
              <a:avLst/>
            </a:prstGeom>
            <a:ln w="12700" cap="flat">
              <a:noFill/>
              <a:miter lim="400000"/>
            </a:ln>
            <a:effectLst/>
          </p:spPr>
        </p:pic>
        <p:pic>
          <p:nvPicPr>
            <p:cNvPr id="447" name="Screenshots_DW2_Handruecken_v1_700px_FD.jpg" descr="Screenshots_DW2_Handruecken_v1_700px_FD.jpg"/>
            <p:cNvPicPr>
              <a:picLocks noChangeAspect="1"/>
            </p:cNvPicPr>
            <p:nvPr/>
          </p:nvPicPr>
          <p:blipFill>
            <a:blip r:embed="rId4"/>
            <a:srcRect t="20" b="19"/>
            <a:stretch>
              <a:fillRect/>
            </a:stretch>
          </p:blipFill>
          <p:spPr>
            <a:xfrm>
              <a:off x="-1" y="-1"/>
              <a:ext cx="5097632" cy="8946346"/>
            </a:xfrm>
            <a:prstGeom prst="rect">
              <a:avLst/>
            </a:prstGeom>
            <a:ln w="12700" cap="flat">
              <a:noFill/>
              <a:miter lim="400000"/>
            </a:ln>
            <a:effectLst/>
          </p:spPr>
        </p:pic>
      </p:grpSp>
      <p:pic>
        <p:nvPicPr>
          <p:cNvPr id="449" name="Bild" descr="Bild"/>
          <p:cNvPicPr>
            <a:picLocks noChangeAspect="1"/>
          </p:cNvPicPr>
          <p:nvPr/>
        </p:nvPicPr>
        <p:blipFill>
          <a:blip r:embed="rId5"/>
          <a:stretch>
            <a:fillRect/>
          </a:stretch>
        </p:blipFill>
        <p:spPr>
          <a:xfrm>
            <a:off x="1519196" y="1016537"/>
            <a:ext cx="2261173" cy="493202"/>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1" name="DCW_Handwanshing_v1_1200px_FD.jpg" descr="DCW_Handwanshing_v1_1200px_FD.jpg"/>
          <p:cNvPicPr>
            <a:picLocks noChangeAspect="1"/>
          </p:cNvPicPr>
          <p:nvPr/>
        </p:nvPicPr>
        <p:blipFill>
          <a:blip r:embed="rId2"/>
          <a:srcRect l="449" r="3811"/>
          <a:stretch>
            <a:fillRect/>
          </a:stretch>
        </p:blipFill>
        <p:spPr>
          <a:xfrm>
            <a:off x="11394678" y="2578892"/>
            <a:ext cx="12989472" cy="11136967"/>
          </a:xfrm>
          <a:prstGeom prst="rect">
            <a:avLst/>
          </a:prstGeom>
          <a:ln w="12700">
            <a:miter lim="400000"/>
          </a:ln>
        </p:spPr>
      </p:pic>
      <p:sp>
        <p:nvSpPr>
          <p:cNvPr id="452" name="ODER"/>
          <p:cNvSpPr txBox="1"/>
          <p:nvPr/>
        </p:nvSpPr>
        <p:spPr>
          <a:xfrm>
            <a:off x="11069232" y="3741620"/>
            <a:ext cx="2245540" cy="6117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a:spcBef>
                <a:spcPts val="0"/>
              </a:spcBef>
              <a:defRPr sz="4000" b="1" spc="600">
                <a:latin typeface="Calibri"/>
                <a:ea typeface="Calibri"/>
                <a:cs typeface="Calibri"/>
                <a:sym typeface="Calibri"/>
              </a:defRPr>
            </a:lvl1pPr>
          </a:lstStyle>
          <a:p>
            <a:r>
              <a:t>OF</a:t>
            </a:r>
          </a:p>
        </p:txBody>
      </p:sp>
      <p:sp>
        <p:nvSpPr>
          <p:cNvPr id="453" name="TRAINING BEENDEN…"/>
          <p:cNvSpPr txBox="1"/>
          <p:nvPr/>
        </p:nvSpPr>
        <p:spPr>
          <a:xfrm>
            <a:off x="14776736" y="2932814"/>
            <a:ext cx="6729672" cy="22293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TRAINING BEËINDIGEN</a:t>
            </a:r>
          </a:p>
          <a:p>
            <a:pPr algn="ctr">
              <a:lnSpc>
                <a:spcPct val="110000"/>
              </a:lnSpc>
              <a:spcBef>
                <a:spcPts val="2000"/>
              </a:spcBef>
              <a:defRPr sz="3200">
                <a:latin typeface="Calibri"/>
                <a:ea typeface="Calibri"/>
                <a:cs typeface="Calibri"/>
                <a:sym typeface="Calibri"/>
              </a:defRPr>
            </a:pPr>
            <a:r>
              <a:t>Als je wilt, kun je aan het einde van de training je handen wassen en eventuele kleurresten verwijderen.</a:t>
            </a:r>
          </a:p>
        </p:txBody>
      </p:sp>
      <p:sp>
        <p:nvSpPr>
          <p:cNvPr id="454" name="TRAINING WIEDERHOLEN…"/>
          <p:cNvSpPr txBox="1"/>
          <p:nvPr/>
        </p:nvSpPr>
        <p:spPr>
          <a:xfrm>
            <a:off x="2349823" y="2932813"/>
            <a:ext cx="6729670" cy="27652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gn="ctr">
              <a:lnSpc>
                <a:spcPct val="90000"/>
              </a:lnSpc>
              <a:spcBef>
                <a:spcPts val="2000"/>
              </a:spcBef>
              <a:defRPr sz="2800" b="1" spc="419">
                <a:solidFill>
                  <a:srgbClr val="1F00EB"/>
                </a:solidFill>
                <a:latin typeface="Calibri"/>
                <a:ea typeface="Calibri"/>
                <a:cs typeface="Calibri"/>
                <a:sym typeface="Calibri"/>
              </a:defRPr>
            </a:pPr>
            <a:r>
              <a:t>TRAINING HERHALEN</a:t>
            </a:r>
          </a:p>
          <a:p>
            <a:pPr algn="ctr">
              <a:lnSpc>
                <a:spcPct val="110000"/>
              </a:lnSpc>
              <a:spcBef>
                <a:spcPts val="2000"/>
              </a:spcBef>
              <a:defRPr sz="3200">
                <a:latin typeface="Calibri"/>
                <a:ea typeface="Calibri"/>
                <a:cs typeface="Calibri"/>
                <a:sym typeface="Calibri"/>
              </a:defRPr>
            </a:pPr>
            <a:r>
              <a:t>Als je kritieke fouten hebt opgemerkt, moet je de training direct herhalen. Was eerst je handen zodat de kleurstof weer goed zichtbaar wordt.</a:t>
            </a:r>
          </a:p>
        </p:txBody>
      </p:sp>
      <p:sp>
        <p:nvSpPr>
          <p:cNvPr id="455" name="03 | TRAINING…"/>
          <p:cNvSpPr txBox="1"/>
          <p:nvPr/>
        </p:nvSpPr>
        <p:spPr>
          <a:xfrm>
            <a:off x="-2" y="508218"/>
            <a:ext cx="6374678" cy="8569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indent="571500">
              <a:lnSpc>
                <a:spcPct val="120000"/>
              </a:lnSpc>
              <a:spcBef>
                <a:spcPts val="0"/>
              </a:spcBef>
              <a:defRPr sz="2500" b="1" cap="all">
                <a:solidFill>
                  <a:srgbClr val="1F00EB"/>
                </a:solidFill>
                <a:latin typeface="Calibri"/>
                <a:ea typeface="Calibri"/>
                <a:cs typeface="Calibri"/>
                <a:sym typeface="Calibri"/>
              </a:defRPr>
            </a:pPr>
            <a:r>
              <a:t>03 | </a:t>
            </a:r>
            <a:r>
              <a:rPr spc="375">
                <a:solidFill>
                  <a:srgbClr val="000000"/>
                </a:solidFill>
              </a:rPr>
              <a:t>TRAINING</a:t>
            </a:r>
            <a:endParaRPr spc="500"/>
          </a:p>
          <a:p>
            <a:pPr indent="571500">
              <a:lnSpc>
                <a:spcPct val="120000"/>
              </a:lnSpc>
              <a:spcBef>
                <a:spcPts val="0"/>
              </a:spcBef>
              <a:defRPr sz="3000">
                <a:latin typeface="Calibri"/>
                <a:ea typeface="Calibri"/>
                <a:cs typeface="Calibri"/>
                <a:sym typeface="Calibri"/>
              </a:defRPr>
            </a:pPr>
            <a:r>
              <a:t>Herhalen of beëindigen</a:t>
            </a:r>
          </a:p>
        </p:txBody>
      </p:sp>
      <p:pic>
        <p:nvPicPr>
          <p:cNvPr id="456" name="pasted-image.pdf" descr="pasted-image.pdf"/>
          <p:cNvPicPr>
            <a:picLocks noChangeAspect="1"/>
          </p:cNvPicPr>
          <p:nvPr/>
        </p:nvPicPr>
        <p:blipFill>
          <a:blip r:embed="rId3"/>
          <a:stretch>
            <a:fillRect/>
          </a:stretch>
        </p:blipFill>
        <p:spPr>
          <a:xfrm>
            <a:off x="3776031" y="7038485"/>
            <a:ext cx="3877255" cy="3112085"/>
          </a:xfrm>
          <a:prstGeom prst="rect">
            <a:avLst/>
          </a:prstGeom>
          <a:ln w="12700">
            <a:miter lim="400000"/>
          </a:ln>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 name="Rechteck"/>
          <p:cNvSpPr/>
          <p:nvPr/>
        </p:nvSpPr>
        <p:spPr>
          <a:xfrm>
            <a:off x="-1" y="7823200"/>
            <a:ext cx="24384004" cy="5892800"/>
          </a:xfrm>
          <a:prstGeom prst="rect">
            <a:avLst/>
          </a:prstGeom>
          <a:gradFill>
            <a:gsLst>
              <a:gs pos="0">
                <a:srgbClr val="CDD4F0"/>
              </a:gs>
              <a:gs pos="100000">
                <a:srgbClr val="FFFFFF"/>
              </a:gs>
            </a:gsLst>
            <a:lin ang="5400000"/>
          </a:gradFill>
          <a:ln w="12700">
            <a:miter lim="400000"/>
          </a:ln>
        </p:spPr>
        <p:txBody>
          <a:bodyPr lIns="0" tIns="0" rIns="0" bIns="0" anchor="ctr"/>
          <a:lstStyle/>
          <a:p>
            <a:pPr algn="ctr">
              <a:spcBef>
                <a:spcPts val="0"/>
              </a:spcBef>
              <a:defRPr sz="3200">
                <a:solidFill>
                  <a:srgbClr val="8479FF"/>
                </a:solidFill>
                <a:latin typeface="Helvetica Neue Medium"/>
                <a:ea typeface="Helvetica Neue Medium"/>
                <a:cs typeface="Helvetica Neue Medium"/>
                <a:sym typeface="Helvetica Neue Medium"/>
              </a:defRPr>
            </a:pPr>
            <a:endParaRPr/>
          </a:p>
        </p:txBody>
      </p:sp>
      <p:sp>
        <p:nvSpPr>
          <p:cNvPr id="459" name="Hygieneteam"/>
          <p:cNvSpPr txBox="1"/>
          <p:nvPr/>
        </p:nvSpPr>
        <p:spPr>
          <a:xfrm>
            <a:off x="1359320" y="9263684"/>
            <a:ext cx="8889074" cy="4549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lvl1pPr>
              <a:lnSpc>
                <a:spcPct val="90000"/>
              </a:lnSpc>
              <a:spcBef>
                <a:spcPts val="3000"/>
              </a:spcBef>
              <a:defRPr sz="2800" b="1" cap="all" spc="419">
                <a:solidFill>
                  <a:srgbClr val="1F00EB"/>
                </a:solidFill>
                <a:latin typeface="Calibri"/>
                <a:ea typeface="Calibri"/>
                <a:cs typeface="Calibri"/>
                <a:sym typeface="Calibri"/>
              </a:defRPr>
            </a:lvl1pPr>
          </a:lstStyle>
          <a:p>
            <a:r>
              <a:t>Hygieneteam</a:t>
            </a:r>
          </a:p>
        </p:txBody>
      </p:sp>
      <p:sp>
        <p:nvSpPr>
          <p:cNvPr id="460" name="Name Ansprechperson…"/>
          <p:cNvSpPr txBox="1"/>
          <p:nvPr/>
        </p:nvSpPr>
        <p:spPr>
          <a:xfrm>
            <a:off x="1359320" y="10030199"/>
            <a:ext cx="8889073" cy="25010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spAutoFit/>
          </a:bodyPr>
          <a:lstStyle/>
          <a:p>
            <a:pPr>
              <a:lnSpc>
                <a:spcPct val="110000"/>
              </a:lnSpc>
              <a:spcBef>
                <a:spcPts val="0"/>
              </a:spcBef>
              <a:defRPr sz="4000">
                <a:latin typeface="Calibri"/>
                <a:ea typeface="Calibri"/>
                <a:cs typeface="Calibri"/>
                <a:sym typeface="Calibri"/>
              </a:defRPr>
            </a:pPr>
            <a:r>
              <a:t>Naam contactpersoon</a:t>
            </a:r>
          </a:p>
          <a:p>
            <a:pPr>
              <a:lnSpc>
                <a:spcPct val="110000"/>
              </a:lnSpc>
              <a:spcBef>
                <a:spcPts val="0"/>
              </a:spcBef>
              <a:defRPr sz="2800" b="1">
                <a:solidFill>
                  <a:srgbClr val="5E5E5E"/>
                </a:solidFill>
                <a:latin typeface="Calibri"/>
                <a:ea typeface="Calibri"/>
                <a:cs typeface="Calibri"/>
                <a:sym typeface="Calibri"/>
              </a:defRPr>
            </a:pPr>
            <a:r>
              <a:t>Afdeling</a:t>
            </a:r>
          </a:p>
          <a:p>
            <a:pPr indent="635000">
              <a:lnSpc>
                <a:spcPct val="110000"/>
              </a:lnSpc>
              <a:spcBef>
                <a:spcPts val="2500"/>
              </a:spcBef>
              <a:defRPr sz="3200">
                <a:latin typeface="Calibri"/>
                <a:ea typeface="Calibri"/>
                <a:cs typeface="Calibri"/>
                <a:sym typeface="Calibri"/>
              </a:defRPr>
            </a:pPr>
            <a:r>
              <a:t>01234 – 5678 9</a:t>
            </a:r>
          </a:p>
          <a:p>
            <a:pPr indent="635000">
              <a:lnSpc>
                <a:spcPct val="110000"/>
              </a:lnSpc>
              <a:spcBef>
                <a:spcPts val="0"/>
              </a:spcBef>
              <a:defRPr sz="3200">
                <a:latin typeface="Calibri"/>
                <a:ea typeface="Calibri"/>
                <a:cs typeface="Calibri"/>
                <a:sym typeface="Calibri"/>
              </a:defRPr>
            </a:pPr>
            <a:r>
              <a:t>e-mail@adresse.nl</a:t>
            </a:r>
          </a:p>
        </p:txBody>
      </p:sp>
      <p:grpSp>
        <p:nvGrpSpPr>
          <p:cNvPr id="463" name="Gruppieren"/>
          <p:cNvGrpSpPr/>
          <p:nvPr/>
        </p:nvGrpSpPr>
        <p:grpSpPr>
          <a:xfrm>
            <a:off x="1406983" y="11500815"/>
            <a:ext cx="415158" cy="922622"/>
            <a:chOff x="-1" y="0"/>
            <a:chExt cx="415157" cy="922621"/>
          </a:xfrm>
        </p:grpSpPr>
        <p:pic>
          <p:nvPicPr>
            <p:cNvPr id="461" name="Bild" descr="Bild"/>
            <p:cNvPicPr>
              <a:picLocks noChangeAspect="1"/>
            </p:cNvPicPr>
            <p:nvPr/>
          </p:nvPicPr>
          <p:blipFill>
            <a:blip r:embed="rId2"/>
            <a:stretch>
              <a:fillRect/>
            </a:stretch>
          </p:blipFill>
          <p:spPr>
            <a:xfrm>
              <a:off x="-2" y="640777"/>
              <a:ext cx="415159" cy="281845"/>
            </a:xfrm>
            <a:prstGeom prst="rect">
              <a:avLst/>
            </a:prstGeom>
            <a:ln w="12700" cap="flat">
              <a:noFill/>
              <a:miter lim="400000"/>
            </a:ln>
            <a:effectLst/>
          </p:spPr>
        </p:pic>
        <p:pic>
          <p:nvPicPr>
            <p:cNvPr id="462" name="Bild" descr="Bild"/>
            <p:cNvPicPr>
              <a:picLocks noChangeAspect="1"/>
            </p:cNvPicPr>
            <p:nvPr/>
          </p:nvPicPr>
          <p:blipFill>
            <a:blip r:embed="rId3"/>
            <a:stretch>
              <a:fillRect/>
            </a:stretch>
          </p:blipFill>
          <p:spPr>
            <a:xfrm>
              <a:off x="5051" y="-1"/>
              <a:ext cx="405054" cy="403225"/>
            </a:xfrm>
            <a:prstGeom prst="rect">
              <a:avLst/>
            </a:prstGeom>
            <a:ln w="12700" cap="flat">
              <a:noFill/>
              <a:miter lim="400000"/>
            </a:ln>
            <a:effectLst/>
          </p:spPr>
        </p:pic>
      </p:grpSp>
      <p:sp>
        <p:nvSpPr>
          <p:cNvPr id="464" name="Vielen Dank und bleibt gesund!"/>
          <p:cNvSpPr txBox="1">
            <a:spLocks noGrp="1"/>
          </p:cNvSpPr>
          <p:nvPr>
            <p:ph type="title" idx="4294967295"/>
          </p:nvPr>
        </p:nvSpPr>
        <p:spPr>
          <a:xfrm>
            <a:off x="12063783" y="2332332"/>
            <a:ext cx="8701328" cy="4291570"/>
          </a:xfrm>
          <a:prstGeom prst="rect">
            <a:avLst/>
          </a:prstGeom>
        </p:spPr>
        <p:txBody>
          <a:bodyPr lIns="0" tIns="0" rIns="0" bIns="0"/>
          <a:lstStyle/>
          <a:p>
            <a:pPr algn="l">
              <a:lnSpc>
                <a:spcPct val="80000"/>
              </a:lnSpc>
              <a:defRPr sz="10000" b="1">
                <a:solidFill>
                  <a:srgbClr val="1F00EB"/>
                </a:solidFill>
                <a:latin typeface="Calibri"/>
                <a:ea typeface="Calibri"/>
                <a:cs typeface="Calibri"/>
                <a:sym typeface="Calibri"/>
              </a:defRPr>
            </a:pPr>
            <a:r>
              <a:t>Hartelijk dank </a:t>
            </a:r>
            <a:r>
              <a:rPr>
                <a:solidFill>
                  <a:srgbClr val="000000"/>
                </a:solidFill>
              </a:rPr>
              <a:t>en blijf gezond</a:t>
            </a:r>
            <a:r>
              <a:t>!</a:t>
            </a:r>
          </a:p>
        </p:txBody>
      </p:sp>
      <p:pic>
        <p:nvPicPr>
          <p:cNvPr id="465" name="Walking-Hand_Smile_1200px.png" descr="Walking-Hand_Smile_1200px.png"/>
          <p:cNvPicPr>
            <a:picLocks noChangeAspect="1"/>
          </p:cNvPicPr>
          <p:nvPr/>
        </p:nvPicPr>
        <p:blipFill>
          <a:blip r:embed="rId4"/>
          <a:srcRect l="18865"/>
          <a:stretch>
            <a:fillRect/>
          </a:stretch>
        </p:blipFill>
        <p:spPr>
          <a:xfrm>
            <a:off x="0" y="1517822"/>
            <a:ext cx="11590925" cy="7535866"/>
          </a:xfrm>
          <a:prstGeom prst="rect">
            <a:avLst/>
          </a:prstGeom>
          <a:ln w="12700">
            <a:miter lim="400000"/>
          </a:ln>
        </p:spPr>
      </p:pic>
      <p:pic>
        <p:nvPicPr>
          <p:cNvPr id="466" name="Bild" descr="Bild"/>
          <p:cNvPicPr>
            <a:picLocks noChangeAspect="1"/>
          </p:cNvPicPr>
          <p:nvPr/>
        </p:nvPicPr>
        <p:blipFill>
          <a:blip r:embed="rId5"/>
          <a:stretch>
            <a:fillRect/>
          </a:stretch>
        </p:blipFill>
        <p:spPr>
          <a:xfrm>
            <a:off x="14619718" y="5338733"/>
            <a:ext cx="6542441" cy="884517"/>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8" name="DW_Michelangelo_Creation_of_Adam_v1_4000px_FD.jpg" descr="DW_Michelangelo_Creation_of_Adam_v1_4000px_FD.jpg"/>
          <p:cNvPicPr>
            <a:picLocks noChangeAspect="1"/>
          </p:cNvPicPr>
          <p:nvPr/>
        </p:nvPicPr>
        <p:blipFill>
          <a:blip r:embed="rId2"/>
          <a:srcRect l="7813" t="5144" r="37847" b="26418"/>
          <a:stretch>
            <a:fillRect/>
          </a:stretch>
        </p:blipFill>
        <p:spPr>
          <a:xfrm>
            <a:off x="-1986" y="-2978"/>
            <a:ext cx="24388027" cy="13721792"/>
          </a:xfrm>
          <a:prstGeom prst="rect">
            <a:avLst/>
          </a:prstGeom>
          <a:ln w="12700">
            <a:miter lim="400000"/>
          </a:ln>
        </p:spPr>
      </p:pic>
      <p:sp>
        <p:nvSpPr>
          <p:cNvPr id="469" name="Händehygiene:     auch eine Kunst."/>
          <p:cNvSpPr txBox="1"/>
          <p:nvPr/>
        </p:nvSpPr>
        <p:spPr>
          <a:xfrm>
            <a:off x="5347115" y="2140356"/>
            <a:ext cx="11830595" cy="2942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80000"/>
              </a:lnSpc>
              <a:spcBef>
                <a:spcPts val="0"/>
              </a:spcBef>
              <a:defRPr sz="11500" b="1">
                <a:latin typeface="Calibri"/>
                <a:ea typeface="Calibri"/>
                <a:cs typeface="Calibri"/>
                <a:sym typeface="Calibri"/>
              </a:defRPr>
            </a:pPr>
            <a:r>
              <a:t>Handhygiëne: </a:t>
            </a:r>
            <a:br/>
            <a:r>
              <a:t>   ook een </a:t>
            </a:r>
            <a:r>
              <a:rPr>
                <a:solidFill>
                  <a:srgbClr val="FFFFFF"/>
                </a:solidFill>
              </a:rPr>
              <a:t>kunst</a:t>
            </a:r>
            <a:r>
              <a:t>.</a:t>
            </a:r>
          </a:p>
        </p:txBody>
      </p:sp>
      <p:pic>
        <p:nvPicPr>
          <p:cNvPr id="470" name="Bild" descr="Bild"/>
          <p:cNvPicPr>
            <a:picLocks noChangeAspect="1"/>
          </p:cNvPicPr>
          <p:nvPr/>
        </p:nvPicPr>
        <p:blipFill>
          <a:blip r:embed="rId3"/>
          <a:stretch>
            <a:fillRect/>
          </a:stretch>
        </p:blipFill>
        <p:spPr>
          <a:xfrm>
            <a:off x="10613182" y="4923387"/>
            <a:ext cx="6083302" cy="698502"/>
          </a:xfrm>
          <a:prstGeom prst="rect">
            <a:avLst/>
          </a:prstGeom>
          <a:ln w="12700">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74" name="Gruppieren"/>
          <p:cNvGrpSpPr/>
          <p:nvPr/>
        </p:nvGrpSpPr>
        <p:grpSpPr>
          <a:xfrm>
            <a:off x="21390320" y="12281582"/>
            <a:ext cx="2993684" cy="779937"/>
            <a:chOff x="0" y="0"/>
            <a:chExt cx="2993682" cy="779936"/>
          </a:xfrm>
        </p:grpSpPr>
        <p:sp>
          <p:nvSpPr>
            <p:cNvPr id="472" name="Rechteck"/>
            <p:cNvSpPr/>
            <p:nvPr/>
          </p:nvSpPr>
          <p:spPr>
            <a:xfrm>
              <a:off x="0" y="-1"/>
              <a:ext cx="2993683" cy="779938"/>
            </a:xfrm>
            <a:prstGeom prst="rect">
              <a:avLst/>
            </a:prstGeom>
            <a:solidFill>
              <a:srgbClr val="1F00EB"/>
            </a:solidFill>
            <a:ln w="12700" cap="flat">
              <a:noFill/>
              <a:miter lim="400000"/>
            </a:ln>
            <a:effectLst/>
          </p:spPr>
          <p:txBody>
            <a:bodyPr wrap="square" lIns="0" tIns="0" rIns="0" bIns="0" numCol="1" anchor="ctr">
              <a:noAutofit/>
            </a:bodyPr>
            <a:lstStyle/>
            <a:p>
              <a:pPr>
                <a:defRPr>
                  <a:solidFill>
                    <a:srgbClr val="1F00EB"/>
                  </a:solidFill>
                  <a:latin typeface="Helvetica Neue Medium"/>
                  <a:ea typeface="Helvetica Neue Medium"/>
                  <a:cs typeface="Helvetica Neue Medium"/>
                  <a:sym typeface="Helvetica Neue Medium"/>
                </a:defRPr>
              </a:pPr>
              <a:endParaRPr/>
            </a:p>
          </p:txBody>
        </p:sp>
        <p:pic>
          <p:nvPicPr>
            <p:cNvPr id="473" name="Gruppieren" descr="Gruppieren"/>
            <p:cNvPicPr>
              <a:picLocks noChangeAspect="1"/>
            </p:cNvPicPr>
            <p:nvPr/>
          </p:nvPicPr>
          <p:blipFill>
            <a:blip r:embed="rId2"/>
            <a:stretch>
              <a:fillRect/>
            </a:stretch>
          </p:blipFill>
          <p:spPr>
            <a:xfrm>
              <a:off x="719108" y="208001"/>
              <a:ext cx="1645458" cy="414735"/>
            </a:xfrm>
            <a:prstGeom prst="rect">
              <a:avLst/>
            </a:prstGeom>
            <a:ln w="12700" cap="flat">
              <a:noFill/>
              <a:miter lim="400000"/>
            </a:ln>
            <a:effectLst/>
          </p:spPr>
        </p:pic>
      </p:grpSp>
      <p:sp>
        <p:nvSpPr>
          <p:cNvPr id="475" name="Quellen"/>
          <p:cNvSpPr txBox="1"/>
          <p:nvPr/>
        </p:nvSpPr>
        <p:spPr>
          <a:xfrm>
            <a:off x="1061718" y="1737597"/>
            <a:ext cx="2993682" cy="5426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0"/>
              </a:spcBef>
              <a:defRPr sz="4200" b="1">
                <a:solidFill>
                  <a:srgbClr val="1F00EB"/>
                </a:solidFill>
                <a:latin typeface="Calibri"/>
                <a:ea typeface="Calibri"/>
                <a:cs typeface="Calibri"/>
                <a:sym typeface="Calibri"/>
              </a:defRPr>
            </a:lvl1pPr>
          </a:lstStyle>
          <a:p>
            <a:r>
              <a:t>Referenties</a:t>
            </a:r>
          </a:p>
        </p:txBody>
      </p:sp>
      <p:sp>
        <p:nvSpPr>
          <p:cNvPr id="476" name="Zacher B et al.: „Application of a new methodology and R package reveals a high burden of healthcare-associated infections (HAI) in Germany compared to the average in the European Union/European Economic Area, 2011 to 2012.“ Euro Surveill. 2019;24(46):pi"/>
          <p:cNvSpPr txBox="1"/>
          <p:nvPr/>
        </p:nvSpPr>
        <p:spPr>
          <a:xfrm>
            <a:off x="1061718" y="3175543"/>
            <a:ext cx="22260564" cy="8101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numCol="3" spcCol="278256"/>
          <a:lstStyle/>
          <a:p>
            <a:pPr marL="698500" indent="-698500">
              <a:spcBef>
                <a:spcPts val="2000"/>
              </a:spcBef>
              <a:buClr>
                <a:srgbClr val="1F00EB"/>
              </a:buClr>
              <a:buSzPct val="80000"/>
              <a:buAutoNum type="arabicParenBoth"/>
              <a:defRPr sz="2000">
                <a:latin typeface="Calibri"/>
                <a:ea typeface="Calibri"/>
                <a:cs typeface="Calibri"/>
                <a:sym typeface="Calibri"/>
              </a:defRPr>
            </a:pPr>
            <a:r>
              <a:rPr dirty="0"/>
              <a:t>European Centre for Disease Prevention and Control (ECDC). Healthcare-associated infections: </a:t>
            </a:r>
            <a:r>
              <a:rPr i="1" dirty="0"/>
              <a:t>Accessed 3 Feb. 2025, from: </a:t>
            </a:r>
            <a:r>
              <a:rPr dirty="0"/>
              <a:t>https://</a:t>
            </a:r>
            <a:r>
              <a:rPr dirty="0" err="1"/>
              <a:t>www.ecdc.europa.eu</a:t>
            </a:r>
            <a:r>
              <a:rPr dirty="0"/>
              <a:t>/</a:t>
            </a:r>
            <a:r>
              <a:rPr dirty="0" err="1"/>
              <a:t>en</a:t>
            </a:r>
            <a:r>
              <a:rPr dirty="0"/>
              <a:t>/healthcare-associated-infections.</a:t>
            </a:r>
            <a:endParaRPr b="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Oesterlee</a:t>
            </a:r>
            <a:r>
              <a:rPr dirty="0"/>
              <a:t>, U., Holt, S.K., </a:t>
            </a:r>
            <a:r>
              <a:rPr dirty="0" err="1"/>
              <a:t>Schneitler</a:t>
            </a:r>
            <a:r>
              <a:rPr dirty="0"/>
              <a:t>, S., </a:t>
            </a:r>
            <a:r>
              <a:rPr dirty="0" err="1"/>
              <a:t>Randerath</a:t>
            </a:r>
            <a:r>
              <a:rPr dirty="0"/>
              <a:t>, W.;  </a:t>
            </a:r>
            <a:r>
              <a:rPr dirty="0" err="1"/>
              <a:t>Nosokomiale</a:t>
            </a:r>
            <a:r>
              <a:rPr dirty="0"/>
              <a:t> </a:t>
            </a:r>
            <a:r>
              <a:rPr dirty="0" err="1"/>
              <a:t>Pneumonie</a:t>
            </a:r>
            <a:r>
              <a:rPr dirty="0"/>
              <a:t>. In: Schneider, P., </a:t>
            </a:r>
            <a:r>
              <a:rPr dirty="0" err="1"/>
              <a:t>Kruschewski</a:t>
            </a:r>
            <a:r>
              <a:rPr dirty="0"/>
              <a:t>, M., Buhr, H. (eds) </a:t>
            </a:r>
            <a:r>
              <a:rPr dirty="0" err="1"/>
              <a:t>Thoraxchirurgie</a:t>
            </a:r>
            <a:r>
              <a:rPr dirty="0"/>
              <a:t> für den </a:t>
            </a:r>
            <a:r>
              <a:rPr dirty="0" err="1"/>
              <a:t>Allgemein</a:t>
            </a:r>
            <a:r>
              <a:rPr dirty="0"/>
              <a:t>- und </a:t>
            </a:r>
            <a:r>
              <a:rPr dirty="0" err="1"/>
              <a:t>Viszeralchirurgen</a:t>
            </a:r>
            <a:r>
              <a:rPr dirty="0"/>
              <a:t>. </a:t>
            </a:r>
            <a:r>
              <a:rPr i="1" dirty="0"/>
              <a:t>Springer, Berlin, Heidelberg.</a:t>
            </a:r>
            <a:r>
              <a:rPr dirty="0"/>
              <a:t>, 2018, https://</a:t>
            </a:r>
            <a:r>
              <a:rPr dirty="0" err="1"/>
              <a:t>doi.org</a:t>
            </a:r>
            <a:r>
              <a:rPr dirty="0"/>
              <a:t>/10.1007/978-3-662-48710-5_24.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a:t>
            </a:r>
            <a:r>
              <a:rPr dirty="0" err="1"/>
              <a:t>Händehygiene</a:t>
            </a:r>
            <a:r>
              <a:rPr dirty="0"/>
              <a:t> in </a:t>
            </a:r>
            <a:r>
              <a:rPr dirty="0" err="1"/>
              <a:t>Einrichtungen</a:t>
            </a:r>
            <a:r>
              <a:rPr dirty="0"/>
              <a:t> des </a:t>
            </a:r>
            <a:r>
              <a:rPr dirty="0" err="1"/>
              <a:t>Gesundheitswesens</a:t>
            </a:r>
            <a:r>
              <a:rPr dirty="0"/>
              <a:t>.“</a:t>
            </a:r>
            <a:r>
              <a:rPr b="1" dirty="0"/>
              <a:t> </a:t>
            </a:r>
            <a:r>
              <a:rPr dirty="0" err="1"/>
              <a:t>Kommission</a:t>
            </a:r>
            <a:r>
              <a:rPr dirty="0"/>
              <a:t> für </a:t>
            </a:r>
            <a:r>
              <a:rPr dirty="0" err="1"/>
              <a:t>Krankenhaushygiene</a:t>
            </a:r>
            <a:r>
              <a:rPr dirty="0"/>
              <a:t> und </a:t>
            </a:r>
            <a:r>
              <a:rPr dirty="0" err="1"/>
              <a:t>Infektionsprävention</a:t>
            </a:r>
            <a:r>
              <a:rPr dirty="0"/>
              <a:t> am Robert Koch-</a:t>
            </a:r>
            <a:r>
              <a:rPr dirty="0" err="1"/>
              <a:t>Institut</a:t>
            </a:r>
            <a:r>
              <a:rPr dirty="0"/>
              <a:t>. </a:t>
            </a:r>
            <a:r>
              <a:rPr i="1" dirty="0"/>
              <a:t>Springer, Berlin, Heidelberg., </a:t>
            </a:r>
            <a:r>
              <a:rPr dirty="0"/>
              <a:t>2016,</a:t>
            </a:r>
            <a:r>
              <a:rPr i="1" dirty="0"/>
              <a:t> </a:t>
            </a:r>
            <a:r>
              <a:rPr dirty="0" err="1"/>
              <a:t>Bundesgesundheitsblatt</a:t>
            </a:r>
            <a:r>
              <a:rPr dirty="0"/>
              <a:t> 59:1189–1220.</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Kampf</a:t>
            </a:r>
            <a:r>
              <a:rPr dirty="0"/>
              <a:t> G, </a:t>
            </a:r>
            <a:r>
              <a:rPr i="1" dirty="0"/>
              <a:t>et al.</a:t>
            </a:r>
            <a:r>
              <a:rPr dirty="0"/>
              <a:t> „Influence of rub-in technique on required application time and hand coverage in hygienic hand disinfection.“ </a:t>
            </a:r>
            <a:r>
              <a:rPr i="1" dirty="0"/>
              <a:t>BMC Infect Dis. </a:t>
            </a:r>
            <a:r>
              <a:rPr dirty="0"/>
              <a:t>2008</a:t>
            </a:r>
            <a:r>
              <a:rPr i="1" dirty="0"/>
              <a:t> </a:t>
            </a:r>
            <a:r>
              <a:rPr b="1" dirty="0"/>
              <a:t>; </a:t>
            </a:r>
            <a:r>
              <a:rPr dirty="0"/>
              <a:t>8:149.</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Taylor L J, „An evaluation of handwashing techniques.“ </a:t>
            </a:r>
            <a:br>
              <a:rPr dirty="0"/>
            </a:br>
            <a:r>
              <a:rPr i="1" dirty="0" err="1"/>
              <a:t>Nurs</a:t>
            </a:r>
            <a:r>
              <a:rPr i="1" dirty="0"/>
              <a:t> Times.</a:t>
            </a:r>
            <a:r>
              <a:rPr dirty="0"/>
              <a:t> 1978; 74(2):54-5.</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McGuckin M, </a:t>
            </a:r>
            <a:r>
              <a:rPr i="1" dirty="0"/>
              <a:t>et al. </a:t>
            </a:r>
            <a:r>
              <a:rPr dirty="0"/>
              <a:t>“Hand Hygiene Compliance Rates in the United States—A One-Year Multicenter Collaboration Using Product/Volume Usage Measurement and Feedback.“</a:t>
            </a:r>
            <a:r>
              <a:rPr i="1" dirty="0"/>
              <a:t> American Journal of Medical Quality.</a:t>
            </a:r>
            <a:r>
              <a:rPr b="1" dirty="0"/>
              <a:t> </a:t>
            </a:r>
            <a:r>
              <a:rPr dirty="0"/>
              <a:t>2009;24(3):205-213.</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Li X, </a:t>
            </a:r>
            <a:r>
              <a:rPr i="1" dirty="0"/>
              <a:t>et al.</a:t>
            </a:r>
            <a:r>
              <a:rPr dirty="0"/>
              <a:t> „Experimental study on disinfection effect of different dose of rapid hand disinfectant.“ </a:t>
            </a:r>
            <a:r>
              <a:rPr i="1" dirty="0"/>
              <a:t>Int J </a:t>
            </a:r>
            <a:r>
              <a:rPr i="1" dirty="0" err="1"/>
              <a:t>Nurs</a:t>
            </a:r>
            <a:r>
              <a:rPr i="1" dirty="0"/>
              <a:t> Sci.</a:t>
            </a:r>
            <a:r>
              <a:rPr dirty="0"/>
              <a:t> 2014;1(2):212–214.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 </a:t>
            </a:r>
            <a:r>
              <a:rPr i="1" dirty="0"/>
              <a:t>et al.</a:t>
            </a:r>
            <a:r>
              <a:rPr dirty="0"/>
              <a:t> </a:t>
            </a:r>
            <a:r>
              <a:rPr b="1" dirty="0"/>
              <a:t>„</a:t>
            </a:r>
            <a:r>
              <a:rPr dirty="0"/>
              <a:t>Compliance with antiseptic hand rub use in intensive care units: the Hawthorne effect.“ </a:t>
            </a:r>
            <a:r>
              <a:rPr i="1" dirty="0"/>
              <a:t>Infect Control Hosp Epidemiol.</a:t>
            </a:r>
            <a:r>
              <a:rPr dirty="0"/>
              <a:t> 2006;27(9):931–934.</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Hagel S, </a:t>
            </a:r>
            <a:r>
              <a:rPr i="1" dirty="0"/>
              <a:t>et al.</a:t>
            </a:r>
            <a:r>
              <a:rPr dirty="0"/>
              <a:t> „Quantifying the Hawthorne effect in hand hygiene compliance through comparing direct observation with automated hand hygiene monitoring.“ </a:t>
            </a:r>
            <a:r>
              <a:rPr i="1" dirty="0"/>
              <a:t>Infect Control Hosp Epidemiol.</a:t>
            </a:r>
            <a:r>
              <a:rPr dirty="0"/>
              <a:t> 2015;36(8):957–962</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Marra</a:t>
            </a:r>
            <a:r>
              <a:rPr dirty="0"/>
              <a:t> AR, </a:t>
            </a:r>
            <a:r>
              <a:rPr i="1" dirty="0"/>
              <a:t>et al. </a:t>
            </a:r>
            <a:r>
              <a:rPr dirty="0"/>
              <a:t>„A multicenter study using positive deviance for improving hand hygiene compliance.“</a:t>
            </a:r>
            <a:r>
              <a:rPr b="1" dirty="0"/>
              <a:t> </a:t>
            </a:r>
            <a:r>
              <a:rPr i="1" dirty="0"/>
              <a:t>Am J Infect Control. </a:t>
            </a:r>
            <a:r>
              <a:rPr dirty="0"/>
              <a:t>2013;41(11):984–988.</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Karaaslan</a:t>
            </a:r>
            <a:r>
              <a:rPr i="1" dirty="0"/>
              <a:t> et al. </a:t>
            </a:r>
            <a:r>
              <a:rPr dirty="0"/>
              <a:t>„Compliance of healthcare workers with hand hygiene practices in neonatal and pediatric intensive care units: overt observation.“</a:t>
            </a:r>
            <a:r>
              <a:rPr b="1" dirty="0"/>
              <a:t> </a:t>
            </a:r>
            <a:r>
              <a:rPr i="1" dirty="0" err="1"/>
              <a:t>Interdiscip</a:t>
            </a:r>
            <a:r>
              <a:rPr i="1" dirty="0"/>
              <a:t> </a:t>
            </a:r>
            <a:r>
              <a:rPr i="1" dirty="0" err="1"/>
              <a:t>Perspect</a:t>
            </a:r>
            <a:r>
              <a:rPr i="1" dirty="0"/>
              <a:t> Infect Dis. </a:t>
            </a:r>
            <a:r>
              <a:rPr dirty="0"/>
              <a:t>2014;2014:306478.</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Scheithauer</a:t>
            </a:r>
            <a:r>
              <a:rPr dirty="0"/>
              <a:t> S, Lemmon SW. „How can compliance with hand hygiene be improved in specialized areas of a university hospital?“</a:t>
            </a:r>
            <a:r>
              <a:rPr b="1" dirty="0"/>
              <a:t> </a:t>
            </a:r>
            <a:r>
              <a:rPr i="1" dirty="0"/>
              <a:t>J Hosp Infect. </a:t>
            </a:r>
            <a:r>
              <a:rPr dirty="0"/>
              <a:t>2013 Feb;83(S1):S17–S22.</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endParaRPr lang="de-DE"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err="1"/>
              <a:t>Eckmanns</a:t>
            </a:r>
            <a:r>
              <a:rPr dirty="0"/>
              <a:t> T,</a:t>
            </a:r>
            <a:r>
              <a:rPr i="1" dirty="0"/>
              <a:t> et al. </a:t>
            </a:r>
            <a:r>
              <a:rPr dirty="0"/>
              <a:t>„Compliance der </a:t>
            </a:r>
            <a:r>
              <a:rPr dirty="0" err="1"/>
              <a:t>Händedesinfektion</a:t>
            </a:r>
            <a:r>
              <a:rPr dirty="0"/>
              <a:t> auf </a:t>
            </a:r>
            <a:r>
              <a:rPr dirty="0" err="1"/>
              <a:t>Intensivstationen</a:t>
            </a:r>
            <a:r>
              <a:rPr dirty="0"/>
              <a:t>.“</a:t>
            </a:r>
            <a:r>
              <a:rPr i="1" dirty="0"/>
              <a:t> </a:t>
            </a:r>
            <a:r>
              <a:rPr i="1" dirty="0" err="1"/>
              <a:t>Dtsch</a:t>
            </a:r>
            <a:r>
              <a:rPr i="1" dirty="0"/>
              <a:t> Med </a:t>
            </a:r>
            <a:r>
              <a:rPr i="1" dirty="0" err="1"/>
              <a:t>Wochenschr</a:t>
            </a:r>
            <a:r>
              <a:rPr i="1" dirty="0"/>
              <a:t> 2001;</a:t>
            </a:r>
            <a:r>
              <a:rPr dirty="0"/>
              <a:t>126(25-26):745–749. </a:t>
            </a:r>
            <a:endParaRPr i="1" dirty="0"/>
          </a:p>
          <a:p>
            <a:pPr marL="698500" indent="-698500">
              <a:spcBef>
                <a:spcPts val="2000"/>
              </a:spcBef>
              <a:buClr>
                <a:srgbClr val="1F00EB"/>
              </a:buClr>
              <a:buSzPct val="80000"/>
              <a:buAutoNum type="arabicParenBoth"/>
              <a:defRPr sz="2000">
                <a:latin typeface="Calibri"/>
                <a:ea typeface="Calibri"/>
                <a:cs typeface="Calibri"/>
                <a:sym typeface="Calibri"/>
              </a:defRPr>
            </a:pPr>
            <a:r>
              <a:rPr dirty="0"/>
              <a:t>Wendt C,</a:t>
            </a:r>
            <a:r>
              <a:rPr i="1" dirty="0"/>
              <a:t> et al. </a:t>
            </a:r>
            <a:r>
              <a:rPr dirty="0"/>
              <a:t>„Differences in hand hygiene behavior related to the contamination risk of healthcare activities in different groups of healthcare workers.“</a:t>
            </a:r>
            <a:r>
              <a:rPr b="1" dirty="0"/>
              <a:t> </a:t>
            </a:r>
            <a:r>
              <a:rPr i="1" dirty="0"/>
              <a:t>Infect Control Hosp Epidemiol. </a:t>
            </a:r>
            <a:r>
              <a:rPr dirty="0"/>
              <a:t>2004;25(3):203–206.</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„6. </a:t>
            </a:r>
            <a:r>
              <a:rPr dirty="0" err="1"/>
              <a:t>Händehygiene</a:t>
            </a:r>
            <a:r>
              <a:rPr dirty="0"/>
              <a:t> </a:t>
            </a:r>
            <a:r>
              <a:rPr dirty="0" err="1"/>
              <a:t>Notwendigkeit</a:t>
            </a:r>
            <a:r>
              <a:rPr dirty="0"/>
              <a:t> und </a:t>
            </a:r>
            <a:r>
              <a:rPr dirty="0" err="1"/>
              <a:t>Belastung</a:t>
            </a:r>
            <a:r>
              <a:rPr dirty="0"/>
              <a:t>“. </a:t>
            </a:r>
            <a:r>
              <a:rPr i="1" dirty="0" err="1"/>
              <a:t>Gesundheitsportal</a:t>
            </a:r>
            <a:r>
              <a:rPr i="1" dirty="0"/>
              <a:t>.</a:t>
            </a:r>
            <a:r>
              <a:rPr b="1" dirty="0"/>
              <a:t> </a:t>
            </a:r>
            <a:r>
              <a:rPr i="1" dirty="0"/>
              <a:t>Accessed 3 Feb. 2025, from</a:t>
            </a:r>
            <a:r>
              <a:rPr dirty="0"/>
              <a:t>: https://</a:t>
            </a:r>
            <a:r>
              <a:rPr dirty="0" err="1"/>
              <a:t>www.gesundheitsdienstportal.de</a:t>
            </a:r>
            <a:r>
              <a:rPr dirty="0"/>
              <a:t>/files/Händehygiene-Notwendigkeit-und-Belast1.pdf (04/2007).</a:t>
            </a:r>
          </a:p>
          <a:p>
            <a:pPr marL="698500" indent="-698500">
              <a:spcBef>
                <a:spcPts val="2000"/>
              </a:spcBef>
              <a:buClr>
                <a:srgbClr val="1F00EB"/>
              </a:buClr>
              <a:buSzPct val="80000"/>
              <a:buAutoNum type="arabicParenBoth"/>
              <a:defRPr sz="2000">
                <a:latin typeface="Calibri"/>
                <a:ea typeface="Calibri"/>
                <a:cs typeface="Calibri"/>
                <a:sym typeface="Calibri"/>
              </a:defRPr>
            </a:pPr>
            <a:r>
              <a:rPr dirty="0"/>
              <a:t>McGinley KJ, </a:t>
            </a:r>
            <a:r>
              <a:rPr i="1" dirty="0"/>
              <a:t>et al.</a:t>
            </a:r>
            <a:r>
              <a:rPr dirty="0"/>
              <a:t> „Composition and Density of Microflora in the Subungual Space of the Hand.“ </a:t>
            </a:r>
            <a:r>
              <a:rPr i="1" dirty="0"/>
              <a:t>J Clin </a:t>
            </a:r>
            <a:r>
              <a:rPr i="1" dirty="0" err="1"/>
              <a:t>Microbiol</a:t>
            </a:r>
            <a:r>
              <a:rPr dirty="0"/>
              <a:t> 1988;26(5):950–953.</a:t>
            </a:r>
          </a:p>
        </p:txBody>
      </p:sp>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825500" rtl="0" fontAlgn="auto" latinLnBrk="0" hangingPunct="0">
          <a:lnSpc>
            <a:spcPct val="100000"/>
          </a:lnSpc>
          <a:spcBef>
            <a:spcPts val="59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2030</Words>
  <Application>Microsoft Macintosh PowerPoint</Application>
  <PresentationFormat>Benutzerdefiniert</PresentationFormat>
  <Paragraphs>221</Paragraphs>
  <Slides>26</Slides>
  <Notes>1</Notes>
  <HiddenSlides>2</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26</vt:i4>
      </vt:variant>
    </vt:vector>
  </HeadingPairs>
  <TitlesOfParts>
    <vt:vector size="32" baseType="lpstr">
      <vt:lpstr>Calibri</vt:lpstr>
      <vt:lpstr>Helvetica Neue</vt:lpstr>
      <vt:lpstr>Helvetica Neue Light</vt:lpstr>
      <vt:lpstr>Helvetica Neue Medium</vt:lpstr>
      <vt:lpstr>Times Roman</vt:lpstr>
      <vt:lpstr>White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Hartelijk dank en blijf gezond!</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F D</cp:lastModifiedBy>
  <cp:revision>4</cp:revision>
  <dcterms:modified xsi:type="dcterms:W3CDTF">2025-02-11T07:00:58Z</dcterms:modified>
</cp:coreProperties>
</file>