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a:tcStyle>
        <a:tcBdr/>
        <a:fill>
          <a:solidFill>
            <a:srgbClr val="FCE9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58" d="100"/>
          <a:sy n="58" d="100"/>
        </p:scale>
        <p:origin x="92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1143000" y="685800"/>
            <a:ext cx="4572000" cy="3429000"/>
          </a:xfrm>
          <a:prstGeom prst="rect">
            <a:avLst/>
          </a:prstGeom>
        </p:spPr>
        <p:txBody>
          <a:bodyPr/>
          <a:lstStyle/>
          <a:p>
            <a:endParaRPr/>
          </a:p>
        </p:txBody>
      </p:sp>
      <p:sp>
        <p:nvSpPr>
          <p:cNvPr id="135" name="Shape 13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hape 281"/>
          <p:cNvSpPr>
            <a:spLocks noGrp="1" noRot="1" noChangeAspect="1"/>
          </p:cNvSpPr>
          <p:nvPr>
            <p:ph type="sldImg"/>
          </p:nvPr>
        </p:nvSpPr>
        <p:spPr>
          <a:prstGeom prst="rect">
            <a:avLst/>
          </a:prstGeom>
        </p:spPr>
        <p:txBody>
          <a:bodyPr/>
          <a:lstStyle/>
          <a:p>
            <a:endParaRPr/>
          </a:p>
        </p:txBody>
      </p:sp>
      <p:sp>
        <p:nvSpPr>
          <p:cNvPr id="282" name="Shape 282"/>
          <p:cNvSpPr>
            <a:spLocks noGrp="1"/>
          </p:cNvSpPr>
          <p:nvPr>
            <p:ph type="body" sz="quarter" idx="1"/>
          </p:nvPr>
        </p:nvSpPr>
        <p:spPr>
          <a:prstGeom prst="rect">
            <a:avLst/>
          </a:prstGeom>
        </p:spPr>
        <p:txBody>
          <a:bodyPr/>
          <a:lstStyle/>
          <a:p>
            <a:pPr>
              <a:defRPr>
                <a:latin typeface="+mj-lt"/>
                <a:ea typeface="+mj-ea"/>
                <a:cs typeface="+mj-cs"/>
                <a:sym typeface="Helvetica"/>
              </a:defRPr>
            </a:pPr>
            <a:r>
              <a:t>Alle Menschen haben so ihre Problemstellen. Bei mir ist es der rechte Daumen und die Nagelfalz. Den rechten Daumen vergesse ich häufig. Meine Nagelfalz hat tiefe Furchen. Allgemein habe ich sehr trockene Haut, die schwer zu desinfizieren ist. Durch das Training der Händedesinfektion werde ich auf all meine Problemstellen aufmerksam gemacht. Nur wenn ich dieses Bewusstsein habe, kann ich eine Lösung für meine Problemstellen suchen und finden.  </a:t>
            </a:r>
          </a:p>
          <a:p>
            <a:pPr>
              <a:defRPr>
                <a:latin typeface="+mj-lt"/>
                <a:ea typeface="+mj-ea"/>
                <a:cs typeface="+mj-cs"/>
                <a:sym typeface="Helvetica"/>
              </a:defRPr>
            </a:pPr>
            <a:r>
              <a:t>Daher: das Erkennen von Problemstellen ist entscheidend.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027172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361003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el">
    <p:spTree>
      <p:nvGrpSpPr>
        <p:cNvPr id="1" name=""/>
        <p:cNvGrpSpPr/>
        <p:nvPr/>
      </p:nvGrpSpPr>
      <p:grpSpPr>
        <a:xfrm>
          <a:off x="0" y="0"/>
          <a:ext cx="0" cy="0"/>
          <a:chOff x="0" y="0"/>
          <a:chExt cx="0" cy="0"/>
        </a:xfrm>
      </p:grpSpPr>
      <p:sp>
        <p:nvSpPr>
          <p:cNvPr id="11" name="Titeltext"/>
          <p:cNvSpPr txBox="1">
            <a:spLocks noGrp="1"/>
          </p:cNvSpPr>
          <p:nvPr>
            <p:ph type="title"/>
          </p:nvPr>
        </p:nvSpPr>
        <p:spPr>
          <a:xfrm>
            <a:off x="1778000" y="2298700"/>
            <a:ext cx="20828000" cy="4648200"/>
          </a:xfrm>
          <a:prstGeom prst="rect">
            <a:avLst/>
          </a:prstGeom>
        </p:spPr>
        <p:txBody>
          <a:bodyPr anchor="b"/>
          <a:lstStyle/>
          <a:p>
            <a:r>
              <a:t>Titeltext</a:t>
            </a:r>
          </a:p>
        </p:txBody>
      </p:sp>
      <p:sp>
        <p:nvSpPr>
          <p:cNvPr id="12" name="Textebene 1…"/>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Textebene 1</a:t>
            </a:r>
          </a:p>
          <a:p>
            <a:pPr lvl="1"/>
            <a:r>
              <a:t>Textebene 2</a:t>
            </a:r>
          </a:p>
          <a:p>
            <a:pPr lvl="2"/>
            <a:r>
              <a:t>Textebene 3</a:t>
            </a:r>
          </a:p>
          <a:p>
            <a:pPr lvl="3"/>
            <a:r>
              <a:t>Textebene 4</a:t>
            </a:r>
          </a:p>
          <a:p>
            <a:pPr lvl="4"/>
            <a:r>
              <a:t>Textebene 5</a:t>
            </a:r>
          </a:p>
        </p:txBody>
      </p:sp>
      <p:sp>
        <p:nvSpPr>
          <p:cNvPr id="13"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Foto - Horizontal">
    <p:spTree>
      <p:nvGrpSpPr>
        <p:cNvPr id="1" name=""/>
        <p:cNvGrpSpPr/>
        <p:nvPr/>
      </p:nvGrpSpPr>
      <p:grpSpPr>
        <a:xfrm>
          <a:off x="0" y="0"/>
          <a:ext cx="0" cy="0"/>
          <a:chOff x="0" y="0"/>
          <a:chExt cx="0" cy="0"/>
        </a:xfrm>
      </p:grpSpPr>
      <p:sp>
        <p:nvSpPr>
          <p:cNvPr id="20" name="Blick auf den Strand und das Meer von einer grasbedeckten Sanddüne"/>
          <p:cNvSpPr>
            <a:spLocks noGrp="1"/>
          </p:cNvSpPr>
          <p:nvPr>
            <p:ph type="pic" idx="21"/>
          </p:nvPr>
        </p:nvSpPr>
        <p:spPr>
          <a:xfrm>
            <a:off x="3125965" y="-393700"/>
            <a:ext cx="18135606" cy="12090400"/>
          </a:xfrm>
          <a:prstGeom prst="rect">
            <a:avLst/>
          </a:prstGeom>
        </p:spPr>
        <p:txBody>
          <a:bodyPr lIns="91439" tIns="45719" rIns="91439" bIns="45719" anchor="t">
            <a:noAutofit/>
          </a:bodyPr>
          <a:lstStyle/>
          <a:p>
            <a:endParaRPr/>
          </a:p>
        </p:txBody>
      </p:sp>
      <p:sp>
        <p:nvSpPr>
          <p:cNvPr id="21" name="Titeltext"/>
          <p:cNvSpPr txBox="1">
            <a:spLocks noGrp="1"/>
          </p:cNvSpPr>
          <p:nvPr>
            <p:ph type="title"/>
          </p:nvPr>
        </p:nvSpPr>
        <p:spPr>
          <a:xfrm>
            <a:off x="635000" y="9512300"/>
            <a:ext cx="23114000" cy="2006600"/>
          </a:xfrm>
          <a:prstGeom prst="rect">
            <a:avLst/>
          </a:prstGeom>
        </p:spPr>
        <p:txBody>
          <a:bodyPr anchor="b"/>
          <a:lstStyle/>
          <a:p>
            <a:r>
              <a:t>Titeltext</a:t>
            </a:r>
          </a:p>
        </p:txBody>
      </p:sp>
      <p:sp>
        <p:nvSpPr>
          <p:cNvPr id="22" name="Textebene 1…"/>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Textebene 1</a:t>
            </a:r>
          </a:p>
          <a:p>
            <a:pPr lvl="1"/>
            <a:r>
              <a:t>Textebene 2</a:t>
            </a:r>
          </a:p>
          <a:p>
            <a:pPr lvl="2"/>
            <a:r>
              <a:t>Textebene 3</a:t>
            </a:r>
          </a:p>
          <a:p>
            <a:pPr lvl="3"/>
            <a:r>
              <a:t>Textebene 4</a:t>
            </a:r>
          </a:p>
          <a:p>
            <a:pPr lvl="4"/>
            <a:r>
              <a:t>Textebene 5</a:t>
            </a:r>
          </a:p>
        </p:txBody>
      </p:sp>
      <p:sp>
        <p:nvSpPr>
          <p:cNvPr id="23"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el - Mitte">
    <p:spTree>
      <p:nvGrpSpPr>
        <p:cNvPr id="1" name=""/>
        <p:cNvGrpSpPr/>
        <p:nvPr/>
      </p:nvGrpSpPr>
      <p:grpSpPr>
        <a:xfrm>
          <a:off x="0" y="0"/>
          <a:ext cx="0" cy="0"/>
          <a:chOff x="0" y="0"/>
          <a:chExt cx="0" cy="0"/>
        </a:xfrm>
      </p:grpSpPr>
      <p:sp>
        <p:nvSpPr>
          <p:cNvPr id="30" name="Titeltext"/>
          <p:cNvSpPr txBox="1">
            <a:spLocks noGrp="1"/>
          </p:cNvSpPr>
          <p:nvPr>
            <p:ph type="title"/>
          </p:nvPr>
        </p:nvSpPr>
        <p:spPr>
          <a:xfrm>
            <a:off x="1778000" y="4533900"/>
            <a:ext cx="20828000" cy="4648200"/>
          </a:xfrm>
          <a:prstGeom prst="rect">
            <a:avLst/>
          </a:prstGeom>
        </p:spPr>
        <p:txBody>
          <a:bodyPr/>
          <a:lstStyle/>
          <a:p>
            <a:r>
              <a:t>Titeltext</a:t>
            </a:r>
          </a:p>
        </p:txBody>
      </p:sp>
      <p:sp>
        <p:nvSpPr>
          <p:cNvPr id="31"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Foto - Vertikal">
    <p:spTree>
      <p:nvGrpSpPr>
        <p:cNvPr id="1" name=""/>
        <p:cNvGrpSpPr/>
        <p:nvPr/>
      </p:nvGrpSpPr>
      <p:grpSpPr>
        <a:xfrm>
          <a:off x="0" y="0"/>
          <a:ext cx="0" cy="0"/>
          <a:chOff x="0" y="0"/>
          <a:chExt cx="0" cy="0"/>
        </a:xfrm>
      </p:grpSpPr>
      <p:sp>
        <p:nvSpPr>
          <p:cNvPr id="38" name="Reiher, der in niedriger Höhe über einen Strand fliegt, mit einem kurzen Zaun im Vordergrund"/>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eltext"/>
          <p:cNvSpPr txBox="1">
            <a:spLocks noGrp="1"/>
          </p:cNvSpPr>
          <p:nvPr>
            <p:ph type="title"/>
          </p:nvPr>
        </p:nvSpPr>
        <p:spPr>
          <a:xfrm>
            <a:off x="1651000" y="952500"/>
            <a:ext cx="10223500" cy="5549900"/>
          </a:xfrm>
          <a:prstGeom prst="rect">
            <a:avLst/>
          </a:prstGeom>
        </p:spPr>
        <p:txBody>
          <a:bodyPr anchor="b"/>
          <a:lstStyle>
            <a:lvl1pPr>
              <a:defRPr sz="8400"/>
            </a:lvl1pPr>
          </a:lstStyle>
          <a:p>
            <a:r>
              <a:t>Titeltext</a:t>
            </a:r>
          </a:p>
        </p:txBody>
      </p:sp>
      <p:sp>
        <p:nvSpPr>
          <p:cNvPr id="40" name="Textebene 1…"/>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Textebene 1</a:t>
            </a:r>
          </a:p>
          <a:p>
            <a:pPr lvl="1"/>
            <a:r>
              <a:t>Textebene 2</a:t>
            </a:r>
          </a:p>
          <a:p>
            <a:pPr lvl="2"/>
            <a:r>
              <a:t>Textebene 3</a:t>
            </a:r>
          </a:p>
          <a:p>
            <a:pPr lvl="3"/>
            <a:r>
              <a:t>Textebene 4</a:t>
            </a:r>
          </a:p>
          <a:p>
            <a:pPr lvl="4"/>
            <a:r>
              <a:t>Textebene 5</a:t>
            </a:r>
          </a:p>
        </p:txBody>
      </p:sp>
      <p:sp>
        <p:nvSpPr>
          <p:cNvPr id="41"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el - Oben">
    <p:spTree>
      <p:nvGrpSpPr>
        <p:cNvPr id="1" name=""/>
        <p:cNvGrpSpPr/>
        <p:nvPr/>
      </p:nvGrpSpPr>
      <p:grpSpPr>
        <a:xfrm>
          <a:off x="0" y="0"/>
          <a:ext cx="0" cy="0"/>
          <a:chOff x="0" y="0"/>
          <a:chExt cx="0" cy="0"/>
        </a:xfrm>
      </p:grpSpPr>
      <p:sp>
        <p:nvSpPr>
          <p:cNvPr id="48" name="Titeltext"/>
          <p:cNvSpPr txBox="1">
            <a:spLocks noGrp="1"/>
          </p:cNvSpPr>
          <p:nvPr>
            <p:ph type="title"/>
          </p:nvPr>
        </p:nvSpPr>
        <p:spPr>
          <a:prstGeom prst="rect">
            <a:avLst/>
          </a:prstGeom>
        </p:spPr>
        <p:txBody>
          <a:bodyPr/>
          <a:lstStyle/>
          <a:p>
            <a:r>
              <a:t>Titeltext</a:t>
            </a:r>
          </a:p>
        </p:txBody>
      </p:sp>
      <p:sp>
        <p:nvSpPr>
          <p:cNvPr id="49"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el &amp; Punkte">
    <p:spTree>
      <p:nvGrpSpPr>
        <p:cNvPr id="1" name=""/>
        <p:cNvGrpSpPr/>
        <p:nvPr/>
      </p:nvGrpSpPr>
      <p:grpSpPr>
        <a:xfrm>
          <a:off x="0" y="0"/>
          <a:ext cx="0" cy="0"/>
          <a:chOff x="0" y="0"/>
          <a:chExt cx="0" cy="0"/>
        </a:xfrm>
      </p:grpSpPr>
      <p:sp>
        <p:nvSpPr>
          <p:cNvPr id="56" name="Titeltext"/>
          <p:cNvSpPr txBox="1">
            <a:spLocks noGrp="1"/>
          </p:cNvSpPr>
          <p:nvPr>
            <p:ph type="title"/>
          </p:nvPr>
        </p:nvSpPr>
        <p:spPr>
          <a:prstGeom prst="rect">
            <a:avLst/>
          </a:prstGeom>
        </p:spPr>
        <p:txBody>
          <a:bodyPr/>
          <a:lstStyle/>
          <a:p>
            <a:r>
              <a:t>Titeltext</a:t>
            </a:r>
          </a:p>
        </p:txBody>
      </p:sp>
      <p:sp>
        <p:nvSpPr>
          <p:cNvPr id="57" name="Textebene 1…"/>
          <p:cNvSpPr txBox="1">
            <a:spLocks noGrp="1"/>
          </p:cNvSpPr>
          <p:nvPr>
            <p:ph type="body" idx="1"/>
          </p:nvPr>
        </p:nvSpPr>
        <p:spPr>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58"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el, Punkte &amp; Foto">
    <p:spTree>
      <p:nvGrpSpPr>
        <p:cNvPr id="1" name=""/>
        <p:cNvGrpSpPr/>
        <p:nvPr/>
      </p:nvGrpSpPr>
      <p:grpSpPr>
        <a:xfrm>
          <a:off x="0" y="0"/>
          <a:ext cx="0" cy="0"/>
          <a:chOff x="0" y="0"/>
          <a:chExt cx="0" cy="0"/>
        </a:xfrm>
      </p:grpSpPr>
      <p:sp>
        <p:nvSpPr>
          <p:cNvPr id="65" name="Sandiger Weg zwischen zwei Hügeln, die ans Meer führen"/>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eltext"/>
          <p:cNvSpPr txBox="1">
            <a:spLocks noGrp="1"/>
          </p:cNvSpPr>
          <p:nvPr>
            <p:ph type="title"/>
          </p:nvPr>
        </p:nvSpPr>
        <p:spPr>
          <a:prstGeom prst="rect">
            <a:avLst/>
          </a:prstGeom>
        </p:spPr>
        <p:txBody>
          <a:bodyPr/>
          <a:lstStyle/>
          <a:p>
            <a:r>
              <a:t>Titeltext</a:t>
            </a:r>
          </a:p>
        </p:txBody>
      </p:sp>
      <p:sp>
        <p:nvSpPr>
          <p:cNvPr id="67" name="Textebene 1…"/>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Textebene 1</a:t>
            </a:r>
          </a:p>
          <a:p>
            <a:pPr lvl="1"/>
            <a:r>
              <a:t>Textebene 2</a:t>
            </a:r>
          </a:p>
          <a:p>
            <a:pPr lvl="2"/>
            <a:r>
              <a:t>Textebene 3</a:t>
            </a:r>
          </a:p>
          <a:p>
            <a:pPr lvl="3"/>
            <a:r>
              <a:t>Textebene 4</a:t>
            </a:r>
          </a:p>
          <a:p>
            <a:pPr lvl="4"/>
            <a:r>
              <a:t>Textebene 5</a:t>
            </a:r>
          </a:p>
        </p:txBody>
      </p:sp>
      <p:sp>
        <p:nvSpPr>
          <p:cNvPr id="68"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el, Punkte &amp; Livevideo – klein">
    <p:spTree>
      <p:nvGrpSpPr>
        <p:cNvPr id="1" name=""/>
        <p:cNvGrpSpPr/>
        <p:nvPr/>
      </p:nvGrpSpPr>
      <p:grpSpPr>
        <a:xfrm>
          <a:off x="0" y="0"/>
          <a:ext cx="0" cy="0"/>
          <a:chOff x="0" y="0"/>
          <a:chExt cx="0" cy="0"/>
        </a:xfrm>
      </p:grpSpPr>
      <p:sp>
        <p:nvSpPr>
          <p:cNvPr id="75" name="Titeltext"/>
          <p:cNvSpPr txBox="1">
            <a:spLocks noGrp="1"/>
          </p:cNvSpPr>
          <p:nvPr>
            <p:ph type="title"/>
          </p:nvPr>
        </p:nvSpPr>
        <p:spPr>
          <a:prstGeom prst="rect">
            <a:avLst/>
          </a:prstGeom>
        </p:spPr>
        <p:txBody>
          <a:bodyPr/>
          <a:lstStyle/>
          <a:p>
            <a:r>
              <a:t>Titeltext</a:t>
            </a:r>
          </a:p>
        </p:txBody>
      </p:sp>
      <p:sp>
        <p:nvSpPr>
          <p:cNvPr id="76" name="Textebene 1…"/>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Textebene 1</a:t>
            </a:r>
          </a:p>
          <a:p>
            <a:pPr lvl="1"/>
            <a:r>
              <a:t>Textebene 2</a:t>
            </a:r>
          </a:p>
          <a:p>
            <a:pPr lvl="2"/>
            <a:r>
              <a:t>Textebene 3</a:t>
            </a:r>
          </a:p>
          <a:p>
            <a:pPr lvl="3"/>
            <a:r>
              <a:t>Textebene 4</a:t>
            </a:r>
          </a:p>
          <a:p>
            <a:pPr lvl="4"/>
            <a:r>
              <a:t>Textebene 5</a:t>
            </a:r>
          </a:p>
        </p:txBody>
      </p:sp>
      <p:sp>
        <p:nvSpPr>
          <p:cNvPr id="77"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el, Punkte &amp; Livevideo – groß">
    <p:spTree>
      <p:nvGrpSpPr>
        <p:cNvPr id="1" name=""/>
        <p:cNvGrpSpPr/>
        <p:nvPr/>
      </p:nvGrpSpPr>
      <p:grpSpPr>
        <a:xfrm>
          <a:off x="0" y="0"/>
          <a:ext cx="0" cy="0"/>
          <a:chOff x="0" y="0"/>
          <a:chExt cx="0" cy="0"/>
        </a:xfrm>
      </p:grpSpPr>
      <p:sp>
        <p:nvSpPr>
          <p:cNvPr id="84" name="Titeltext"/>
          <p:cNvSpPr txBox="1">
            <a:spLocks noGrp="1"/>
          </p:cNvSpPr>
          <p:nvPr>
            <p:ph type="title"/>
          </p:nvPr>
        </p:nvSpPr>
        <p:spPr>
          <a:prstGeom prst="rect">
            <a:avLst/>
          </a:prstGeom>
        </p:spPr>
        <p:txBody>
          <a:bodyPr/>
          <a:lstStyle/>
          <a:p>
            <a:r>
              <a:t>Titeltext</a:t>
            </a:r>
          </a:p>
        </p:txBody>
      </p:sp>
      <p:sp>
        <p:nvSpPr>
          <p:cNvPr id="85" name="Textebene 1…"/>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Textebene 1</a:t>
            </a:r>
          </a:p>
          <a:p>
            <a:pPr lvl="1"/>
            <a:r>
              <a:t>Textebene 2</a:t>
            </a:r>
          </a:p>
          <a:p>
            <a:pPr lvl="2"/>
            <a:r>
              <a:t>Textebene 3</a:t>
            </a:r>
          </a:p>
          <a:p>
            <a:pPr lvl="3"/>
            <a:r>
              <a:t>Textebene 4</a:t>
            </a:r>
          </a:p>
          <a:p>
            <a:pPr lvl="4"/>
            <a:r>
              <a:t>Textebene 5</a:t>
            </a:r>
          </a:p>
        </p:txBody>
      </p:sp>
      <p:sp>
        <p:nvSpPr>
          <p:cNvPr id="86"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unkte">
    <p:spTree>
      <p:nvGrpSpPr>
        <p:cNvPr id="1" name=""/>
        <p:cNvGrpSpPr/>
        <p:nvPr/>
      </p:nvGrpSpPr>
      <p:grpSpPr>
        <a:xfrm>
          <a:off x="0" y="0"/>
          <a:ext cx="0" cy="0"/>
          <a:chOff x="0" y="0"/>
          <a:chExt cx="0" cy="0"/>
        </a:xfrm>
      </p:grpSpPr>
      <p:sp>
        <p:nvSpPr>
          <p:cNvPr id="93" name="Textebene 1…"/>
          <p:cNvSpPr txBox="1">
            <a:spLocks noGrp="1"/>
          </p:cNvSpPr>
          <p:nvPr>
            <p:ph type="body" idx="1"/>
          </p:nvPr>
        </p:nvSpPr>
        <p:spPr>
          <a:xfrm>
            <a:off x="1689100" y="1778000"/>
            <a:ext cx="21005800" cy="10160000"/>
          </a:xfrm>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94"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oto - 3 Stück">
    <p:spTree>
      <p:nvGrpSpPr>
        <p:cNvPr id="1" name=""/>
        <p:cNvGrpSpPr/>
        <p:nvPr/>
      </p:nvGrpSpPr>
      <p:grpSpPr>
        <a:xfrm>
          <a:off x="0" y="0"/>
          <a:ext cx="0" cy="0"/>
          <a:chOff x="0" y="0"/>
          <a:chExt cx="0" cy="0"/>
        </a:xfrm>
      </p:grpSpPr>
      <p:sp>
        <p:nvSpPr>
          <p:cNvPr id="101" name="Sandiger Weg zwischen zwei Hügeln, die ans Meer führen"/>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102" name="Reiher, der in niedriger Höhe über einen Strand fliegt, mit einem kurzen Zaun im Vordergrund"/>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103" name="Blick auf den Strand und das Meer von einer grasbedeckten Sanddüne"/>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104"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Zitat">
    <p:spTree>
      <p:nvGrpSpPr>
        <p:cNvPr id="1" name=""/>
        <p:cNvGrpSpPr/>
        <p:nvPr/>
      </p:nvGrpSpPr>
      <p:grpSpPr>
        <a:xfrm>
          <a:off x="0" y="0"/>
          <a:ext cx="0" cy="0"/>
          <a:chOff x="0" y="0"/>
          <a:chExt cx="0" cy="0"/>
        </a:xfrm>
      </p:grpSpPr>
      <p:sp>
        <p:nvSpPr>
          <p:cNvPr id="111" name="Textebene 1…"/>
          <p:cNvSpPr txBox="1">
            <a:spLocks noGrp="1"/>
          </p:cNvSpPr>
          <p:nvPr>
            <p:ph type="body" sz="quarter" idx="1"/>
          </p:nvPr>
        </p:nvSpPr>
        <p:spPr>
          <a:xfrm>
            <a:off x="2387600" y="8953500"/>
            <a:ext cx="19621500" cy="585521"/>
          </a:xfrm>
          <a:prstGeom prst="rect">
            <a:avLst/>
          </a:prstGeom>
        </p:spPr>
        <p:txBody>
          <a:bodyPr anchor="t"/>
          <a:lstStyle>
            <a:lvl1pPr marL="0" indent="0" algn="ctr">
              <a:spcBef>
                <a:spcPts val="0"/>
              </a:spcBef>
              <a:buSzTx/>
              <a:buNone/>
              <a:defRPr sz="3200" i="1"/>
            </a:lvl1pPr>
            <a:lvl2pPr marL="1025768" indent="-390768" algn="ctr">
              <a:spcBef>
                <a:spcPts val="0"/>
              </a:spcBef>
              <a:defRPr sz="3200" i="1"/>
            </a:lvl2pPr>
            <a:lvl3pPr marL="1660768" indent="-390768" algn="ctr">
              <a:spcBef>
                <a:spcPts val="0"/>
              </a:spcBef>
              <a:defRPr sz="3200" i="1"/>
            </a:lvl3pPr>
            <a:lvl4pPr marL="2295768" indent="-390768" algn="ctr">
              <a:spcBef>
                <a:spcPts val="0"/>
              </a:spcBef>
              <a:defRPr sz="3200" i="1"/>
            </a:lvl4pPr>
            <a:lvl5pPr marL="2930768" indent="-390768" algn="ctr">
              <a:spcBef>
                <a:spcPts val="0"/>
              </a:spcBef>
              <a:defRPr sz="3200" i="1"/>
            </a:lvl5pPr>
          </a:lstStyle>
          <a:p>
            <a:r>
              <a:t>Textebene 1</a:t>
            </a:r>
          </a:p>
          <a:p>
            <a:pPr lvl="1"/>
            <a:r>
              <a:t>Textebene 2</a:t>
            </a:r>
          </a:p>
          <a:p>
            <a:pPr lvl="2"/>
            <a:r>
              <a:t>Textebene 3</a:t>
            </a:r>
          </a:p>
          <a:p>
            <a:pPr lvl="3"/>
            <a:r>
              <a:t>Textebene 4</a:t>
            </a:r>
          </a:p>
          <a:p>
            <a:pPr lvl="4"/>
            <a:r>
              <a:t>Textebene 5</a:t>
            </a:r>
          </a:p>
        </p:txBody>
      </p:sp>
      <p:sp>
        <p:nvSpPr>
          <p:cNvPr id="112" name="„Zitat hier eingeben.“"/>
          <p:cNvSpPr txBox="1">
            <a:spLocks noGrp="1"/>
          </p:cNvSpPr>
          <p:nvPr>
            <p:ph type="body" sz="quarter" idx="21"/>
          </p:nvPr>
        </p:nvSpPr>
        <p:spPr>
          <a:xfrm>
            <a:off x="2387600" y="6076950"/>
            <a:ext cx="19621500" cy="825500"/>
          </a:xfrm>
          <a:prstGeom prst="rect">
            <a:avLst/>
          </a:prstGeom>
        </p:spPr>
        <p:txBody>
          <a:bodyPr/>
          <a:lstStyle/>
          <a:p>
            <a:endParaRPr/>
          </a:p>
        </p:txBody>
      </p:sp>
      <p:sp>
        <p:nvSpPr>
          <p:cNvPr id="113"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20" name="Blick auf den Strand und das Meer von einer grasbedeckten Sanddüne"/>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21"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Leer">
    <p:spTree>
      <p:nvGrpSpPr>
        <p:cNvPr id="1" name=""/>
        <p:cNvGrpSpPr/>
        <p:nvPr/>
      </p:nvGrpSpPr>
      <p:grpSpPr>
        <a:xfrm>
          <a:off x="0" y="0"/>
          <a:ext cx="0" cy="0"/>
          <a:chOff x="0" y="0"/>
          <a:chExt cx="0" cy="0"/>
        </a:xfrm>
      </p:grpSpPr>
      <p:sp>
        <p:nvSpPr>
          <p:cNvPr id="128"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Titeltext</a:t>
            </a:r>
          </a:p>
        </p:txBody>
      </p:sp>
      <p:sp>
        <p:nvSpPr>
          <p:cNvPr id="3" name="Textebene 1…"/>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Textebene 1</a:t>
            </a:r>
          </a:p>
          <a:p>
            <a:pPr lvl="1"/>
            <a:r>
              <a:t>Textebene 2</a:t>
            </a:r>
          </a:p>
          <a:p>
            <a:pPr lvl="2"/>
            <a:r>
              <a:t>Textebene 3</a:t>
            </a:r>
          </a:p>
          <a:p>
            <a:pPr lvl="3"/>
            <a:r>
              <a:t>Textebene 4</a:t>
            </a:r>
          </a:p>
          <a:p>
            <a:pPr lvl="4"/>
            <a:r>
              <a:t>Textebene 5</a:t>
            </a:r>
          </a:p>
        </p:txBody>
      </p:sp>
      <p:sp>
        <p:nvSpPr>
          <p:cNvPr id="4" name="Foliennumm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lgn="ctr">
              <a:spcBef>
                <a:spcPts val="0"/>
              </a:spcBef>
              <a:defRPr sz="2400">
                <a:latin typeface="Helvetica Neue Light"/>
                <a:ea typeface="Helvetica Neue Light"/>
                <a:cs typeface="Helvetica Neue Light"/>
                <a:sym typeface="Helvetica Neue Light"/>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9pPr>
    </p:titleStyle>
    <p:bodyStyle>
      <a:lvl1pPr marL="63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1pPr>
      <a:lvl2pPr marL="127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2pPr>
      <a:lvl3pPr marL="190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3pPr>
      <a:lvl4pPr marL="254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4pPr>
      <a:lvl5pPr marL="317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5pPr>
      <a:lvl6pPr marL="3761151" marR="0" indent="-586152"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6pPr>
      <a:lvl7pPr marL="4396151" marR="0" indent="-586151"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7pPr>
      <a:lvl8pPr marL="5031151" marR="0" indent="-586151"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8pPr>
      <a:lvl9pPr marL="5666151" marR="0" indent="-586151"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hey@heyfair.de" TargetMode="Externa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4.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gif"/><Relationship Id="rId1" Type="http://schemas.openxmlformats.org/officeDocument/2006/relationships/slideLayout" Target="../slideLayouts/slideLayout14.xml"/><Relationship Id="rId6" Type="http://schemas.openxmlformats.org/officeDocument/2006/relationships/image" Target="../media/image26.gif"/><Relationship Id="rId5" Type="http://schemas.openxmlformats.org/officeDocument/2006/relationships/image" Target="../media/image25.gif"/><Relationship Id="rId4" Type="http://schemas.openxmlformats.org/officeDocument/2006/relationships/image" Target="../media/image24.gif"/></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29.jpe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34.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jpeg"/><Relationship Id="rId1" Type="http://schemas.openxmlformats.org/officeDocument/2006/relationships/slideLayout" Target="../slideLayouts/slideLayout1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4.xml"/><Relationship Id="rId6" Type="http://schemas.openxmlformats.org/officeDocument/2006/relationships/image" Target="../media/image45.gif"/><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1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slides/_rels/slide20.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23.gif"/><Relationship Id="rId7" Type="http://schemas.openxmlformats.org/officeDocument/2006/relationships/image" Target="../media/image54.jpeg"/><Relationship Id="rId12" Type="http://schemas.openxmlformats.org/officeDocument/2006/relationships/image" Target="../media/image53.png"/><Relationship Id="rId2" Type="http://schemas.openxmlformats.org/officeDocument/2006/relationships/image" Target="../media/image22.gif"/><Relationship Id="rId1" Type="http://schemas.openxmlformats.org/officeDocument/2006/relationships/slideLayout" Target="../slideLayouts/slideLayout14.xml"/><Relationship Id="rId6" Type="http://schemas.openxmlformats.org/officeDocument/2006/relationships/image" Target="../media/image26.gif"/><Relationship Id="rId11" Type="http://schemas.openxmlformats.org/officeDocument/2006/relationships/image" Target="../media/image58.jpeg"/><Relationship Id="rId5" Type="http://schemas.openxmlformats.org/officeDocument/2006/relationships/image" Target="../media/image25.gif"/><Relationship Id="rId10" Type="http://schemas.openxmlformats.org/officeDocument/2006/relationships/image" Target="../media/image57.jpeg"/><Relationship Id="rId4" Type="http://schemas.openxmlformats.org/officeDocument/2006/relationships/image" Target="../media/image24.gif"/><Relationship Id="rId9" Type="http://schemas.openxmlformats.org/officeDocument/2006/relationships/image" Target="../media/image56.jpeg"/></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30.gif"/><Relationship Id="rId1" Type="http://schemas.openxmlformats.org/officeDocument/2006/relationships/slideLayout" Target="../slideLayouts/slideLayout14.xml"/><Relationship Id="rId5" Type="http://schemas.openxmlformats.org/officeDocument/2006/relationships/image" Target="../media/image66.png"/><Relationship Id="rId4" Type="http://schemas.openxmlformats.org/officeDocument/2006/relationships/image" Target="../media/image65.jpeg"/></Relationships>
</file>

<file path=ppt/slides/_rels/slide2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mailto:e-mail@adresse.fr" TargetMode="External"/><Relationship Id="rId1" Type="http://schemas.openxmlformats.org/officeDocument/2006/relationships/slideLayout" Target="../slideLayouts/slideLayout14.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 name="desicoach-hygieneschulung-gruppe-II-v3-wide-6.jpg" descr="desicoach-hygieneschulung-gruppe-II-v3-wide-6.jpg"/>
          <p:cNvPicPr>
            <a:picLocks noChangeAspect="1"/>
          </p:cNvPicPr>
          <p:nvPr/>
        </p:nvPicPr>
        <p:blipFill>
          <a:blip r:embed="rId2"/>
          <a:srcRect l="4296" t="5222" r="6827" b="5913"/>
          <a:stretch>
            <a:fillRect/>
          </a:stretch>
        </p:blipFill>
        <p:spPr>
          <a:xfrm>
            <a:off x="-1516" y="-1"/>
            <a:ext cx="24387034" cy="13716002"/>
          </a:xfrm>
          <a:prstGeom prst="rect">
            <a:avLst/>
          </a:prstGeom>
          <a:ln w="12700">
            <a:miter lim="400000"/>
          </a:ln>
        </p:spPr>
      </p:pic>
      <p:grpSp>
        <p:nvGrpSpPr>
          <p:cNvPr id="140" name="Gruppieren"/>
          <p:cNvGrpSpPr/>
          <p:nvPr/>
        </p:nvGrpSpPr>
        <p:grpSpPr>
          <a:xfrm>
            <a:off x="21481656" y="12150402"/>
            <a:ext cx="2273232" cy="753917"/>
            <a:chOff x="-1" y="-1"/>
            <a:chExt cx="2273231" cy="753916"/>
          </a:xfrm>
        </p:grpSpPr>
        <p:sp>
          <p:nvSpPr>
            <p:cNvPr id="138" name="Powered by:"/>
            <p:cNvSpPr txBox="1"/>
            <p:nvPr/>
          </p:nvSpPr>
          <p:spPr>
            <a:xfrm>
              <a:off x="-2" y="-2"/>
              <a:ext cx="1525270" cy="44731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rmAutofit/>
            </a:bodyPr>
            <a:lstStyle>
              <a:lvl1pPr algn="r" defTabSz="817244">
                <a:spcBef>
                  <a:spcPts val="0"/>
                </a:spcBef>
                <a:defRPr sz="1979">
                  <a:solidFill>
                    <a:srgbClr val="FFFFFF"/>
                  </a:solidFill>
                  <a:latin typeface="Calibri"/>
                  <a:ea typeface="Calibri"/>
                  <a:cs typeface="Calibri"/>
                  <a:sym typeface="Calibri"/>
                </a:defRPr>
              </a:lvl1pPr>
            </a:lstStyle>
            <a:p>
              <a:r>
                <a:t>Propulsé par :</a:t>
              </a:r>
            </a:p>
          </p:txBody>
        </p:sp>
        <p:pic>
          <p:nvPicPr>
            <p:cNvPr id="139" name="Logo_Heyfair_white.pdf" descr="Logo_Heyfair_white.pdf"/>
            <p:cNvPicPr>
              <a:picLocks noChangeAspect="1"/>
            </p:cNvPicPr>
            <p:nvPr/>
          </p:nvPicPr>
          <p:blipFill>
            <a:blip r:embed="rId3"/>
            <a:stretch>
              <a:fillRect/>
            </a:stretch>
          </p:blipFill>
          <p:spPr>
            <a:xfrm>
              <a:off x="627770" y="339180"/>
              <a:ext cx="1645461" cy="414735"/>
            </a:xfrm>
            <a:prstGeom prst="rect">
              <a:avLst/>
            </a:prstGeom>
            <a:ln w="12700" cap="flat">
              <a:noFill/>
              <a:miter lim="400000"/>
            </a:ln>
            <a:effectLst/>
          </p:spPr>
        </p:pic>
      </p:grpSp>
      <p:grpSp>
        <p:nvGrpSpPr>
          <p:cNvPr id="143" name="Gruppieren"/>
          <p:cNvGrpSpPr/>
          <p:nvPr/>
        </p:nvGrpSpPr>
        <p:grpSpPr>
          <a:xfrm>
            <a:off x="6953636" y="1666961"/>
            <a:ext cx="10476730" cy="7664123"/>
            <a:chOff x="0" y="0"/>
            <a:chExt cx="10476729" cy="7664121"/>
          </a:xfrm>
        </p:grpSpPr>
        <p:sp>
          <p:nvSpPr>
            <p:cNvPr id="141" name="Willkommen!"/>
            <p:cNvSpPr txBox="1"/>
            <p:nvPr/>
          </p:nvSpPr>
          <p:spPr>
            <a:xfrm>
              <a:off x="3303747" y="-1"/>
              <a:ext cx="3869235" cy="86052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ctr">
                <a:defRPr sz="6000" b="1">
                  <a:solidFill>
                    <a:srgbClr val="FFFFFF"/>
                  </a:solidFill>
                  <a:latin typeface="Calibri"/>
                  <a:ea typeface="Calibri"/>
                  <a:cs typeface="Calibri"/>
                  <a:sym typeface="Calibri"/>
                </a:defRPr>
              </a:lvl1pPr>
            </a:lstStyle>
            <a:p>
              <a:r>
                <a:t>Bienvenue !</a:t>
              </a:r>
            </a:p>
          </p:txBody>
        </p:sp>
        <p:sp>
          <p:nvSpPr>
            <p:cNvPr id="142" name="Willkommen!"/>
            <p:cNvSpPr txBox="1"/>
            <p:nvPr/>
          </p:nvSpPr>
          <p:spPr>
            <a:xfrm>
              <a:off x="0" y="1392782"/>
              <a:ext cx="10476730" cy="62713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p>
              <a:pPr algn="ctr">
                <a:lnSpc>
                  <a:spcPct val="80000"/>
                </a:lnSpc>
                <a:spcBef>
                  <a:spcPts val="0"/>
                </a:spcBef>
                <a:defRPr sz="12000" b="1">
                  <a:solidFill>
                    <a:srgbClr val="FFFFFF"/>
                  </a:solidFill>
                  <a:latin typeface="Calibri"/>
                  <a:ea typeface="Calibri"/>
                  <a:cs typeface="Calibri"/>
                  <a:sym typeface="Calibri"/>
                </a:defRPr>
              </a:pPr>
              <a:r>
                <a:t>S'entraîner à la désinfection,</a:t>
              </a:r>
            </a:p>
            <a:p>
              <a:pPr algn="ctr">
                <a:lnSpc>
                  <a:spcPct val="80000"/>
                </a:lnSpc>
                <a:spcBef>
                  <a:spcPts val="0"/>
                </a:spcBef>
                <a:defRPr sz="12000" b="1">
                  <a:solidFill>
                    <a:srgbClr val="FFFFFF"/>
                  </a:solidFill>
                  <a:latin typeface="Calibri"/>
                  <a:ea typeface="Calibri"/>
                  <a:cs typeface="Calibri"/>
                  <a:sym typeface="Calibri"/>
                </a:defRPr>
              </a:pPr>
              <a:r>
                <a:t>protéger la santé.</a:t>
              </a:r>
            </a:p>
          </p:txBody>
        </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F6F7FB"/>
        </a:solidFill>
        <a:effectLst/>
      </p:bgPr>
    </p:bg>
    <p:spTree>
      <p:nvGrpSpPr>
        <p:cNvPr id="1" name=""/>
        <p:cNvGrpSpPr/>
        <p:nvPr/>
      </p:nvGrpSpPr>
      <p:grpSpPr>
        <a:xfrm>
          <a:off x="0" y="0"/>
          <a:ext cx="0" cy="0"/>
          <a:chOff x="0" y="0"/>
          <a:chExt cx="0" cy="0"/>
        </a:xfrm>
      </p:grpSpPr>
      <p:sp>
        <p:nvSpPr>
          <p:cNvPr id="145" name="Linien"/>
          <p:cNvSpPr/>
          <p:nvPr/>
        </p:nvSpPr>
        <p:spPr>
          <a:xfrm>
            <a:off x="8724208" y="5828370"/>
            <a:ext cx="866811" cy="2"/>
          </a:xfrm>
          <a:prstGeom prst="line">
            <a:avLst/>
          </a:prstGeom>
          <a:ln w="76200">
            <a:solidFill>
              <a:srgbClr val="000000"/>
            </a:solidFill>
            <a:miter lim="400000"/>
            <a:tailEnd type="triangle"/>
          </a:ln>
        </p:spPr>
        <p:txBody>
          <a:bodyPr lIns="45718" tIns="45718" rIns="45718" bIns="45718"/>
          <a:lstStyle/>
          <a:p>
            <a:endParaRPr/>
          </a:p>
        </p:txBody>
      </p:sp>
      <p:sp>
        <p:nvSpPr>
          <p:cNvPr id="146" name="FÜR HYGIENE-BEAUFTRAGTE…"/>
          <p:cNvSpPr txBox="1"/>
          <p:nvPr/>
        </p:nvSpPr>
        <p:spPr>
          <a:xfrm>
            <a:off x="10338441" y="2473603"/>
            <a:ext cx="13050034" cy="8768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nSpc>
                <a:spcPct val="110000"/>
              </a:lnSpc>
              <a:spcBef>
                <a:spcPts val="3000"/>
              </a:spcBef>
              <a:defRPr sz="3200" b="1" cap="all" spc="640">
                <a:solidFill>
                  <a:srgbClr val="1F00EB"/>
                </a:solidFill>
                <a:latin typeface="Calibri"/>
                <a:ea typeface="Calibri"/>
                <a:cs typeface="Calibri"/>
                <a:sym typeface="Calibri"/>
              </a:defRPr>
            </a:pPr>
            <a:r>
              <a:t>POUR LES RESPONSABLES DE L'HYGIÈNE</a:t>
            </a:r>
          </a:p>
          <a:p>
            <a:pPr>
              <a:lnSpc>
                <a:spcPct val="110000"/>
              </a:lnSpc>
              <a:spcBef>
                <a:spcPts val="3000"/>
              </a:spcBef>
              <a:defRPr sz="3200">
                <a:latin typeface="Calibri"/>
                <a:ea typeface="Calibri"/>
                <a:cs typeface="Calibri"/>
                <a:sym typeface="Calibri"/>
              </a:defRPr>
            </a:pPr>
            <a:r>
              <a:t>La présentation est disponible pour une utilisation libre dans les formations à l'hygiène avec DesiCoach®. Elle peut être adaptée ou étendue selon les besoins. Par exemple , seule la partie pratique du training peut être intégrée dans votre propre présentation . Tout comme cela convient au cadre.</a:t>
            </a:r>
          </a:p>
          <a:p>
            <a:pPr>
              <a:lnSpc>
                <a:spcPct val="110000"/>
              </a:lnSpc>
              <a:spcBef>
                <a:spcPts val="3000"/>
              </a:spcBef>
              <a:defRPr sz="3200" b="1" spc="32">
                <a:latin typeface="Calibri"/>
                <a:ea typeface="Calibri"/>
                <a:cs typeface="Calibri"/>
                <a:sym typeface="Calibri"/>
              </a:defRPr>
            </a:pPr>
            <a:r>
              <a:t>Conditions de licence</a:t>
            </a:r>
            <a:r>
              <a:rPr b="0" spc="0"/>
              <a:t> </a:t>
            </a:r>
          </a:p>
          <a:p>
            <a:pPr marL="320841" indent="-320841">
              <a:lnSpc>
                <a:spcPct val="110000"/>
              </a:lnSpc>
              <a:spcBef>
                <a:spcPts val="1000"/>
              </a:spcBef>
              <a:buSzPct val="100000"/>
              <a:buChar char="•"/>
              <a:defRPr sz="3200">
                <a:latin typeface="Calibri"/>
                <a:ea typeface="Calibri"/>
                <a:cs typeface="Calibri"/>
                <a:sym typeface="Calibri"/>
              </a:defRPr>
            </a:pPr>
            <a:r>
              <a:t>Note bien que les images et les graphiques contenus dans cette présentation sont soumis à certaines conditions de licence. Ils ne peuvent être utilisés qu'à des fins de présentation dans le cadre de la formation à l'hygiène.</a:t>
            </a:r>
          </a:p>
          <a:p>
            <a:pPr marL="320841" indent="-320841">
              <a:lnSpc>
                <a:spcPct val="110000"/>
              </a:lnSpc>
              <a:spcBef>
                <a:spcPts val="1000"/>
              </a:spcBef>
              <a:buSzPct val="100000"/>
              <a:buChar char="•"/>
              <a:defRPr sz="3200">
                <a:latin typeface="Calibri"/>
                <a:ea typeface="Calibri"/>
                <a:cs typeface="Calibri"/>
                <a:sym typeface="Calibri"/>
              </a:defRPr>
            </a:pPr>
            <a:r>
              <a:t>La transmission des images sous leur forme originale ainsi que leur utilisation à d'autres fins (par exemple pour le marketing en ligne, les médias imprimés ou d'autres produits commerciaux et de distribution) n'est pas autorisée.</a:t>
            </a:r>
          </a:p>
          <a:p>
            <a:pPr>
              <a:lnSpc>
                <a:spcPct val="110000"/>
              </a:lnSpc>
              <a:spcBef>
                <a:spcPts val="3000"/>
              </a:spcBef>
              <a:defRPr sz="3200">
                <a:latin typeface="Calibri"/>
                <a:ea typeface="Calibri"/>
                <a:cs typeface="Calibri"/>
                <a:sym typeface="Calibri"/>
              </a:defRPr>
            </a:pPr>
            <a:r>
              <a:t>Pour plus d'informations et des questions sur la présentation ou  </a:t>
            </a:r>
            <a:br/>
            <a:r>
              <a:t>DesiCoach® n'hésite pas à nous envoyer un e-mail à </a:t>
            </a:r>
            <a:r>
              <a:rPr u="sng">
                <a:solidFill>
                  <a:srgbClr val="0000FF"/>
                </a:solidFill>
                <a:uFill>
                  <a:solidFill>
                    <a:srgbClr val="0000FF"/>
                  </a:solidFill>
                </a:uFill>
                <a:hlinkClick r:id="rId2"/>
              </a:rPr>
              <a:t>hey@heyfair.de</a:t>
            </a:r>
            <a:r>
              <a:t>.</a:t>
            </a:r>
          </a:p>
        </p:txBody>
      </p:sp>
      <p:sp>
        <p:nvSpPr>
          <p:cNvPr id="147" name="DesiCoach® Handbuch"/>
          <p:cNvSpPr txBox="1"/>
          <p:nvPr/>
        </p:nvSpPr>
        <p:spPr>
          <a:xfrm>
            <a:off x="1422398" y="4495227"/>
            <a:ext cx="7020708" cy="26662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nSpc>
                <a:spcPct val="80000"/>
              </a:lnSpc>
              <a:spcBef>
                <a:spcPts val="5000"/>
              </a:spcBef>
              <a:defRPr sz="10000" b="1">
                <a:solidFill>
                  <a:srgbClr val="1F00EB"/>
                </a:solidFill>
                <a:latin typeface="Calibri"/>
                <a:ea typeface="Calibri"/>
                <a:cs typeface="Calibri"/>
                <a:sym typeface="Calibri"/>
              </a:defRPr>
            </a:pPr>
            <a:r>
              <a:t>Préface </a:t>
            </a:r>
            <a:r>
              <a:rPr>
                <a:solidFill>
                  <a:srgbClr val="000000"/>
                </a:solidFill>
              </a:rPr>
              <a:t>à la présentation</a:t>
            </a:r>
          </a:p>
        </p:txBody>
      </p:sp>
      <p:grpSp>
        <p:nvGrpSpPr>
          <p:cNvPr id="150" name="Gruppieren"/>
          <p:cNvGrpSpPr/>
          <p:nvPr/>
        </p:nvGrpSpPr>
        <p:grpSpPr>
          <a:xfrm>
            <a:off x="1448871" y="7633966"/>
            <a:ext cx="4030126" cy="768130"/>
            <a:chOff x="0" y="0"/>
            <a:chExt cx="4030124" cy="768128"/>
          </a:xfrm>
        </p:grpSpPr>
        <p:sp>
          <p:nvSpPr>
            <p:cNvPr id="148" name="www.heyfair.de/schulung"/>
            <p:cNvSpPr txBox="1"/>
            <p:nvPr/>
          </p:nvSpPr>
          <p:spPr>
            <a:xfrm>
              <a:off x="0" y="0"/>
              <a:ext cx="3998580" cy="64427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nSpc>
                  <a:spcPct val="110000"/>
                </a:lnSpc>
                <a:spcBef>
                  <a:spcPts val="0"/>
                </a:spcBef>
                <a:defRPr sz="4200" b="1">
                  <a:solidFill>
                    <a:srgbClr val="1F00EB"/>
                  </a:solidFill>
                  <a:latin typeface="Calibri"/>
                  <a:ea typeface="Calibri"/>
                  <a:cs typeface="Calibri"/>
                  <a:sym typeface="Calibri"/>
                </a:defRPr>
              </a:lvl1pPr>
            </a:lstStyle>
            <a:p>
              <a:r>
                <a:t>www.heyfair.de</a:t>
              </a:r>
            </a:p>
          </p:txBody>
        </p:sp>
        <p:pic>
          <p:nvPicPr>
            <p:cNvPr id="149" name="Bild" descr="Bild"/>
            <p:cNvPicPr>
              <a:picLocks noChangeAspect="1"/>
            </p:cNvPicPr>
            <p:nvPr/>
          </p:nvPicPr>
          <p:blipFill>
            <a:blip r:embed="rId3"/>
            <a:stretch>
              <a:fillRect/>
            </a:stretch>
          </p:blipFill>
          <p:spPr>
            <a:xfrm>
              <a:off x="31545" y="541986"/>
              <a:ext cx="3998580" cy="226143"/>
            </a:xfrm>
            <a:prstGeom prst="rect">
              <a:avLst/>
            </a:prstGeom>
            <a:ln w="12700" cap="flat">
              <a:noFill/>
              <a:miter lim="400000"/>
            </a:ln>
            <a:effectLst/>
          </p:spPr>
        </p:pic>
      </p:grpSp>
      <p:grpSp>
        <p:nvGrpSpPr>
          <p:cNvPr id="153" name="Gruppieren"/>
          <p:cNvGrpSpPr/>
          <p:nvPr/>
        </p:nvGrpSpPr>
        <p:grpSpPr>
          <a:xfrm>
            <a:off x="21390320" y="12281582"/>
            <a:ext cx="2993684" cy="779937"/>
            <a:chOff x="0" y="0"/>
            <a:chExt cx="2993682" cy="779936"/>
          </a:xfrm>
        </p:grpSpPr>
        <p:sp>
          <p:nvSpPr>
            <p:cNvPr id="151" name="Rechteck"/>
            <p:cNvSpPr/>
            <p:nvPr/>
          </p:nvSpPr>
          <p:spPr>
            <a:xfrm>
              <a:off x="0" y="-1"/>
              <a:ext cx="2993683" cy="779938"/>
            </a:xfrm>
            <a:prstGeom prst="rect">
              <a:avLst/>
            </a:prstGeom>
            <a:solidFill>
              <a:srgbClr val="1F00EB"/>
            </a:solidFill>
            <a:ln w="12700" cap="flat">
              <a:noFill/>
              <a:miter lim="400000"/>
            </a:ln>
            <a:effectLst/>
          </p:spPr>
          <p:txBody>
            <a:bodyPr wrap="square" lIns="0" tIns="0" rIns="0" bIns="0" numCol="1" anchor="ctr">
              <a:noAutofit/>
            </a:bodyPr>
            <a:lstStyle/>
            <a:p>
              <a:pPr>
                <a:defRPr>
                  <a:solidFill>
                    <a:srgbClr val="1F00EB"/>
                  </a:solidFill>
                  <a:latin typeface="Helvetica Neue Medium"/>
                  <a:ea typeface="Helvetica Neue Medium"/>
                  <a:cs typeface="Helvetica Neue Medium"/>
                  <a:sym typeface="Helvetica Neue Medium"/>
                </a:defRPr>
              </a:pPr>
              <a:endParaRPr/>
            </a:p>
          </p:txBody>
        </p:sp>
        <p:pic>
          <p:nvPicPr>
            <p:cNvPr id="152" name="Gruppieren" descr="Gruppieren"/>
            <p:cNvPicPr>
              <a:picLocks noChangeAspect="1"/>
            </p:cNvPicPr>
            <p:nvPr/>
          </p:nvPicPr>
          <p:blipFill>
            <a:blip r:embed="rId4"/>
            <a:stretch>
              <a:fillRect/>
            </a:stretch>
          </p:blipFill>
          <p:spPr>
            <a:xfrm>
              <a:off x="719108" y="208001"/>
              <a:ext cx="1645458" cy="414735"/>
            </a:xfrm>
            <a:prstGeom prst="rect">
              <a:avLst/>
            </a:prstGeom>
            <a:ln w="12700" cap="flat">
              <a:noFill/>
              <a:miter lim="400000"/>
            </a:ln>
            <a:effectLst/>
          </p:spPr>
        </p:pic>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155" name="Dies sind unsere Themen"/>
          <p:cNvSpPr txBox="1"/>
          <p:nvPr/>
        </p:nvSpPr>
        <p:spPr>
          <a:xfrm>
            <a:off x="1422397" y="5512155"/>
            <a:ext cx="5051837" cy="26662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nSpc>
                <a:spcPct val="80000"/>
              </a:lnSpc>
              <a:spcBef>
                <a:spcPts val="0"/>
              </a:spcBef>
              <a:defRPr sz="10000" b="1">
                <a:latin typeface="Calibri"/>
                <a:ea typeface="Calibri"/>
                <a:cs typeface="Calibri"/>
                <a:sym typeface="Calibri"/>
              </a:defRPr>
            </a:pPr>
            <a:r>
              <a:t>Voici nos </a:t>
            </a:r>
            <a:r>
              <a:rPr>
                <a:solidFill>
                  <a:srgbClr val="1F00EB"/>
                </a:solidFill>
              </a:rPr>
              <a:t>sujets</a:t>
            </a:r>
          </a:p>
        </p:txBody>
      </p:sp>
      <p:sp>
        <p:nvSpPr>
          <p:cNvPr id="156" name="Linien"/>
          <p:cNvSpPr/>
          <p:nvPr/>
        </p:nvSpPr>
        <p:spPr>
          <a:xfrm>
            <a:off x="4930793" y="7521126"/>
            <a:ext cx="866811" cy="1"/>
          </a:xfrm>
          <a:prstGeom prst="line">
            <a:avLst/>
          </a:prstGeom>
          <a:ln w="76200">
            <a:solidFill>
              <a:srgbClr val="000000"/>
            </a:solidFill>
            <a:miter lim="400000"/>
            <a:tailEnd type="triangle"/>
          </a:ln>
        </p:spPr>
        <p:txBody>
          <a:bodyPr lIns="45718" tIns="45718" rIns="45718" bIns="45718"/>
          <a:lstStyle/>
          <a:p>
            <a:endParaRPr/>
          </a:p>
        </p:txBody>
      </p:sp>
      <p:pic>
        <p:nvPicPr>
          <p:cNvPr id="157" name="DW_Testimonial_5_No-2_v1_FD.jpg" descr="DW_Testimonial_5_No-2_v1_FD.jpg"/>
          <p:cNvPicPr>
            <a:picLocks noChangeAspect="1"/>
          </p:cNvPicPr>
          <p:nvPr/>
        </p:nvPicPr>
        <p:blipFill>
          <a:blip r:embed="rId2"/>
          <a:stretch>
            <a:fillRect/>
          </a:stretch>
        </p:blipFill>
        <p:spPr>
          <a:xfrm>
            <a:off x="9639874" y="5206998"/>
            <a:ext cx="3302003" cy="3302002"/>
          </a:xfrm>
          <a:prstGeom prst="rect">
            <a:avLst/>
          </a:prstGeom>
          <a:ln w="12700">
            <a:miter lim="400000"/>
          </a:ln>
          <a:effectLst>
            <a:outerShdw blurRad="317500" dist="71319" dir="5400000" rotWithShape="0">
              <a:srgbClr val="000000">
                <a:alpha val="14573"/>
              </a:srgbClr>
            </a:outerShdw>
          </a:effectLst>
        </p:spPr>
      </p:pic>
      <p:pic>
        <p:nvPicPr>
          <p:cNvPr id="158" name="DW_Testimonial_3_No-1_v1-2_400px_FD.jpg" descr="DW_Testimonial_3_No-1_v1-2_400px_FD.jpg"/>
          <p:cNvPicPr>
            <a:picLocks noChangeAspect="1"/>
          </p:cNvPicPr>
          <p:nvPr/>
        </p:nvPicPr>
        <p:blipFill>
          <a:blip r:embed="rId3"/>
          <a:stretch>
            <a:fillRect/>
          </a:stretch>
        </p:blipFill>
        <p:spPr>
          <a:xfrm>
            <a:off x="7988872" y="1429023"/>
            <a:ext cx="3302004" cy="3302002"/>
          </a:xfrm>
          <a:prstGeom prst="rect">
            <a:avLst/>
          </a:prstGeom>
          <a:ln w="12700">
            <a:miter lim="400000"/>
          </a:ln>
          <a:effectLst>
            <a:outerShdw blurRad="317500" dist="71319" dir="5400000" rotWithShape="0">
              <a:srgbClr val="000000">
                <a:alpha val="14573"/>
              </a:srgbClr>
            </a:outerShdw>
          </a:effectLst>
        </p:spPr>
      </p:pic>
      <p:pic>
        <p:nvPicPr>
          <p:cNvPr id="159" name="DW_Testimonial_2_No-3_v1-2_400px_FD.jpg" descr="DW_Testimonial_2_No-3_v1-2_400px_FD.jpg"/>
          <p:cNvPicPr>
            <a:picLocks noChangeAspect="1"/>
          </p:cNvPicPr>
          <p:nvPr/>
        </p:nvPicPr>
        <p:blipFill>
          <a:blip r:embed="rId4"/>
          <a:stretch>
            <a:fillRect/>
          </a:stretch>
        </p:blipFill>
        <p:spPr>
          <a:xfrm>
            <a:off x="8753150" y="8953227"/>
            <a:ext cx="3302004" cy="3302004"/>
          </a:xfrm>
          <a:prstGeom prst="rect">
            <a:avLst/>
          </a:prstGeom>
          <a:ln w="12700">
            <a:miter lim="400000"/>
          </a:ln>
          <a:effectLst>
            <a:outerShdw blurRad="317500" dist="71319" dir="5400000" rotWithShape="0">
              <a:srgbClr val="000000">
                <a:alpha val="14573"/>
              </a:srgbClr>
            </a:outerShdw>
          </a:effectLst>
        </p:spPr>
      </p:pic>
      <p:sp>
        <p:nvSpPr>
          <p:cNvPr id="160" name="01 | LERNZIELE…"/>
          <p:cNvSpPr txBox="1"/>
          <p:nvPr/>
        </p:nvSpPr>
        <p:spPr>
          <a:xfrm>
            <a:off x="11728019" y="2463202"/>
            <a:ext cx="11586172" cy="12919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spcBef>
                <a:spcPts val="2500"/>
              </a:spcBef>
              <a:defRPr sz="2800" b="1" cap="all">
                <a:solidFill>
                  <a:srgbClr val="1F00EB"/>
                </a:solidFill>
                <a:latin typeface="Calibri"/>
                <a:ea typeface="Calibri"/>
                <a:cs typeface="Calibri"/>
                <a:sym typeface="Calibri"/>
              </a:defRPr>
            </a:pPr>
            <a:r>
              <a:t>01</a:t>
            </a:r>
            <a:r>
              <a:rPr spc="560"/>
              <a:t> | OBJECTIFS D'APPRENTISSAGE</a:t>
            </a:r>
          </a:p>
          <a:p>
            <a:pPr marL="381000" indent="-381000">
              <a:spcBef>
                <a:spcPts val="2500"/>
              </a:spcBef>
              <a:buClr>
                <a:srgbClr val="008CFF"/>
              </a:buClr>
              <a:buSzPct val="70000"/>
              <a:buChar char="•"/>
              <a:defRPr sz="4200" b="1">
                <a:latin typeface="Calibri"/>
                <a:ea typeface="Calibri"/>
                <a:cs typeface="Calibri"/>
                <a:sym typeface="Calibri"/>
              </a:defRPr>
            </a:pPr>
            <a:r>
              <a:t>Reconnaître et éviter les erreurs</a:t>
            </a:r>
          </a:p>
        </p:txBody>
      </p:sp>
      <p:sp>
        <p:nvSpPr>
          <p:cNvPr id="161" name="02 | NOTWENDIGE SITUATIONEN…"/>
          <p:cNvSpPr txBox="1"/>
          <p:nvPr/>
        </p:nvSpPr>
        <p:spPr>
          <a:xfrm>
            <a:off x="12492297" y="9896495"/>
            <a:ext cx="11268981" cy="12919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spcBef>
                <a:spcPts val="2500"/>
              </a:spcBef>
              <a:defRPr sz="2800" b="1" cap="all">
                <a:solidFill>
                  <a:srgbClr val="1F00EB"/>
                </a:solidFill>
                <a:latin typeface="Calibri"/>
                <a:ea typeface="Calibri"/>
                <a:cs typeface="Calibri"/>
                <a:sym typeface="Calibri"/>
              </a:defRPr>
            </a:pPr>
            <a:r>
              <a:t>03</a:t>
            </a:r>
            <a:r>
              <a:rPr spc="560"/>
              <a:t> | TRAINING</a:t>
            </a:r>
          </a:p>
          <a:p>
            <a:pPr marL="381000" indent="-381000">
              <a:spcBef>
                <a:spcPts val="2500"/>
              </a:spcBef>
              <a:buClr>
                <a:srgbClr val="008CFF"/>
              </a:buClr>
              <a:buSzPct val="70000"/>
              <a:buChar char="•"/>
              <a:defRPr sz="4200" b="1">
                <a:latin typeface="Calibri"/>
                <a:ea typeface="Calibri"/>
                <a:cs typeface="Calibri"/>
                <a:sym typeface="Calibri"/>
              </a:defRPr>
            </a:pPr>
            <a:r>
              <a:t>Training pratique de la désinfection des mains</a:t>
            </a:r>
          </a:p>
        </p:txBody>
      </p:sp>
      <p:sp>
        <p:nvSpPr>
          <p:cNvPr id="162" name="02 | NOTWENDIGE SITUATIONEN…"/>
          <p:cNvSpPr txBox="1"/>
          <p:nvPr/>
        </p:nvSpPr>
        <p:spPr>
          <a:xfrm>
            <a:off x="13379020" y="6212010"/>
            <a:ext cx="10158255" cy="12919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spcBef>
                <a:spcPts val="2500"/>
              </a:spcBef>
              <a:defRPr sz="2800" b="1" cap="all">
                <a:solidFill>
                  <a:srgbClr val="1F00EB"/>
                </a:solidFill>
                <a:latin typeface="Calibri"/>
                <a:ea typeface="Calibri"/>
                <a:cs typeface="Calibri"/>
                <a:sym typeface="Calibri"/>
              </a:defRPr>
            </a:pPr>
            <a:r>
              <a:t>02</a:t>
            </a:r>
            <a:r>
              <a:rPr spc="560"/>
              <a:t> | SITUATIONS NÉCESSAIRES</a:t>
            </a:r>
          </a:p>
          <a:p>
            <a:pPr marL="381000" indent="-381000">
              <a:spcBef>
                <a:spcPts val="2500"/>
              </a:spcBef>
              <a:buClr>
                <a:srgbClr val="008CFF"/>
              </a:buClr>
              <a:buSzPct val="70000"/>
              <a:buChar char="•"/>
              <a:defRPr sz="4200" b="1">
                <a:latin typeface="Calibri"/>
                <a:ea typeface="Calibri"/>
                <a:cs typeface="Calibri"/>
                <a:sym typeface="Calibri"/>
              </a:defRPr>
            </a:pPr>
            <a:r>
              <a:t>Les 5 moments de l’hygiène des mains</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haendedesinfektion-im-krankenhaus_1.jpg" descr="haendedesinfektion-im-krankenhaus_1.jpg"/>
          <p:cNvPicPr>
            <a:picLocks noChangeAspect="1"/>
          </p:cNvPicPr>
          <p:nvPr/>
        </p:nvPicPr>
        <p:blipFill>
          <a:blip r:embed="rId2"/>
          <a:srcRect l="18347" r="18347"/>
          <a:stretch>
            <a:fillRect/>
          </a:stretch>
        </p:blipFill>
        <p:spPr>
          <a:xfrm>
            <a:off x="969" y="1717937"/>
            <a:ext cx="9706928" cy="11998064"/>
          </a:xfrm>
          <a:prstGeom prst="rect">
            <a:avLst/>
          </a:prstGeom>
          <a:ln w="12700">
            <a:miter lim="400000"/>
          </a:ln>
          <a:effectLst>
            <a:outerShdw blurRad="254000" dist="76807" dir="5400000" rotWithShape="0">
              <a:srgbClr val="000000">
                <a:alpha val="10113"/>
              </a:srgbClr>
            </a:outerShdw>
          </a:effectLst>
        </p:spPr>
      </p:pic>
      <p:sp>
        <p:nvSpPr>
          <p:cNvPr id="165" name="01 | LERNZIELE…"/>
          <p:cNvSpPr txBox="1"/>
          <p:nvPr/>
        </p:nvSpPr>
        <p:spPr>
          <a:xfrm>
            <a:off x="-2" y="508218"/>
            <a:ext cx="9529345"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OBJECTIFS D'APPRENTISSAGE</a:t>
            </a:r>
            <a:endParaRPr spc="500"/>
          </a:p>
          <a:p>
            <a:pPr indent="571500">
              <a:lnSpc>
                <a:spcPct val="110000"/>
              </a:lnSpc>
              <a:spcBef>
                <a:spcPts val="0"/>
              </a:spcBef>
              <a:defRPr sz="3000">
                <a:latin typeface="Calibri"/>
                <a:ea typeface="Calibri"/>
                <a:cs typeface="Calibri"/>
                <a:sym typeface="Calibri"/>
              </a:defRPr>
            </a:pPr>
            <a:r>
              <a:t>Pertinence clinique </a:t>
            </a:r>
          </a:p>
        </p:txBody>
      </p:sp>
      <p:sp>
        <p:nvSpPr>
          <p:cNvPr id="166" name="Etwa ein Drittel aller nosokomialen Infektionen gilt als vermeidbar."/>
          <p:cNvSpPr txBox="1"/>
          <p:nvPr/>
        </p:nvSpPr>
        <p:spPr>
          <a:xfrm>
            <a:off x="10782455" y="9599776"/>
            <a:ext cx="9363103" cy="21942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7200">
              <a:lnSpc>
                <a:spcPct val="90000"/>
              </a:lnSpc>
              <a:spcBef>
                <a:spcPts val="2000"/>
              </a:spcBef>
              <a:defRPr sz="5000" b="1">
                <a:latin typeface="Calibri"/>
                <a:ea typeface="Calibri"/>
                <a:cs typeface="Calibri"/>
                <a:sym typeface="Calibri"/>
              </a:defRPr>
            </a:pPr>
            <a:r>
              <a:t>Plus de</a:t>
            </a:r>
            <a:r>
              <a:rPr>
                <a:solidFill>
                  <a:srgbClr val="1F00EB"/>
                </a:solidFill>
              </a:rPr>
              <a:t> 50 % </a:t>
            </a:r>
            <a:r>
              <a:t>de toutes les infections nosocomiales sont considérées comme</a:t>
            </a:r>
            <a:r>
              <a:rPr>
                <a:solidFill>
                  <a:srgbClr val="1F00EB"/>
                </a:solidFill>
              </a:rPr>
              <a:t> évitables</a:t>
            </a:r>
            <a:r>
              <a:t>.</a:t>
            </a:r>
          </a:p>
        </p:txBody>
      </p:sp>
      <p:pic>
        <p:nvPicPr>
          <p:cNvPr id="167" name="Bild" descr="Bild"/>
          <p:cNvPicPr>
            <a:picLocks noChangeAspect="1"/>
          </p:cNvPicPr>
          <p:nvPr/>
        </p:nvPicPr>
        <p:blipFill>
          <a:blip r:embed="rId3"/>
          <a:stretch>
            <a:fillRect/>
          </a:stretch>
        </p:blipFill>
        <p:spPr>
          <a:xfrm rot="10850881">
            <a:off x="15782032" y="11708367"/>
            <a:ext cx="3275308" cy="387693"/>
          </a:xfrm>
          <a:prstGeom prst="rect">
            <a:avLst/>
          </a:prstGeom>
          <a:ln w="12700">
            <a:miter lim="400000"/>
          </a:ln>
        </p:spPr>
      </p:pic>
      <p:sp>
        <p:nvSpPr>
          <p:cNvPr id="168" name="Klinische Relevanz der Händedesinfektion.…"/>
          <p:cNvSpPr txBox="1"/>
          <p:nvPr/>
        </p:nvSpPr>
        <p:spPr>
          <a:xfrm>
            <a:off x="10753562" y="1494298"/>
            <a:ext cx="11194941" cy="6671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90000"/>
              </a:lnSpc>
              <a:spcBef>
                <a:spcPts val="4000"/>
              </a:spcBef>
              <a:defRPr sz="7000" b="1">
                <a:latin typeface="Calibri"/>
                <a:ea typeface="Calibri"/>
                <a:cs typeface="Calibri"/>
                <a:sym typeface="Calibri"/>
              </a:defRPr>
            </a:pPr>
            <a:r>
              <a:t>Pertinence clinique</a:t>
            </a:r>
          </a:p>
          <a:p>
            <a:pPr>
              <a:lnSpc>
                <a:spcPct val="110000"/>
              </a:lnSpc>
              <a:spcBef>
                <a:spcPts val="4000"/>
              </a:spcBef>
              <a:defRPr sz="4000">
                <a:latin typeface="Calibri"/>
                <a:ea typeface="Calibri"/>
                <a:cs typeface="Calibri"/>
                <a:sym typeface="Calibri"/>
              </a:defRPr>
            </a:pPr>
            <a:r>
              <a:t>Chaque année en Europe, il y a environ </a:t>
            </a:r>
            <a:br/>
            <a:r>
              <a:rPr b="1">
                <a:solidFill>
                  <a:srgbClr val="1F00EB"/>
                </a:solidFill>
              </a:rPr>
              <a:t>3,5 millions </a:t>
            </a:r>
            <a:r>
              <a:t>d'infections nosocomiales (HAI), entraînant plus de </a:t>
            </a:r>
            <a:r>
              <a:rPr b="1">
                <a:solidFill>
                  <a:srgbClr val="1F00EB"/>
                </a:solidFill>
              </a:rPr>
              <a:t>90 000</a:t>
            </a:r>
            <a:r>
              <a:rPr>
                <a:solidFill>
                  <a:srgbClr val="1F00EB"/>
                </a:solidFill>
              </a:rPr>
              <a:t> </a:t>
            </a:r>
            <a:r>
              <a:t>décès.</a:t>
            </a:r>
            <a:r>
              <a:rPr sz="3000" baseline="55333">
                <a:solidFill>
                  <a:srgbClr val="929292"/>
                </a:solidFill>
              </a:rPr>
              <a:t>[1]</a:t>
            </a:r>
            <a:r>
              <a:rPr sz="3200" baseline="21875"/>
              <a:t> </a:t>
            </a:r>
            <a:endParaRPr sz="3200"/>
          </a:p>
          <a:p>
            <a:pPr defTabSz="457200">
              <a:lnSpc>
                <a:spcPct val="110000"/>
              </a:lnSpc>
              <a:spcBef>
                <a:spcPts val="5000"/>
              </a:spcBef>
              <a:defRPr sz="3200">
                <a:latin typeface="Calibri"/>
                <a:ea typeface="Calibri"/>
                <a:cs typeface="Calibri"/>
                <a:sym typeface="Calibri"/>
              </a:defRPr>
            </a:pPr>
            <a:r>
              <a:t>Les HAI se présentent le plus souvent sous forme de : </a:t>
            </a:r>
            <a:r>
              <a:rPr sz="3000" baseline="31999">
                <a:solidFill>
                  <a:srgbClr val="929292"/>
                </a:solidFill>
              </a:rPr>
              <a:t>[2]</a:t>
            </a:r>
          </a:p>
          <a:p>
            <a:pPr marL="381000" indent="-381000" defTabSz="457200">
              <a:lnSpc>
                <a:spcPct val="110000"/>
              </a:lnSpc>
              <a:spcBef>
                <a:spcPts val="1000"/>
              </a:spcBef>
              <a:buClr>
                <a:srgbClr val="008CFF"/>
              </a:buClr>
              <a:buSzPct val="120000"/>
              <a:buChar char="•"/>
              <a:defRPr sz="3200" b="1">
                <a:latin typeface="Calibri"/>
                <a:ea typeface="Calibri"/>
                <a:cs typeface="Calibri"/>
                <a:sym typeface="Calibri"/>
              </a:defRPr>
            </a:pPr>
            <a:r>
              <a:t>infection postopératoire de la plaie </a:t>
            </a:r>
            <a:r>
              <a:rPr b="0"/>
              <a:t>(24 %)</a:t>
            </a:r>
          </a:p>
          <a:p>
            <a:pPr marL="381000" indent="-381000" defTabSz="457200">
              <a:lnSpc>
                <a:spcPct val="110000"/>
              </a:lnSpc>
              <a:spcBef>
                <a:spcPts val="1000"/>
              </a:spcBef>
              <a:buClr>
                <a:srgbClr val="008CFF"/>
              </a:buClr>
              <a:buSzPct val="120000"/>
              <a:buChar char="•"/>
              <a:defRPr sz="3200" b="1">
                <a:latin typeface="Calibri"/>
                <a:ea typeface="Calibri"/>
                <a:cs typeface="Calibri"/>
                <a:sym typeface="Calibri"/>
              </a:defRPr>
            </a:pPr>
            <a:r>
              <a:t>infection urinaire</a:t>
            </a:r>
            <a:r>
              <a:rPr b="0"/>
              <a:t> (23 %)</a:t>
            </a:r>
          </a:p>
          <a:p>
            <a:pPr marL="381000" indent="-381000" defTabSz="457200">
              <a:lnSpc>
                <a:spcPct val="110000"/>
              </a:lnSpc>
              <a:spcBef>
                <a:spcPts val="1000"/>
              </a:spcBef>
              <a:buClr>
                <a:srgbClr val="008CFF"/>
              </a:buClr>
              <a:buSzPct val="120000"/>
              <a:buChar char="•"/>
              <a:defRPr sz="3200" b="1">
                <a:latin typeface="Calibri"/>
                <a:ea typeface="Calibri"/>
                <a:cs typeface="Calibri"/>
                <a:sym typeface="Calibri"/>
              </a:defRPr>
            </a:pPr>
            <a:r>
              <a:t>infection des voies respiratoires inférieures </a:t>
            </a:r>
            <a:r>
              <a:rPr b="0"/>
              <a:t>(22 %)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Rechteck"/>
          <p:cNvSpPr/>
          <p:nvPr/>
        </p:nvSpPr>
        <p:spPr>
          <a:xfrm>
            <a:off x="-2" y="0"/>
            <a:ext cx="9715501" cy="13716000"/>
          </a:xfrm>
          <a:prstGeom prst="rect">
            <a:avLst/>
          </a:prstGeom>
          <a:gradFill>
            <a:gsLst>
              <a:gs pos="0">
                <a:srgbClr val="F6F9FF"/>
              </a:gs>
              <a:gs pos="100000">
                <a:srgbClr val="CDD5F0"/>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171" name="01 | LERNZIELE…"/>
          <p:cNvSpPr txBox="1"/>
          <p:nvPr/>
        </p:nvSpPr>
        <p:spPr>
          <a:xfrm>
            <a:off x="-2" y="508218"/>
            <a:ext cx="9529707"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OBJECTIFS D'APPRENTISSAGE</a:t>
            </a:r>
            <a:endParaRPr spc="500"/>
          </a:p>
          <a:p>
            <a:pPr indent="571500">
              <a:lnSpc>
                <a:spcPct val="110000"/>
              </a:lnSpc>
              <a:spcBef>
                <a:spcPts val="0"/>
              </a:spcBef>
              <a:defRPr sz="3000">
                <a:latin typeface="Calibri"/>
                <a:ea typeface="Calibri"/>
                <a:cs typeface="Calibri"/>
                <a:sym typeface="Calibri"/>
              </a:defRPr>
            </a:pPr>
            <a:r>
              <a:t>Pertinence clinique</a:t>
            </a:r>
          </a:p>
        </p:txBody>
      </p:sp>
      <p:sp>
        <p:nvSpPr>
          <p:cNvPr id="172" name="Händedesinfektion  kann Leben retten.…"/>
          <p:cNvSpPr txBox="1"/>
          <p:nvPr/>
        </p:nvSpPr>
        <p:spPr>
          <a:xfrm>
            <a:off x="10753562" y="1494298"/>
            <a:ext cx="12234846" cy="52405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90000"/>
              </a:lnSpc>
              <a:spcBef>
                <a:spcPts val="4000"/>
              </a:spcBef>
              <a:defRPr sz="7000" b="1">
                <a:latin typeface="Calibri"/>
                <a:ea typeface="Calibri"/>
                <a:cs typeface="Calibri"/>
                <a:sym typeface="Calibri"/>
              </a:defRPr>
            </a:pPr>
            <a:r>
              <a:t>La désinfection des mains </a:t>
            </a:r>
            <a:br/>
            <a:r>
              <a:t>peut sauver des vies. </a:t>
            </a:r>
          </a:p>
          <a:p>
            <a:pPr>
              <a:lnSpc>
                <a:spcPct val="110000"/>
              </a:lnSpc>
              <a:spcBef>
                <a:spcPts val="4000"/>
              </a:spcBef>
              <a:defRPr sz="3200">
                <a:latin typeface="Calibri"/>
                <a:ea typeface="Calibri"/>
                <a:cs typeface="Calibri"/>
                <a:sym typeface="Calibri"/>
              </a:defRPr>
            </a:pPr>
            <a:r>
              <a:t>Jusqu'à </a:t>
            </a:r>
            <a:r>
              <a:rPr b="1">
                <a:solidFill>
                  <a:srgbClr val="1F00EB"/>
                </a:solidFill>
              </a:rPr>
              <a:t>90 % de toutes les infections nosocomiales</a:t>
            </a:r>
            <a:r>
              <a:t> sont transmises par les mains</a:t>
            </a:r>
            <a:r>
              <a:rPr sz="3000" baseline="31999">
                <a:solidFill>
                  <a:srgbClr val="929292"/>
                </a:solidFill>
              </a:rPr>
              <a:t>[3]</a:t>
            </a:r>
            <a:r>
              <a:t> – nos outils les plus précieux dans le traitement des patients et l'utilisation des équipements médicaux.</a:t>
            </a:r>
          </a:p>
          <a:p>
            <a:pPr>
              <a:lnSpc>
                <a:spcPct val="110000"/>
              </a:lnSpc>
              <a:spcBef>
                <a:spcPts val="4000"/>
              </a:spcBef>
              <a:defRPr sz="4000" b="1">
                <a:latin typeface="Calibri"/>
                <a:ea typeface="Calibri"/>
                <a:cs typeface="Calibri"/>
                <a:sym typeface="Calibri"/>
              </a:defRPr>
            </a:pPr>
            <a:r>
              <a:t>Pourtant, de nombreuses désinfections des mains sont...</a:t>
            </a:r>
          </a:p>
        </p:txBody>
      </p:sp>
      <p:sp>
        <p:nvSpPr>
          <p:cNvPr id="173" name="… Das wollen wir ändern!"/>
          <p:cNvSpPr txBox="1"/>
          <p:nvPr/>
        </p:nvSpPr>
        <p:spPr>
          <a:xfrm>
            <a:off x="14398052" y="11461139"/>
            <a:ext cx="8509483" cy="6117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ct val="110000"/>
              </a:lnSpc>
              <a:spcBef>
                <a:spcPts val="2000"/>
              </a:spcBef>
              <a:defRPr sz="4000" b="1">
                <a:latin typeface="Calibri"/>
                <a:ea typeface="Calibri"/>
                <a:cs typeface="Calibri"/>
                <a:sym typeface="Calibri"/>
              </a:defRPr>
            </a:lvl1pPr>
          </a:lstStyle>
          <a:p>
            <a:r>
              <a:t>... C'est ce que nous voulons changer !</a:t>
            </a:r>
          </a:p>
        </p:txBody>
      </p:sp>
      <p:pic>
        <p:nvPicPr>
          <p:cNvPr id="174" name="Bild" descr="Bild"/>
          <p:cNvPicPr>
            <a:picLocks noChangeAspect="1"/>
          </p:cNvPicPr>
          <p:nvPr/>
        </p:nvPicPr>
        <p:blipFill>
          <a:blip r:embed="rId2"/>
          <a:stretch>
            <a:fillRect/>
          </a:stretch>
        </p:blipFill>
        <p:spPr>
          <a:xfrm rot="21240000" flipH="1">
            <a:off x="19945328" y="11987051"/>
            <a:ext cx="2774545" cy="328419"/>
          </a:xfrm>
          <a:prstGeom prst="rect">
            <a:avLst/>
          </a:prstGeom>
          <a:ln w="12700">
            <a:miter lim="400000"/>
          </a:ln>
        </p:spPr>
      </p:pic>
      <p:pic>
        <p:nvPicPr>
          <p:cNvPr id="175" name="Walking-Hand_Missed-Areas_1200px.png" descr="Walking-Hand_Missed-Areas_1200px.png"/>
          <p:cNvPicPr>
            <a:picLocks noChangeAspect="1"/>
          </p:cNvPicPr>
          <p:nvPr/>
        </p:nvPicPr>
        <p:blipFill>
          <a:blip r:embed="rId3"/>
          <a:srcRect l="16925"/>
          <a:stretch>
            <a:fillRect/>
          </a:stretch>
        </p:blipFill>
        <p:spPr>
          <a:xfrm>
            <a:off x="-1" y="5237569"/>
            <a:ext cx="12390011" cy="7867285"/>
          </a:xfrm>
          <a:prstGeom prst="rect">
            <a:avLst/>
          </a:prstGeom>
          <a:ln w="12700">
            <a:miter lim="400000"/>
          </a:ln>
        </p:spPr>
      </p:pic>
      <p:sp>
        <p:nvSpPr>
          <p:cNvPr id="176" name="lückenhaft (53-93 %) [4-5] Insb. Fingerspitzen, Zwischenräume &amp; Daumen…"/>
          <p:cNvSpPr txBox="1"/>
          <p:nvPr/>
        </p:nvSpPr>
        <p:spPr>
          <a:xfrm>
            <a:off x="11620715" y="7225893"/>
            <a:ext cx="11763083" cy="36934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marL="508000" indent="-508000">
              <a:spcBef>
                <a:spcPts val="2000"/>
              </a:spcBef>
              <a:buClr>
                <a:srgbClr val="008CFF"/>
              </a:buClr>
              <a:buSzPct val="100000"/>
              <a:buChar char="•"/>
              <a:defRPr sz="4000" b="1">
                <a:solidFill>
                  <a:srgbClr val="1F00EB"/>
                </a:solidFill>
                <a:latin typeface="Calibri"/>
                <a:ea typeface="Calibri"/>
                <a:cs typeface="Calibri"/>
                <a:sym typeface="Calibri"/>
              </a:defRPr>
            </a:pPr>
            <a:r>
              <a:t>lacunaires </a:t>
            </a:r>
            <a:r>
              <a:rPr b="0"/>
              <a:t>(53-93</a:t>
            </a:r>
            <a:r>
              <a:rPr b="0" spc="-400"/>
              <a:t> </a:t>
            </a:r>
            <a:r>
              <a:rPr b="0"/>
              <a:t>%)</a:t>
            </a:r>
            <a:r>
              <a:rPr sz="3500"/>
              <a:t> </a:t>
            </a:r>
            <a:r>
              <a:rPr sz="3000" b="0" baseline="31999">
                <a:solidFill>
                  <a:srgbClr val="929292"/>
                </a:solidFill>
              </a:rPr>
              <a:t>[4-5]</a:t>
            </a:r>
            <a:br>
              <a:rPr sz="3000" b="0" baseline="31999">
                <a:solidFill>
                  <a:srgbClr val="929292"/>
                </a:solidFill>
              </a:rPr>
            </a:br>
            <a:r>
              <a:rPr sz="2800" b="0">
                <a:solidFill>
                  <a:srgbClr val="000000"/>
                </a:solidFill>
              </a:rPr>
              <a:t>En particulier les bouts des doigts, les espaces interdigitaux et les pouces</a:t>
            </a:r>
            <a:endParaRPr sz="3500" baseline="31999"/>
          </a:p>
          <a:p>
            <a:pPr marL="508000" indent="-508000">
              <a:spcBef>
                <a:spcPts val="2000"/>
              </a:spcBef>
              <a:buClr>
                <a:srgbClr val="008CFF"/>
              </a:buClr>
              <a:buSzPct val="100000"/>
              <a:buChar char="•"/>
              <a:defRPr sz="4000" b="1">
                <a:solidFill>
                  <a:srgbClr val="1F00EB"/>
                </a:solidFill>
                <a:latin typeface="Calibri"/>
                <a:ea typeface="Calibri"/>
                <a:cs typeface="Calibri"/>
                <a:sym typeface="Calibri"/>
              </a:defRPr>
            </a:pPr>
            <a:r>
              <a:t>avec une quantité de dosage insuffisante</a:t>
            </a:r>
            <a:r>
              <a:rPr b="0"/>
              <a:t> (Ø</a:t>
            </a:r>
            <a:r>
              <a:rPr b="0" spc="-400"/>
              <a:t> </a:t>
            </a:r>
            <a:r>
              <a:rPr b="0"/>
              <a:t>43</a:t>
            </a:r>
            <a:r>
              <a:rPr b="0" spc="-400"/>
              <a:t> </a:t>
            </a:r>
            <a:r>
              <a:rPr b="0"/>
              <a:t>%)</a:t>
            </a:r>
            <a:r>
              <a:rPr sz="3000" b="0">
                <a:solidFill>
                  <a:srgbClr val="929292"/>
                </a:solidFill>
              </a:rPr>
              <a:t> </a:t>
            </a:r>
            <a:r>
              <a:rPr sz="3000" b="0" baseline="31999">
                <a:solidFill>
                  <a:srgbClr val="929292"/>
                </a:solidFill>
              </a:rPr>
              <a:t>[6-7]</a:t>
            </a:r>
            <a:br>
              <a:rPr sz="3000" b="0" baseline="31999">
                <a:solidFill>
                  <a:srgbClr val="929292"/>
                </a:solidFill>
              </a:rPr>
            </a:br>
            <a:r>
              <a:rPr sz="2800" b="0">
                <a:solidFill>
                  <a:srgbClr val="000000"/>
                </a:solidFill>
              </a:rPr>
              <a:t>La recommandation est d'environ 3 à 5 ml</a:t>
            </a:r>
            <a:endParaRPr sz="3500"/>
          </a:p>
          <a:p>
            <a:pPr marL="508000" indent="-508000">
              <a:spcBef>
                <a:spcPts val="2000"/>
              </a:spcBef>
              <a:buClr>
                <a:srgbClr val="008CFF"/>
              </a:buClr>
              <a:buSzPct val="100000"/>
              <a:buChar char="•"/>
              <a:defRPr sz="4000" b="1">
                <a:solidFill>
                  <a:srgbClr val="1F00EB"/>
                </a:solidFill>
                <a:latin typeface="Calibri"/>
                <a:ea typeface="Calibri"/>
                <a:cs typeface="Calibri"/>
                <a:sym typeface="Calibri"/>
              </a:defRPr>
            </a:pPr>
            <a:r>
              <a:t>complètement oubliées</a:t>
            </a:r>
            <a:r>
              <a:rPr b="0"/>
              <a:t> (30-80</a:t>
            </a:r>
            <a:r>
              <a:rPr b="0" spc="-400"/>
              <a:t> </a:t>
            </a:r>
            <a:r>
              <a:rPr b="0"/>
              <a:t>%)</a:t>
            </a:r>
            <a:r>
              <a:rPr b="0" baseline="31999">
                <a:solidFill>
                  <a:srgbClr val="929292"/>
                </a:solidFill>
              </a:rPr>
              <a:t> </a:t>
            </a:r>
            <a:r>
              <a:rPr sz="3000" b="0" baseline="31999">
                <a:solidFill>
                  <a:srgbClr val="929292"/>
                </a:solidFill>
              </a:rPr>
              <a:t> [8-14]</a:t>
            </a:r>
            <a:br>
              <a:rPr sz="3000" b="0" baseline="31999">
                <a:solidFill>
                  <a:srgbClr val="929292"/>
                </a:solidFill>
              </a:rPr>
            </a:br>
            <a:r>
              <a:rPr sz="2800" b="0">
                <a:solidFill>
                  <a:srgbClr val="000000"/>
                </a:solidFill>
              </a:rPr>
              <a:t>Respecter les "5 moments"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Rechteck"/>
          <p:cNvSpPr/>
          <p:nvPr/>
        </p:nvSpPr>
        <p:spPr>
          <a:xfrm>
            <a:off x="10377898" y="0"/>
            <a:ext cx="14006102" cy="13716000"/>
          </a:xfrm>
          <a:prstGeom prst="rect">
            <a:avLst/>
          </a:prstGeom>
          <a:gradFill>
            <a:gsLst>
              <a:gs pos="0">
                <a:srgbClr val="F6F9FF"/>
              </a:gs>
              <a:gs pos="100000">
                <a:srgbClr val="CDD5F0"/>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pic>
        <p:nvPicPr>
          <p:cNvPr id="179" name="Hand-holds-Paper_v1-2_1200px_FD.png" descr="Hand-holds-Paper_v1-2_1200px_FD.png"/>
          <p:cNvPicPr>
            <a:picLocks noChangeAspect="1"/>
          </p:cNvPicPr>
          <p:nvPr/>
        </p:nvPicPr>
        <p:blipFill>
          <a:blip r:embed="rId2"/>
          <a:srcRect l="1313"/>
          <a:stretch>
            <a:fillRect/>
          </a:stretch>
        </p:blipFill>
        <p:spPr>
          <a:xfrm>
            <a:off x="10399259" y="-885424"/>
            <a:ext cx="17645978" cy="17880890"/>
          </a:xfrm>
          <a:prstGeom prst="rect">
            <a:avLst/>
          </a:prstGeom>
          <a:ln w="12700">
            <a:miter lim="400000"/>
          </a:ln>
        </p:spPr>
      </p:pic>
      <p:sp>
        <p:nvSpPr>
          <p:cNvPr id="180" name="01 | LERNZIELE…"/>
          <p:cNvSpPr txBox="1"/>
          <p:nvPr/>
        </p:nvSpPr>
        <p:spPr>
          <a:xfrm>
            <a:off x="-2" y="508218"/>
            <a:ext cx="9525001"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OBJECTIFS D'APPRENTISSAGE</a:t>
            </a:r>
            <a:endParaRPr spc="500"/>
          </a:p>
          <a:p>
            <a:pPr indent="571500">
              <a:lnSpc>
                <a:spcPct val="110000"/>
              </a:lnSpc>
              <a:spcBef>
                <a:spcPts val="0"/>
              </a:spcBef>
              <a:defRPr sz="3000">
                <a:latin typeface="Calibri"/>
                <a:ea typeface="Calibri"/>
                <a:cs typeface="Calibri"/>
                <a:sym typeface="Calibri"/>
              </a:defRPr>
            </a:pPr>
            <a:r>
              <a:t>Sources d'erreurs et objectifs d'apprentissage</a:t>
            </a:r>
          </a:p>
        </p:txBody>
      </p:sp>
      <p:sp>
        <p:nvSpPr>
          <p:cNvPr id="181" name="Lernziele des praktischen Trainings"/>
          <p:cNvSpPr txBox="1"/>
          <p:nvPr/>
        </p:nvSpPr>
        <p:spPr>
          <a:xfrm>
            <a:off x="13111480" y="4061576"/>
            <a:ext cx="8555833" cy="8605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spAutoFit/>
          </a:bodyPr>
          <a:lstStyle>
            <a:lvl1pPr>
              <a:lnSpc>
                <a:spcPct val="90000"/>
              </a:lnSpc>
              <a:spcBef>
                <a:spcPts val="0"/>
              </a:spcBef>
              <a:defRPr sz="6000" b="1">
                <a:solidFill>
                  <a:srgbClr val="1F00EB"/>
                </a:solidFill>
                <a:latin typeface="Calibri"/>
                <a:ea typeface="Calibri"/>
                <a:cs typeface="Calibri"/>
                <a:sym typeface="Calibri"/>
              </a:defRPr>
            </a:lvl1pPr>
          </a:lstStyle>
          <a:p>
            <a:r>
              <a:t>Objectifs d'apprentissage :</a:t>
            </a:r>
          </a:p>
        </p:txBody>
      </p:sp>
      <p:sp>
        <p:nvSpPr>
          <p:cNvPr id="182" name="individuelle Dosiermenge…"/>
          <p:cNvSpPr txBox="1"/>
          <p:nvPr/>
        </p:nvSpPr>
        <p:spPr>
          <a:xfrm>
            <a:off x="14006951" y="5714167"/>
            <a:ext cx="8670953" cy="33924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90000"/>
              </a:lnSpc>
              <a:spcBef>
                <a:spcPts val="2800"/>
              </a:spcBef>
              <a:defRPr sz="4000">
                <a:latin typeface="Calibri"/>
                <a:ea typeface="Calibri"/>
                <a:cs typeface="Calibri"/>
                <a:sym typeface="Calibri"/>
              </a:defRPr>
            </a:pPr>
            <a:r>
              <a:t>Quantité de dosage individuelle</a:t>
            </a:r>
          </a:p>
          <a:p>
            <a:pPr>
              <a:lnSpc>
                <a:spcPct val="90000"/>
              </a:lnSpc>
              <a:spcBef>
                <a:spcPts val="2800"/>
              </a:spcBef>
              <a:defRPr sz="4000">
                <a:latin typeface="Calibri"/>
                <a:ea typeface="Calibri"/>
                <a:cs typeface="Calibri"/>
                <a:sym typeface="Calibri"/>
              </a:defRPr>
            </a:pPr>
            <a:r>
              <a:t>Technique de friction efficace</a:t>
            </a:r>
          </a:p>
          <a:p>
            <a:pPr>
              <a:lnSpc>
                <a:spcPct val="90000"/>
              </a:lnSpc>
              <a:spcBef>
                <a:spcPts val="2800"/>
              </a:spcBef>
              <a:defRPr sz="4000">
                <a:latin typeface="Calibri"/>
                <a:ea typeface="Calibri"/>
                <a:cs typeface="Calibri"/>
                <a:sym typeface="Calibri"/>
              </a:defRPr>
            </a:pPr>
            <a:r>
              <a:t>Séquence optimale</a:t>
            </a:r>
          </a:p>
          <a:p>
            <a:pPr>
              <a:lnSpc>
                <a:spcPct val="90000"/>
              </a:lnSpc>
              <a:spcBef>
                <a:spcPts val="2800"/>
              </a:spcBef>
              <a:defRPr sz="4000">
                <a:latin typeface="Calibri"/>
                <a:ea typeface="Calibri"/>
                <a:cs typeface="Calibri"/>
                <a:sym typeface="Calibri"/>
              </a:defRPr>
            </a:pPr>
            <a:r>
              <a:t>Identifier les zones problématiques</a:t>
            </a:r>
          </a:p>
        </p:txBody>
      </p:sp>
      <p:sp>
        <p:nvSpPr>
          <p:cNvPr id="183" name="Dosiermenge/ viel Vertropfen…"/>
          <p:cNvSpPr txBox="1"/>
          <p:nvPr/>
        </p:nvSpPr>
        <p:spPr>
          <a:xfrm>
            <a:off x="1979914" y="5697418"/>
            <a:ext cx="8900517" cy="33924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90000"/>
              </a:lnSpc>
              <a:spcBef>
                <a:spcPts val="2800"/>
              </a:spcBef>
              <a:defRPr sz="4000">
                <a:latin typeface="Calibri"/>
                <a:ea typeface="Calibri"/>
                <a:cs typeface="Calibri"/>
                <a:sym typeface="Calibri"/>
              </a:defRPr>
            </a:pPr>
            <a:r>
              <a:t>Quantité de dosage / trop de gouttes</a:t>
            </a:r>
          </a:p>
          <a:p>
            <a:pPr>
              <a:lnSpc>
                <a:spcPct val="90000"/>
              </a:lnSpc>
              <a:spcBef>
                <a:spcPts val="2800"/>
              </a:spcBef>
              <a:defRPr sz="4000">
                <a:latin typeface="Calibri"/>
                <a:ea typeface="Calibri"/>
                <a:cs typeface="Calibri"/>
                <a:sym typeface="Calibri"/>
              </a:defRPr>
            </a:pPr>
            <a:r>
              <a:t>Zones non frictionnées</a:t>
            </a:r>
          </a:p>
          <a:p>
            <a:pPr>
              <a:lnSpc>
                <a:spcPct val="90000"/>
              </a:lnSpc>
              <a:spcBef>
                <a:spcPts val="2800"/>
              </a:spcBef>
              <a:defRPr sz="4000">
                <a:latin typeface="Calibri"/>
                <a:ea typeface="Calibri"/>
                <a:cs typeface="Calibri"/>
                <a:sym typeface="Calibri"/>
              </a:defRPr>
            </a:pPr>
            <a:r>
              <a:t>Zones critiques traitées trop tard</a:t>
            </a:r>
          </a:p>
          <a:p>
            <a:pPr>
              <a:lnSpc>
                <a:spcPct val="90000"/>
              </a:lnSpc>
              <a:spcBef>
                <a:spcPts val="2800"/>
              </a:spcBef>
              <a:defRPr sz="4000">
                <a:latin typeface="Calibri"/>
                <a:ea typeface="Calibri"/>
                <a:cs typeface="Calibri"/>
                <a:sym typeface="Calibri"/>
              </a:defRPr>
            </a:pPr>
            <a:r>
              <a:t>Peau endommagée</a:t>
            </a:r>
          </a:p>
        </p:txBody>
      </p:sp>
      <p:sp>
        <p:nvSpPr>
          <p:cNvPr id="184" name="Fehlerquellen der Händedesinfektion"/>
          <p:cNvSpPr txBox="1"/>
          <p:nvPr/>
        </p:nvSpPr>
        <p:spPr>
          <a:xfrm>
            <a:off x="1090914" y="4061576"/>
            <a:ext cx="6790981" cy="8605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spAutoFit/>
          </a:bodyPr>
          <a:lstStyle>
            <a:lvl1pPr>
              <a:lnSpc>
                <a:spcPct val="90000"/>
              </a:lnSpc>
              <a:spcBef>
                <a:spcPts val="0"/>
              </a:spcBef>
              <a:defRPr sz="6000" b="1">
                <a:latin typeface="Calibri"/>
                <a:ea typeface="Calibri"/>
                <a:cs typeface="Calibri"/>
                <a:sym typeface="Calibri"/>
              </a:defRPr>
            </a:lvl1pPr>
          </a:lstStyle>
          <a:p>
            <a:r>
              <a:t>Sources d'erreurs :</a:t>
            </a:r>
          </a:p>
        </p:txBody>
      </p:sp>
      <p:sp>
        <p:nvSpPr>
          <p:cNvPr id="185" name="Dreieck"/>
          <p:cNvSpPr/>
          <p:nvPr/>
        </p:nvSpPr>
        <p:spPr>
          <a:xfrm rot="5400000">
            <a:off x="9902307" y="6326008"/>
            <a:ext cx="1661130" cy="106398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w="12700">
            <a:miter lim="400000"/>
          </a:ln>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grpSp>
        <p:nvGrpSpPr>
          <p:cNvPr id="190" name="Gruppieren"/>
          <p:cNvGrpSpPr/>
          <p:nvPr/>
        </p:nvGrpSpPr>
        <p:grpSpPr>
          <a:xfrm>
            <a:off x="1141714" y="5689576"/>
            <a:ext cx="587710" cy="3393925"/>
            <a:chOff x="0" y="0"/>
            <a:chExt cx="587708" cy="3393924"/>
          </a:xfrm>
        </p:grpSpPr>
        <p:sp>
          <p:nvSpPr>
            <p:cNvPr id="186" name="Abbrechen"/>
            <p:cNvSpPr/>
            <p:nvPr/>
          </p:nvSpPr>
          <p:spPr>
            <a:xfrm>
              <a:off x="-1" y="0"/>
              <a:ext cx="587710" cy="587704"/>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4" y="1006"/>
                    <a:pt x="2882" y="3016"/>
                  </a:cubicBezTo>
                  <a:cubicBezTo>
                    <a:pt x="-960" y="7037"/>
                    <a:pt x="-960" y="13558"/>
                    <a:pt x="2882" y="17579"/>
                  </a:cubicBezTo>
                  <a:cubicBezTo>
                    <a:pt x="6725" y="21600"/>
                    <a:pt x="12955" y="21600"/>
                    <a:pt x="16798" y="17579"/>
                  </a:cubicBezTo>
                  <a:cubicBezTo>
                    <a:pt x="20640" y="13558"/>
                    <a:pt x="20640" y="7037"/>
                    <a:pt x="16798" y="3016"/>
                  </a:cubicBezTo>
                  <a:cubicBezTo>
                    <a:pt x="14876" y="1006"/>
                    <a:pt x="12358" y="0"/>
                    <a:pt x="9840" y="0"/>
                  </a:cubicBezTo>
                  <a:close/>
                  <a:moveTo>
                    <a:pt x="6166" y="4684"/>
                  </a:moveTo>
                  <a:cubicBezTo>
                    <a:pt x="6181" y="4684"/>
                    <a:pt x="6195" y="4690"/>
                    <a:pt x="6206" y="4702"/>
                  </a:cubicBezTo>
                  <a:lnTo>
                    <a:pt x="9800" y="8462"/>
                  </a:lnTo>
                  <a:cubicBezTo>
                    <a:pt x="9823" y="8486"/>
                    <a:pt x="9859" y="8486"/>
                    <a:pt x="9882" y="8462"/>
                  </a:cubicBezTo>
                  <a:lnTo>
                    <a:pt x="13475" y="4702"/>
                  </a:lnTo>
                  <a:cubicBezTo>
                    <a:pt x="13498" y="4678"/>
                    <a:pt x="13534" y="4678"/>
                    <a:pt x="13557" y="4702"/>
                  </a:cubicBezTo>
                  <a:lnTo>
                    <a:pt x="15187" y="6408"/>
                  </a:lnTo>
                  <a:cubicBezTo>
                    <a:pt x="15210" y="6432"/>
                    <a:pt x="15210" y="6471"/>
                    <a:pt x="15187" y="6495"/>
                  </a:cubicBezTo>
                  <a:lnTo>
                    <a:pt x="11594" y="10254"/>
                  </a:lnTo>
                  <a:cubicBezTo>
                    <a:pt x="11571" y="10278"/>
                    <a:pt x="11571" y="10317"/>
                    <a:pt x="11594" y="10341"/>
                  </a:cubicBezTo>
                  <a:lnTo>
                    <a:pt x="15187" y="14100"/>
                  </a:lnTo>
                  <a:cubicBezTo>
                    <a:pt x="15210" y="14124"/>
                    <a:pt x="15210" y="14162"/>
                    <a:pt x="15187" y="14186"/>
                  </a:cubicBezTo>
                  <a:lnTo>
                    <a:pt x="13557" y="15892"/>
                  </a:lnTo>
                  <a:cubicBezTo>
                    <a:pt x="13534" y="15916"/>
                    <a:pt x="13498" y="15916"/>
                    <a:pt x="13475" y="15892"/>
                  </a:cubicBezTo>
                  <a:lnTo>
                    <a:pt x="9882" y="12133"/>
                  </a:lnTo>
                  <a:cubicBezTo>
                    <a:pt x="9859" y="12109"/>
                    <a:pt x="9823" y="12109"/>
                    <a:pt x="9800" y="12133"/>
                  </a:cubicBezTo>
                  <a:lnTo>
                    <a:pt x="6206" y="15892"/>
                  </a:lnTo>
                  <a:cubicBezTo>
                    <a:pt x="6184" y="15916"/>
                    <a:pt x="6148" y="15916"/>
                    <a:pt x="6125" y="15892"/>
                  </a:cubicBezTo>
                  <a:lnTo>
                    <a:pt x="4494" y="14186"/>
                  </a:lnTo>
                  <a:cubicBezTo>
                    <a:pt x="4472" y="14162"/>
                    <a:pt x="4472" y="14124"/>
                    <a:pt x="4494" y="14100"/>
                  </a:cubicBezTo>
                  <a:lnTo>
                    <a:pt x="8086" y="10341"/>
                  </a:lnTo>
                  <a:cubicBezTo>
                    <a:pt x="8109" y="10317"/>
                    <a:pt x="8109" y="10278"/>
                    <a:pt x="8086" y="10254"/>
                  </a:cubicBezTo>
                  <a:lnTo>
                    <a:pt x="4494" y="6495"/>
                  </a:lnTo>
                  <a:cubicBezTo>
                    <a:pt x="4472" y="6471"/>
                    <a:pt x="4472" y="6432"/>
                    <a:pt x="4494" y="6408"/>
                  </a:cubicBezTo>
                  <a:lnTo>
                    <a:pt x="6125" y="4702"/>
                  </a:lnTo>
                  <a:cubicBezTo>
                    <a:pt x="6136" y="4690"/>
                    <a:pt x="6152" y="4684"/>
                    <a:pt x="6166" y="4684"/>
                  </a:cubicBezTo>
                  <a:close/>
                </a:path>
              </a:pathLst>
            </a:custGeom>
            <a:solidFill>
              <a:srgbClr val="929292"/>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87" name="Abbrechen"/>
            <p:cNvSpPr/>
            <p:nvPr/>
          </p:nvSpPr>
          <p:spPr>
            <a:xfrm>
              <a:off x="-1" y="935408"/>
              <a:ext cx="587710" cy="587703"/>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4" y="1006"/>
                    <a:pt x="2882" y="3016"/>
                  </a:cubicBezTo>
                  <a:cubicBezTo>
                    <a:pt x="-960" y="7037"/>
                    <a:pt x="-960" y="13558"/>
                    <a:pt x="2882" y="17579"/>
                  </a:cubicBezTo>
                  <a:cubicBezTo>
                    <a:pt x="6725" y="21600"/>
                    <a:pt x="12955" y="21600"/>
                    <a:pt x="16798" y="17579"/>
                  </a:cubicBezTo>
                  <a:cubicBezTo>
                    <a:pt x="20640" y="13558"/>
                    <a:pt x="20640" y="7037"/>
                    <a:pt x="16798" y="3016"/>
                  </a:cubicBezTo>
                  <a:cubicBezTo>
                    <a:pt x="14876" y="1006"/>
                    <a:pt x="12358" y="0"/>
                    <a:pt x="9840" y="0"/>
                  </a:cubicBezTo>
                  <a:close/>
                  <a:moveTo>
                    <a:pt x="6166" y="4684"/>
                  </a:moveTo>
                  <a:cubicBezTo>
                    <a:pt x="6181" y="4684"/>
                    <a:pt x="6195" y="4690"/>
                    <a:pt x="6206" y="4702"/>
                  </a:cubicBezTo>
                  <a:lnTo>
                    <a:pt x="9800" y="8462"/>
                  </a:lnTo>
                  <a:cubicBezTo>
                    <a:pt x="9823" y="8486"/>
                    <a:pt x="9859" y="8486"/>
                    <a:pt x="9882" y="8462"/>
                  </a:cubicBezTo>
                  <a:lnTo>
                    <a:pt x="13475" y="4702"/>
                  </a:lnTo>
                  <a:cubicBezTo>
                    <a:pt x="13498" y="4678"/>
                    <a:pt x="13534" y="4678"/>
                    <a:pt x="13557" y="4702"/>
                  </a:cubicBezTo>
                  <a:lnTo>
                    <a:pt x="15187" y="6408"/>
                  </a:lnTo>
                  <a:cubicBezTo>
                    <a:pt x="15210" y="6432"/>
                    <a:pt x="15210" y="6471"/>
                    <a:pt x="15187" y="6495"/>
                  </a:cubicBezTo>
                  <a:lnTo>
                    <a:pt x="11594" y="10254"/>
                  </a:lnTo>
                  <a:cubicBezTo>
                    <a:pt x="11571" y="10278"/>
                    <a:pt x="11571" y="10317"/>
                    <a:pt x="11594" y="10341"/>
                  </a:cubicBezTo>
                  <a:lnTo>
                    <a:pt x="15187" y="14100"/>
                  </a:lnTo>
                  <a:cubicBezTo>
                    <a:pt x="15210" y="14124"/>
                    <a:pt x="15210" y="14162"/>
                    <a:pt x="15187" y="14186"/>
                  </a:cubicBezTo>
                  <a:lnTo>
                    <a:pt x="13557" y="15892"/>
                  </a:lnTo>
                  <a:cubicBezTo>
                    <a:pt x="13534" y="15916"/>
                    <a:pt x="13498" y="15916"/>
                    <a:pt x="13475" y="15892"/>
                  </a:cubicBezTo>
                  <a:lnTo>
                    <a:pt x="9882" y="12133"/>
                  </a:lnTo>
                  <a:cubicBezTo>
                    <a:pt x="9859" y="12109"/>
                    <a:pt x="9823" y="12109"/>
                    <a:pt x="9800" y="12133"/>
                  </a:cubicBezTo>
                  <a:lnTo>
                    <a:pt x="6206" y="15892"/>
                  </a:lnTo>
                  <a:cubicBezTo>
                    <a:pt x="6184" y="15916"/>
                    <a:pt x="6148" y="15916"/>
                    <a:pt x="6125" y="15892"/>
                  </a:cubicBezTo>
                  <a:lnTo>
                    <a:pt x="4494" y="14186"/>
                  </a:lnTo>
                  <a:cubicBezTo>
                    <a:pt x="4472" y="14162"/>
                    <a:pt x="4472" y="14124"/>
                    <a:pt x="4494" y="14100"/>
                  </a:cubicBezTo>
                  <a:lnTo>
                    <a:pt x="8086" y="10341"/>
                  </a:lnTo>
                  <a:cubicBezTo>
                    <a:pt x="8109" y="10317"/>
                    <a:pt x="8109" y="10278"/>
                    <a:pt x="8086" y="10254"/>
                  </a:cubicBezTo>
                  <a:lnTo>
                    <a:pt x="4494" y="6495"/>
                  </a:lnTo>
                  <a:cubicBezTo>
                    <a:pt x="4472" y="6471"/>
                    <a:pt x="4472" y="6432"/>
                    <a:pt x="4494" y="6408"/>
                  </a:cubicBezTo>
                  <a:lnTo>
                    <a:pt x="6125" y="4702"/>
                  </a:lnTo>
                  <a:cubicBezTo>
                    <a:pt x="6136" y="4690"/>
                    <a:pt x="6152" y="4684"/>
                    <a:pt x="6166" y="4684"/>
                  </a:cubicBezTo>
                  <a:close/>
                </a:path>
              </a:pathLst>
            </a:custGeom>
            <a:solidFill>
              <a:srgbClr val="929292"/>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88" name="Abbrechen"/>
            <p:cNvSpPr/>
            <p:nvPr/>
          </p:nvSpPr>
          <p:spPr>
            <a:xfrm>
              <a:off x="-1" y="1870812"/>
              <a:ext cx="587710" cy="587704"/>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4" y="1006"/>
                    <a:pt x="2882" y="3016"/>
                  </a:cubicBezTo>
                  <a:cubicBezTo>
                    <a:pt x="-960" y="7037"/>
                    <a:pt x="-960" y="13558"/>
                    <a:pt x="2882" y="17579"/>
                  </a:cubicBezTo>
                  <a:cubicBezTo>
                    <a:pt x="6725" y="21600"/>
                    <a:pt x="12955" y="21600"/>
                    <a:pt x="16798" y="17579"/>
                  </a:cubicBezTo>
                  <a:cubicBezTo>
                    <a:pt x="20640" y="13558"/>
                    <a:pt x="20640" y="7037"/>
                    <a:pt x="16798" y="3016"/>
                  </a:cubicBezTo>
                  <a:cubicBezTo>
                    <a:pt x="14876" y="1006"/>
                    <a:pt x="12358" y="0"/>
                    <a:pt x="9840" y="0"/>
                  </a:cubicBezTo>
                  <a:close/>
                  <a:moveTo>
                    <a:pt x="6166" y="4684"/>
                  </a:moveTo>
                  <a:cubicBezTo>
                    <a:pt x="6181" y="4684"/>
                    <a:pt x="6195" y="4690"/>
                    <a:pt x="6206" y="4702"/>
                  </a:cubicBezTo>
                  <a:lnTo>
                    <a:pt x="9800" y="8462"/>
                  </a:lnTo>
                  <a:cubicBezTo>
                    <a:pt x="9823" y="8486"/>
                    <a:pt x="9859" y="8486"/>
                    <a:pt x="9882" y="8462"/>
                  </a:cubicBezTo>
                  <a:lnTo>
                    <a:pt x="13475" y="4702"/>
                  </a:lnTo>
                  <a:cubicBezTo>
                    <a:pt x="13498" y="4678"/>
                    <a:pt x="13534" y="4678"/>
                    <a:pt x="13557" y="4702"/>
                  </a:cubicBezTo>
                  <a:lnTo>
                    <a:pt x="15187" y="6408"/>
                  </a:lnTo>
                  <a:cubicBezTo>
                    <a:pt x="15210" y="6432"/>
                    <a:pt x="15210" y="6471"/>
                    <a:pt x="15187" y="6495"/>
                  </a:cubicBezTo>
                  <a:lnTo>
                    <a:pt x="11594" y="10254"/>
                  </a:lnTo>
                  <a:cubicBezTo>
                    <a:pt x="11571" y="10278"/>
                    <a:pt x="11571" y="10317"/>
                    <a:pt x="11594" y="10341"/>
                  </a:cubicBezTo>
                  <a:lnTo>
                    <a:pt x="15187" y="14100"/>
                  </a:lnTo>
                  <a:cubicBezTo>
                    <a:pt x="15210" y="14124"/>
                    <a:pt x="15210" y="14162"/>
                    <a:pt x="15187" y="14186"/>
                  </a:cubicBezTo>
                  <a:lnTo>
                    <a:pt x="13557" y="15892"/>
                  </a:lnTo>
                  <a:cubicBezTo>
                    <a:pt x="13534" y="15916"/>
                    <a:pt x="13498" y="15916"/>
                    <a:pt x="13475" y="15892"/>
                  </a:cubicBezTo>
                  <a:lnTo>
                    <a:pt x="9882" y="12133"/>
                  </a:lnTo>
                  <a:cubicBezTo>
                    <a:pt x="9859" y="12109"/>
                    <a:pt x="9823" y="12109"/>
                    <a:pt x="9800" y="12133"/>
                  </a:cubicBezTo>
                  <a:lnTo>
                    <a:pt x="6206" y="15892"/>
                  </a:lnTo>
                  <a:cubicBezTo>
                    <a:pt x="6184" y="15916"/>
                    <a:pt x="6148" y="15916"/>
                    <a:pt x="6125" y="15892"/>
                  </a:cubicBezTo>
                  <a:lnTo>
                    <a:pt x="4494" y="14186"/>
                  </a:lnTo>
                  <a:cubicBezTo>
                    <a:pt x="4472" y="14162"/>
                    <a:pt x="4472" y="14124"/>
                    <a:pt x="4494" y="14100"/>
                  </a:cubicBezTo>
                  <a:lnTo>
                    <a:pt x="8086" y="10341"/>
                  </a:lnTo>
                  <a:cubicBezTo>
                    <a:pt x="8109" y="10317"/>
                    <a:pt x="8109" y="10278"/>
                    <a:pt x="8086" y="10254"/>
                  </a:cubicBezTo>
                  <a:lnTo>
                    <a:pt x="4494" y="6495"/>
                  </a:lnTo>
                  <a:cubicBezTo>
                    <a:pt x="4472" y="6471"/>
                    <a:pt x="4472" y="6432"/>
                    <a:pt x="4494" y="6408"/>
                  </a:cubicBezTo>
                  <a:lnTo>
                    <a:pt x="6125" y="4702"/>
                  </a:lnTo>
                  <a:cubicBezTo>
                    <a:pt x="6136" y="4690"/>
                    <a:pt x="6152" y="4684"/>
                    <a:pt x="6166" y="4684"/>
                  </a:cubicBezTo>
                  <a:close/>
                </a:path>
              </a:pathLst>
            </a:custGeom>
            <a:solidFill>
              <a:srgbClr val="929292"/>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89" name="Abbrechen"/>
            <p:cNvSpPr/>
            <p:nvPr/>
          </p:nvSpPr>
          <p:spPr>
            <a:xfrm>
              <a:off x="-1" y="2806220"/>
              <a:ext cx="587710" cy="587705"/>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4" y="1006"/>
                    <a:pt x="2882" y="3016"/>
                  </a:cubicBezTo>
                  <a:cubicBezTo>
                    <a:pt x="-960" y="7037"/>
                    <a:pt x="-960" y="13558"/>
                    <a:pt x="2882" y="17579"/>
                  </a:cubicBezTo>
                  <a:cubicBezTo>
                    <a:pt x="6725" y="21600"/>
                    <a:pt x="12955" y="21600"/>
                    <a:pt x="16798" y="17579"/>
                  </a:cubicBezTo>
                  <a:cubicBezTo>
                    <a:pt x="20640" y="13558"/>
                    <a:pt x="20640" y="7037"/>
                    <a:pt x="16798" y="3016"/>
                  </a:cubicBezTo>
                  <a:cubicBezTo>
                    <a:pt x="14876" y="1006"/>
                    <a:pt x="12358" y="0"/>
                    <a:pt x="9840" y="0"/>
                  </a:cubicBezTo>
                  <a:close/>
                  <a:moveTo>
                    <a:pt x="6166" y="4684"/>
                  </a:moveTo>
                  <a:cubicBezTo>
                    <a:pt x="6181" y="4684"/>
                    <a:pt x="6195" y="4690"/>
                    <a:pt x="6206" y="4702"/>
                  </a:cubicBezTo>
                  <a:lnTo>
                    <a:pt x="9800" y="8462"/>
                  </a:lnTo>
                  <a:cubicBezTo>
                    <a:pt x="9823" y="8486"/>
                    <a:pt x="9859" y="8486"/>
                    <a:pt x="9882" y="8462"/>
                  </a:cubicBezTo>
                  <a:lnTo>
                    <a:pt x="13475" y="4702"/>
                  </a:lnTo>
                  <a:cubicBezTo>
                    <a:pt x="13498" y="4678"/>
                    <a:pt x="13534" y="4678"/>
                    <a:pt x="13557" y="4702"/>
                  </a:cubicBezTo>
                  <a:lnTo>
                    <a:pt x="15187" y="6408"/>
                  </a:lnTo>
                  <a:cubicBezTo>
                    <a:pt x="15210" y="6432"/>
                    <a:pt x="15210" y="6471"/>
                    <a:pt x="15187" y="6495"/>
                  </a:cubicBezTo>
                  <a:lnTo>
                    <a:pt x="11594" y="10254"/>
                  </a:lnTo>
                  <a:cubicBezTo>
                    <a:pt x="11571" y="10278"/>
                    <a:pt x="11571" y="10317"/>
                    <a:pt x="11594" y="10341"/>
                  </a:cubicBezTo>
                  <a:lnTo>
                    <a:pt x="15187" y="14100"/>
                  </a:lnTo>
                  <a:cubicBezTo>
                    <a:pt x="15210" y="14124"/>
                    <a:pt x="15210" y="14162"/>
                    <a:pt x="15187" y="14186"/>
                  </a:cubicBezTo>
                  <a:lnTo>
                    <a:pt x="13557" y="15892"/>
                  </a:lnTo>
                  <a:cubicBezTo>
                    <a:pt x="13534" y="15916"/>
                    <a:pt x="13498" y="15916"/>
                    <a:pt x="13475" y="15892"/>
                  </a:cubicBezTo>
                  <a:lnTo>
                    <a:pt x="9882" y="12133"/>
                  </a:lnTo>
                  <a:cubicBezTo>
                    <a:pt x="9859" y="12109"/>
                    <a:pt x="9823" y="12109"/>
                    <a:pt x="9800" y="12133"/>
                  </a:cubicBezTo>
                  <a:lnTo>
                    <a:pt x="6206" y="15892"/>
                  </a:lnTo>
                  <a:cubicBezTo>
                    <a:pt x="6184" y="15916"/>
                    <a:pt x="6148" y="15916"/>
                    <a:pt x="6125" y="15892"/>
                  </a:cubicBezTo>
                  <a:lnTo>
                    <a:pt x="4494" y="14186"/>
                  </a:lnTo>
                  <a:cubicBezTo>
                    <a:pt x="4472" y="14162"/>
                    <a:pt x="4472" y="14124"/>
                    <a:pt x="4494" y="14100"/>
                  </a:cubicBezTo>
                  <a:lnTo>
                    <a:pt x="8086" y="10341"/>
                  </a:lnTo>
                  <a:cubicBezTo>
                    <a:pt x="8109" y="10317"/>
                    <a:pt x="8109" y="10278"/>
                    <a:pt x="8086" y="10254"/>
                  </a:cubicBezTo>
                  <a:lnTo>
                    <a:pt x="4494" y="6495"/>
                  </a:lnTo>
                  <a:cubicBezTo>
                    <a:pt x="4472" y="6471"/>
                    <a:pt x="4472" y="6432"/>
                    <a:pt x="4494" y="6408"/>
                  </a:cubicBezTo>
                  <a:lnTo>
                    <a:pt x="6125" y="4702"/>
                  </a:lnTo>
                  <a:cubicBezTo>
                    <a:pt x="6136" y="4690"/>
                    <a:pt x="6152" y="4684"/>
                    <a:pt x="6166" y="4684"/>
                  </a:cubicBezTo>
                  <a:close/>
                </a:path>
              </a:pathLst>
            </a:custGeom>
            <a:solidFill>
              <a:srgbClr val="929292"/>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grpSp>
      <p:grpSp>
        <p:nvGrpSpPr>
          <p:cNvPr id="195" name="Gruppieren"/>
          <p:cNvGrpSpPr/>
          <p:nvPr/>
        </p:nvGrpSpPr>
        <p:grpSpPr>
          <a:xfrm>
            <a:off x="13162280" y="5689576"/>
            <a:ext cx="575760" cy="3358626"/>
            <a:chOff x="0" y="0"/>
            <a:chExt cx="575758" cy="3358624"/>
          </a:xfrm>
        </p:grpSpPr>
        <p:sp>
          <p:nvSpPr>
            <p:cNvPr id="191" name="Form"/>
            <p:cNvSpPr/>
            <p:nvPr/>
          </p:nvSpPr>
          <p:spPr>
            <a:xfrm>
              <a:off x="0" y="0"/>
              <a:ext cx="575759" cy="575757"/>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6" y="0"/>
                    <a:pt x="0" y="4834"/>
                    <a:pt x="0" y="10799"/>
                  </a:cubicBezTo>
                  <a:cubicBezTo>
                    <a:pt x="0" y="16764"/>
                    <a:pt x="4836" y="21600"/>
                    <a:pt x="10801" y="21600"/>
                  </a:cubicBezTo>
                  <a:cubicBezTo>
                    <a:pt x="16766" y="21600"/>
                    <a:pt x="21600" y="16764"/>
                    <a:pt x="21600" y="10799"/>
                  </a:cubicBezTo>
                  <a:cubicBezTo>
                    <a:pt x="21600" y="4834"/>
                    <a:pt x="16766" y="0"/>
                    <a:pt x="10801" y="0"/>
                  </a:cubicBezTo>
                  <a:close/>
                  <a:moveTo>
                    <a:pt x="16337" y="5557"/>
                  </a:moveTo>
                  <a:cubicBezTo>
                    <a:pt x="16555" y="5556"/>
                    <a:pt x="16774" y="5639"/>
                    <a:pt x="16939" y="5803"/>
                  </a:cubicBezTo>
                  <a:lnTo>
                    <a:pt x="17480" y="6344"/>
                  </a:lnTo>
                  <a:cubicBezTo>
                    <a:pt x="17810" y="6674"/>
                    <a:pt x="17809" y="7209"/>
                    <a:pt x="17485" y="7539"/>
                  </a:cubicBezTo>
                  <a:lnTo>
                    <a:pt x="7826" y="17269"/>
                  </a:lnTo>
                  <a:cubicBezTo>
                    <a:pt x="7497" y="17604"/>
                    <a:pt x="6955" y="17604"/>
                    <a:pt x="6625" y="17269"/>
                  </a:cubicBezTo>
                  <a:lnTo>
                    <a:pt x="3230" y="13872"/>
                  </a:lnTo>
                  <a:cubicBezTo>
                    <a:pt x="2900" y="13542"/>
                    <a:pt x="2900" y="13007"/>
                    <a:pt x="3230" y="12677"/>
                  </a:cubicBezTo>
                  <a:lnTo>
                    <a:pt x="3770" y="12136"/>
                  </a:lnTo>
                  <a:cubicBezTo>
                    <a:pt x="4100" y="11806"/>
                    <a:pt x="4635" y="11806"/>
                    <a:pt x="4965" y="12136"/>
                  </a:cubicBezTo>
                  <a:lnTo>
                    <a:pt x="7166" y="14336"/>
                  </a:lnTo>
                  <a:cubicBezTo>
                    <a:pt x="7198" y="14369"/>
                    <a:pt x="7253" y="14369"/>
                    <a:pt x="7286" y="14336"/>
                  </a:cubicBezTo>
                  <a:lnTo>
                    <a:pt x="15737" y="5809"/>
                  </a:lnTo>
                  <a:cubicBezTo>
                    <a:pt x="15902" y="5641"/>
                    <a:pt x="16120" y="5557"/>
                    <a:pt x="16337" y="5557"/>
                  </a:cubicBezTo>
                  <a:close/>
                </a:path>
              </a:pathLst>
            </a:custGeom>
            <a:solidFill>
              <a:srgbClr val="008CFF"/>
            </a:solidFill>
            <a:ln w="12700" cap="flat">
              <a:noFill/>
              <a:miter lim="400000"/>
            </a:ln>
            <a:effectLst/>
          </p:spPr>
          <p:txBody>
            <a:bodyPr wrap="square" lIns="0" tIns="0" rIns="0" bIns="0" numCol="1" anchor="ctr">
              <a:noAutofit/>
            </a:bodyPr>
            <a:lstStyle/>
            <a:p>
              <a:pPr algn="ctr" defTabSz="1160858">
                <a:spcBef>
                  <a:spcPts val="0"/>
                </a:spcBef>
                <a:defRPr sz="3800">
                  <a:solidFill>
                    <a:srgbClr val="FFFFFF"/>
                  </a:solidFill>
                  <a:latin typeface="Sofia Pro Semi Bold"/>
                  <a:ea typeface="Sofia Pro Semi Bold"/>
                  <a:cs typeface="Sofia Pro Semi Bold"/>
                  <a:sym typeface="Sofia Pro Semi Bold"/>
                </a:defRPr>
              </a:pPr>
              <a:endParaRPr/>
            </a:p>
          </p:txBody>
        </p:sp>
        <p:sp>
          <p:nvSpPr>
            <p:cNvPr id="192" name="Form"/>
            <p:cNvSpPr/>
            <p:nvPr/>
          </p:nvSpPr>
          <p:spPr>
            <a:xfrm>
              <a:off x="0" y="931503"/>
              <a:ext cx="575759" cy="575757"/>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6" y="0"/>
                    <a:pt x="0" y="4834"/>
                    <a:pt x="0" y="10799"/>
                  </a:cubicBezTo>
                  <a:cubicBezTo>
                    <a:pt x="0" y="16764"/>
                    <a:pt x="4836" y="21600"/>
                    <a:pt x="10801" y="21600"/>
                  </a:cubicBezTo>
                  <a:cubicBezTo>
                    <a:pt x="16766" y="21600"/>
                    <a:pt x="21600" y="16764"/>
                    <a:pt x="21600" y="10799"/>
                  </a:cubicBezTo>
                  <a:cubicBezTo>
                    <a:pt x="21600" y="4834"/>
                    <a:pt x="16766" y="0"/>
                    <a:pt x="10801" y="0"/>
                  </a:cubicBezTo>
                  <a:close/>
                  <a:moveTo>
                    <a:pt x="16337" y="5557"/>
                  </a:moveTo>
                  <a:cubicBezTo>
                    <a:pt x="16555" y="5556"/>
                    <a:pt x="16774" y="5639"/>
                    <a:pt x="16939" y="5803"/>
                  </a:cubicBezTo>
                  <a:lnTo>
                    <a:pt x="17480" y="6344"/>
                  </a:lnTo>
                  <a:cubicBezTo>
                    <a:pt x="17810" y="6674"/>
                    <a:pt x="17809" y="7209"/>
                    <a:pt x="17485" y="7539"/>
                  </a:cubicBezTo>
                  <a:lnTo>
                    <a:pt x="7826" y="17269"/>
                  </a:lnTo>
                  <a:cubicBezTo>
                    <a:pt x="7497" y="17604"/>
                    <a:pt x="6955" y="17604"/>
                    <a:pt x="6625" y="17269"/>
                  </a:cubicBezTo>
                  <a:lnTo>
                    <a:pt x="3230" y="13872"/>
                  </a:lnTo>
                  <a:cubicBezTo>
                    <a:pt x="2900" y="13542"/>
                    <a:pt x="2900" y="13007"/>
                    <a:pt x="3230" y="12677"/>
                  </a:cubicBezTo>
                  <a:lnTo>
                    <a:pt x="3770" y="12136"/>
                  </a:lnTo>
                  <a:cubicBezTo>
                    <a:pt x="4100" y="11806"/>
                    <a:pt x="4635" y="11806"/>
                    <a:pt x="4965" y="12136"/>
                  </a:cubicBezTo>
                  <a:lnTo>
                    <a:pt x="7166" y="14336"/>
                  </a:lnTo>
                  <a:cubicBezTo>
                    <a:pt x="7198" y="14369"/>
                    <a:pt x="7253" y="14369"/>
                    <a:pt x="7286" y="14336"/>
                  </a:cubicBezTo>
                  <a:lnTo>
                    <a:pt x="15737" y="5809"/>
                  </a:lnTo>
                  <a:cubicBezTo>
                    <a:pt x="15902" y="5641"/>
                    <a:pt x="16120" y="5557"/>
                    <a:pt x="16337" y="5557"/>
                  </a:cubicBezTo>
                  <a:close/>
                </a:path>
              </a:pathLst>
            </a:custGeom>
            <a:solidFill>
              <a:srgbClr val="008CFF"/>
            </a:solidFill>
            <a:ln w="12700" cap="flat">
              <a:noFill/>
              <a:miter lim="400000"/>
            </a:ln>
            <a:effectLst/>
          </p:spPr>
          <p:txBody>
            <a:bodyPr wrap="square" lIns="0" tIns="0" rIns="0" bIns="0" numCol="1" anchor="ctr">
              <a:noAutofit/>
            </a:bodyPr>
            <a:lstStyle/>
            <a:p>
              <a:pPr algn="ctr" defTabSz="1160858">
                <a:spcBef>
                  <a:spcPts val="0"/>
                </a:spcBef>
                <a:defRPr sz="3800">
                  <a:solidFill>
                    <a:srgbClr val="FFFFFF"/>
                  </a:solidFill>
                  <a:latin typeface="Sofia Pro Semi Bold"/>
                  <a:ea typeface="Sofia Pro Semi Bold"/>
                  <a:cs typeface="Sofia Pro Semi Bold"/>
                  <a:sym typeface="Sofia Pro Semi Bold"/>
                </a:defRPr>
              </a:pPr>
              <a:endParaRPr/>
            </a:p>
          </p:txBody>
        </p:sp>
        <p:sp>
          <p:nvSpPr>
            <p:cNvPr id="193" name="Form"/>
            <p:cNvSpPr/>
            <p:nvPr/>
          </p:nvSpPr>
          <p:spPr>
            <a:xfrm>
              <a:off x="0" y="1863007"/>
              <a:ext cx="575759" cy="575758"/>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6" y="0"/>
                    <a:pt x="0" y="4834"/>
                    <a:pt x="0" y="10799"/>
                  </a:cubicBezTo>
                  <a:cubicBezTo>
                    <a:pt x="0" y="16764"/>
                    <a:pt x="4836" y="21600"/>
                    <a:pt x="10801" y="21600"/>
                  </a:cubicBezTo>
                  <a:cubicBezTo>
                    <a:pt x="16766" y="21600"/>
                    <a:pt x="21600" y="16764"/>
                    <a:pt x="21600" y="10799"/>
                  </a:cubicBezTo>
                  <a:cubicBezTo>
                    <a:pt x="21600" y="4834"/>
                    <a:pt x="16766" y="0"/>
                    <a:pt x="10801" y="0"/>
                  </a:cubicBezTo>
                  <a:close/>
                  <a:moveTo>
                    <a:pt x="16337" y="5557"/>
                  </a:moveTo>
                  <a:cubicBezTo>
                    <a:pt x="16555" y="5556"/>
                    <a:pt x="16774" y="5639"/>
                    <a:pt x="16939" y="5803"/>
                  </a:cubicBezTo>
                  <a:lnTo>
                    <a:pt x="17480" y="6344"/>
                  </a:lnTo>
                  <a:cubicBezTo>
                    <a:pt x="17810" y="6674"/>
                    <a:pt x="17809" y="7209"/>
                    <a:pt x="17485" y="7539"/>
                  </a:cubicBezTo>
                  <a:lnTo>
                    <a:pt x="7826" y="17269"/>
                  </a:lnTo>
                  <a:cubicBezTo>
                    <a:pt x="7497" y="17604"/>
                    <a:pt x="6955" y="17604"/>
                    <a:pt x="6625" y="17269"/>
                  </a:cubicBezTo>
                  <a:lnTo>
                    <a:pt x="3230" y="13872"/>
                  </a:lnTo>
                  <a:cubicBezTo>
                    <a:pt x="2900" y="13542"/>
                    <a:pt x="2900" y="13007"/>
                    <a:pt x="3230" y="12677"/>
                  </a:cubicBezTo>
                  <a:lnTo>
                    <a:pt x="3770" y="12136"/>
                  </a:lnTo>
                  <a:cubicBezTo>
                    <a:pt x="4100" y="11806"/>
                    <a:pt x="4635" y="11806"/>
                    <a:pt x="4965" y="12136"/>
                  </a:cubicBezTo>
                  <a:lnTo>
                    <a:pt x="7166" y="14336"/>
                  </a:lnTo>
                  <a:cubicBezTo>
                    <a:pt x="7198" y="14369"/>
                    <a:pt x="7253" y="14369"/>
                    <a:pt x="7286" y="14336"/>
                  </a:cubicBezTo>
                  <a:lnTo>
                    <a:pt x="15737" y="5809"/>
                  </a:lnTo>
                  <a:cubicBezTo>
                    <a:pt x="15902" y="5641"/>
                    <a:pt x="16120" y="5557"/>
                    <a:pt x="16337" y="5557"/>
                  </a:cubicBezTo>
                  <a:close/>
                </a:path>
              </a:pathLst>
            </a:custGeom>
            <a:solidFill>
              <a:srgbClr val="008CFF"/>
            </a:solidFill>
            <a:ln w="12700" cap="flat">
              <a:noFill/>
              <a:miter lim="400000"/>
            </a:ln>
            <a:effectLst/>
          </p:spPr>
          <p:txBody>
            <a:bodyPr wrap="square" lIns="0" tIns="0" rIns="0" bIns="0" numCol="1" anchor="ctr">
              <a:noAutofit/>
            </a:bodyPr>
            <a:lstStyle/>
            <a:p>
              <a:pPr algn="ctr" defTabSz="1160858">
                <a:spcBef>
                  <a:spcPts val="0"/>
                </a:spcBef>
                <a:defRPr sz="3800">
                  <a:solidFill>
                    <a:srgbClr val="FFFFFF"/>
                  </a:solidFill>
                  <a:latin typeface="Sofia Pro Semi Bold"/>
                  <a:ea typeface="Sofia Pro Semi Bold"/>
                  <a:cs typeface="Sofia Pro Semi Bold"/>
                  <a:sym typeface="Sofia Pro Semi Bold"/>
                </a:defRPr>
              </a:pPr>
              <a:endParaRPr/>
            </a:p>
          </p:txBody>
        </p:sp>
        <p:sp>
          <p:nvSpPr>
            <p:cNvPr id="194" name="Form"/>
            <p:cNvSpPr/>
            <p:nvPr/>
          </p:nvSpPr>
          <p:spPr>
            <a:xfrm>
              <a:off x="0" y="2782867"/>
              <a:ext cx="575759" cy="575758"/>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6" y="0"/>
                    <a:pt x="0" y="4834"/>
                    <a:pt x="0" y="10799"/>
                  </a:cubicBezTo>
                  <a:cubicBezTo>
                    <a:pt x="0" y="16764"/>
                    <a:pt x="4836" y="21600"/>
                    <a:pt x="10801" y="21600"/>
                  </a:cubicBezTo>
                  <a:cubicBezTo>
                    <a:pt x="16766" y="21600"/>
                    <a:pt x="21600" y="16764"/>
                    <a:pt x="21600" y="10799"/>
                  </a:cubicBezTo>
                  <a:cubicBezTo>
                    <a:pt x="21600" y="4834"/>
                    <a:pt x="16766" y="0"/>
                    <a:pt x="10801" y="0"/>
                  </a:cubicBezTo>
                  <a:close/>
                  <a:moveTo>
                    <a:pt x="16337" y="5557"/>
                  </a:moveTo>
                  <a:cubicBezTo>
                    <a:pt x="16555" y="5556"/>
                    <a:pt x="16774" y="5639"/>
                    <a:pt x="16939" y="5803"/>
                  </a:cubicBezTo>
                  <a:lnTo>
                    <a:pt x="17480" y="6344"/>
                  </a:lnTo>
                  <a:cubicBezTo>
                    <a:pt x="17810" y="6674"/>
                    <a:pt x="17809" y="7209"/>
                    <a:pt x="17485" y="7539"/>
                  </a:cubicBezTo>
                  <a:lnTo>
                    <a:pt x="7826" y="17269"/>
                  </a:lnTo>
                  <a:cubicBezTo>
                    <a:pt x="7497" y="17604"/>
                    <a:pt x="6955" y="17604"/>
                    <a:pt x="6625" y="17269"/>
                  </a:cubicBezTo>
                  <a:lnTo>
                    <a:pt x="3230" y="13872"/>
                  </a:lnTo>
                  <a:cubicBezTo>
                    <a:pt x="2900" y="13542"/>
                    <a:pt x="2900" y="13007"/>
                    <a:pt x="3230" y="12677"/>
                  </a:cubicBezTo>
                  <a:lnTo>
                    <a:pt x="3770" y="12136"/>
                  </a:lnTo>
                  <a:cubicBezTo>
                    <a:pt x="4100" y="11806"/>
                    <a:pt x="4635" y="11806"/>
                    <a:pt x="4965" y="12136"/>
                  </a:cubicBezTo>
                  <a:lnTo>
                    <a:pt x="7166" y="14336"/>
                  </a:lnTo>
                  <a:cubicBezTo>
                    <a:pt x="7198" y="14369"/>
                    <a:pt x="7253" y="14369"/>
                    <a:pt x="7286" y="14336"/>
                  </a:cubicBezTo>
                  <a:lnTo>
                    <a:pt x="15737" y="5809"/>
                  </a:lnTo>
                  <a:cubicBezTo>
                    <a:pt x="15902" y="5641"/>
                    <a:pt x="16120" y="5557"/>
                    <a:pt x="16337" y="5557"/>
                  </a:cubicBezTo>
                  <a:close/>
                </a:path>
              </a:pathLst>
            </a:custGeom>
            <a:solidFill>
              <a:srgbClr val="008CFF"/>
            </a:solidFill>
            <a:ln w="12700" cap="flat">
              <a:noFill/>
              <a:miter lim="400000"/>
            </a:ln>
            <a:effectLst/>
          </p:spPr>
          <p:txBody>
            <a:bodyPr wrap="square" lIns="0" tIns="0" rIns="0" bIns="0" numCol="1" anchor="ctr">
              <a:noAutofit/>
            </a:bodyPr>
            <a:lstStyle/>
            <a:p>
              <a:pPr algn="ctr" defTabSz="1160858">
                <a:spcBef>
                  <a:spcPts val="0"/>
                </a:spcBef>
                <a:defRPr sz="3800">
                  <a:solidFill>
                    <a:srgbClr val="FFFFFF"/>
                  </a:solidFill>
                  <a:latin typeface="Sofia Pro Semi Bold"/>
                  <a:ea typeface="Sofia Pro Semi Bold"/>
                  <a:cs typeface="Sofia Pro Semi Bold"/>
                  <a:sym typeface="Sofia Pro Semi Bold"/>
                </a:defRPr>
              </a:pPr>
              <a:endParaRPr/>
            </a:p>
          </p:txBody>
        </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Rechteck"/>
          <p:cNvSpPr/>
          <p:nvPr/>
        </p:nvSpPr>
        <p:spPr>
          <a:xfrm>
            <a:off x="-2" y="5905500"/>
            <a:ext cx="24384004" cy="7810500"/>
          </a:xfrm>
          <a:prstGeom prst="rect">
            <a:avLst/>
          </a:prstGeom>
          <a:gradFill>
            <a:gsLst>
              <a:gs pos="0">
                <a:srgbClr val="CCD3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198" name="01 | LERNZIELE…"/>
          <p:cNvSpPr txBox="1"/>
          <p:nvPr/>
        </p:nvSpPr>
        <p:spPr>
          <a:xfrm>
            <a:off x="-2" y="508218"/>
            <a:ext cx="9525001"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OBJECTIFS D'APPRENTISSAGE</a:t>
            </a:r>
            <a:endParaRPr spc="500"/>
          </a:p>
          <a:p>
            <a:pPr indent="571500">
              <a:lnSpc>
                <a:spcPct val="110000"/>
              </a:lnSpc>
              <a:spcBef>
                <a:spcPts val="0"/>
              </a:spcBef>
              <a:defRPr sz="3000">
                <a:latin typeface="Calibri"/>
                <a:ea typeface="Calibri"/>
                <a:cs typeface="Calibri"/>
                <a:sym typeface="Calibri"/>
              </a:defRPr>
            </a:pPr>
            <a:r>
              <a:t>Quantité de dosage</a:t>
            </a:r>
          </a:p>
        </p:txBody>
      </p:sp>
      <p:pic>
        <p:nvPicPr>
          <p:cNvPr id="199" name="DC_Dosage_Hint_TwoHands_v1_S_1200px_FD.png" descr="DC_Dosage_Hint_TwoHands_v1_S_1200px_FD.png"/>
          <p:cNvPicPr>
            <a:picLocks noChangeAspect="1"/>
          </p:cNvPicPr>
          <p:nvPr/>
        </p:nvPicPr>
        <p:blipFill>
          <a:blip r:embed="rId2"/>
          <a:srcRect r="5031"/>
          <a:stretch>
            <a:fillRect/>
          </a:stretch>
        </p:blipFill>
        <p:spPr>
          <a:xfrm flipH="1">
            <a:off x="-177" y="6049314"/>
            <a:ext cx="12015172" cy="8434680"/>
          </a:xfrm>
          <a:prstGeom prst="rect">
            <a:avLst/>
          </a:prstGeom>
          <a:ln w="12700">
            <a:miter lim="400000"/>
          </a:ln>
        </p:spPr>
      </p:pic>
      <p:pic>
        <p:nvPicPr>
          <p:cNvPr id="200" name="DC_Dosage_Hint_TwoHands_v1_XL_1200px_FD.png" descr="DC_Dosage_Hint_TwoHands_v1_XL_1200px_FD.png"/>
          <p:cNvPicPr>
            <a:picLocks noChangeAspect="1"/>
          </p:cNvPicPr>
          <p:nvPr/>
        </p:nvPicPr>
        <p:blipFill>
          <a:blip r:embed="rId3"/>
          <a:srcRect l="805" t="1647" r="3009" b="339"/>
          <a:stretch>
            <a:fillRect/>
          </a:stretch>
        </p:blipFill>
        <p:spPr>
          <a:xfrm>
            <a:off x="12258262" y="6466112"/>
            <a:ext cx="12125605" cy="8237598"/>
          </a:xfrm>
          <a:prstGeom prst="rect">
            <a:avLst/>
          </a:prstGeom>
          <a:ln w="12700">
            <a:miter lim="400000"/>
          </a:ln>
        </p:spPr>
      </p:pic>
      <p:sp>
        <p:nvSpPr>
          <p:cNvPr id="201" name="Hand"/>
          <p:cNvSpPr/>
          <p:nvPr/>
        </p:nvSpPr>
        <p:spPr>
          <a:xfrm>
            <a:off x="6559009" y="6738915"/>
            <a:ext cx="895486" cy="1288146"/>
          </a:xfrm>
          <a:custGeom>
            <a:avLst/>
            <a:gdLst/>
            <a:ahLst/>
            <a:cxnLst>
              <a:cxn ang="0">
                <a:pos x="wd2" y="hd2"/>
              </a:cxn>
              <a:cxn ang="5400000">
                <a:pos x="wd2" y="hd2"/>
              </a:cxn>
              <a:cxn ang="10800000">
                <a:pos x="wd2" y="hd2"/>
              </a:cxn>
              <a:cxn ang="16200000">
                <a:pos x="wd2" y="hd2"/>
              </a:cxn>
            </a:cxnLst>
            <a:rect l="0" t="0" r="r" b="b"/>
            <a:pathLst>
              <a:path w="21054" h="21598" extrusionOk="0">
                <a:moveTo>
                  <a:pt x="9241" y="0"/>
                </a:moveTo>
                <a:cubicBezTo>
                  <a:pt x="8623" y="3"/>
                  <a:pt x="8010" y="322"/>
                  <a:pt x="8004" y="946"/>
                </a:cubicBezTo>
                <a:cubicBezTo>
                  <a:pt x="7999" y="1470"/>
                  <a:pt x="7929" y="8910"/>
                  <a:pt x="7929" y="8910"/>
                </a:cubicBezTo>
                <a:cubicBezTo>
                  <a:pt x="7929" y="8910"/>
                  <a:pt x="7499" y="8974"/>
                  <a:pt x="7399" y="8974"/>
                </a:cubicBezTo>
                <a:cubicBezTo>
                  <a:pt x="7399" y="8974"/>
                  <a:pt x="5801" y="2575"/>
                  <a:pt x="5675" y="1884"/>
                </a:cubicBezTo>
                <a:cubicBezTo>
                  <a:pt x="5460" y="700"/>
                  <a:pt x="3262" y="854"/>
                  <a:pt x="3420" y="2122"/>
                </a:cubicBezTo>
                <a:cubicBezTo>
                  <a:pt x="3487" y="2667"/>
                  <a:pt x="4637" y="9621"/>
                  <a:pt x="4637" y="9621"/>
                </a:cubicBezTo>
                <a:lnTo>
                  <a:pt x="4100" y="9812"/>
                </a:lnTo>
                <a:cubicBezTo>
                  <a:pt x="4100" y="9812"/>
                  <a:pt x="2546" y="6213"/>
                  <a:pt x="2124" y="5128"/>
                </a:cubicBezTo>
                <a:cubicBezTo>
                  <a:pt x="1683" y="3995"/>
                  <a:pt x="-325" y="4416"/>
                  <a:pt x="45" y="5576"/>
                </a:cubicBezTo>
                <a:cubicBezTo>
                  <a:pt x="204" y="6073"/>
                  <a:pt x="930" y="9056"/>
                  <a:pt x="1691" y="11289"/>
                </a:cubicBezTo>
                <a:cubicBezTo>
                  <a:pt x="1612" y="16115"/>
                  <a:pt x="3291" y="17160"/>
                  <a:pt x="3675" y="19027"/>
                </a:cubicBezTo>
                <a:cubicBezTo>
                  <a:pt x="3899" y="20117"/>
                  <a:pt x="3791" y="21598"/>
                  <a:pt x="3791" y="21598"/>
                </a:cubicBezTo>
                <a:lnTo>
                  <a:pt x="13296" y="21598"/>
                </a:lnTo>
                <a:cubicBezTo>
                  <a:pt x="13296" y="18355"/>
                  <a:pt x="17266" y="16479"/>
                  <a:pt x="18181" y="15015"/>
                </a:cubicBezTo>
                <a:cubicBezTo>
                  <a:pt x="18213" y="14964"/>
                  <a:pt x="19620" y="12585"/>
                  <a:pt x="20198" y="11608"/>
                </a:cubicBezTo>
                <a:cubicBezTo>
                  <a:pt x="20356" y="11341"/>
                  <a:pt x="20444" y="11057"/>
                  <a:pt x="20458" y="10768"/>
                </a:cubicBezTo>
                <a:cubicBezTo>
                  <a:pt x="20485" y="10213"/>
                  <a:pt x="20558" y="9282"/>
                  <a:pt x="20735" y="9028"/>
                </a:cubicBezTo>
                <a:cubicBezTo>
                  <a:pt x="21275" y="8248"/>
                  <a:pt x="21229" y="7659"/>
                  <a:pt x="19813" y="7927"/>
                </a:cubicBezTo>
                <a:cubicBezTo>
                  <a:pt x="18121" y="8247"/>
                  <a:pt x="17427" y="10409"/>
                  <a:pt x="17427" y="10409"/>
                </a:cubicBezTo>
                <a:lnTo>
                  <a:pt x="16041" y="12125"/>
                </a:lnTo>
                <a:lnTo>
                  <a:pt x="15280" y="12313"/>
                </a:lnTo>
                <a:lnTo>
                  <a:pt x="14521" y="9417"/>
                </a:lnTo>
                <a:cubicBezTo>
                  <a:pt x="14521" y="9417"/>
                  <a:pt x="14899" y="2984"/>
                  <a:pt x="15008" y="1961"/>
                </a:cubicBezTo>
                <a:cubicBezTo>
                  <a:pt x="15120" y="912"/>
                  <a:pt x="13017" y="708"/>
                  <a:pt x="12778" y="1791"/>
                </a:cubicBezTo>
                <a:cubicBezTo>
                  <a:pt x="12639" y="2422"/>
                  <a:pt x="11563" y="7848"/>
                  <a:pt x="11333" y="8824"/>
                </a:cubicBezTo>
                <a:lnTo>
                  <a:pt x="10797" y="8800"/>
                </a:lnTo>
                <a:cubicBezTo>
                  <a:pt x="10797" y="8800"/>
                  <a:pt x="10538" y="1503"/>
                  <a:pt x="10513" y="956"/>
                </a:cubicBezTo>
                <a:cubicBezTo>
                  <a:pt x="10483" y="313"/>
                  <a:pt x="9859" y="-2"/>
                  <a:pt x="9241" y="0"/>
                </a:cubicBezTo>
                <a:close/>
              </a:path>
            </a:pathLst>
          </a:custGeom>
          <a:ln w="50800">
            <a:solidFill>
              <a:srgbClr val="1F00EB"/>
            </a:solidFill>
            <a:miter lim="400000"/>
          </a:ln>
        </p:spPr>
        <p:txBody>
          <a:bodyPr lIns="0" tIns="0" rIns="0" bIns="0" anchor="ctr"/>
          <a:lstStyle/>
          <a:p>
            <a:pPr algn="ctr" defTabSz="1160858">
              <a:spcBef>
                <a:spcPts val="0"/>
              </a:spcBef>
              <a:defRPr sz="3800" b="1">
                <a:solidFill>
                  <a:srgbClr val="FFFFFF"/>
                </a:solidFill>
                <a:latin typeface="+mj-lt"/>
                <a:ea typeface="+mj-ea"/>
                <a:cs typeface="+mj-cs"/>
                <a:sym typeface="Helvetica"/>
              </a:defRPr>
            </a:pPr>
            <a:endParaRPr/>
          </a:p>
        </p:txBody>
      </p:sp>
      <p:sp>
        <p:nvSpPr>
          <p:cNvPr id="202" name="Hand"/>
          <p:cNvSpPr/>
          <p:nvPr/>
        </p:nvSpPr>
        <p:spPr>
          <a:xfrm>
            <a:off x="16484894" y="6738915"/>
            <a:ext cx="895487" cy="1288146"/>
          </a:xfrm>
          <a:custGeom>
            <a:avLst/>
            <a:gdLst/>
            <a:ahLst/>
            <a:cxnLst>
              <a:cxn ang="0">
                <a:pos x="wd2" y="hd2"/>
              </a:cxn>
              <a:cxn ang="5400000">
                <a:pos x="wd2" y="hd2"/>
              </a:cxn>
              <a:cxn ang="10800000">
                <a:pos x="wd2" y="hd2"/>
              </a:cxn>
              <a:cxn ang="16200000">
                <a:pos x="wd2" y="hd2"/>
              </a:cxn>
            </a:cxnLst>
            <a:rect l="0" t="0" r="r" b="b"/>
            <a:pathLst>
              <a:path w="21054" h="21598" extrusionOk="0">
                <a:moveTo>
                  <a:pt x="9241" y="0"/>
                </a:moveTo>
                <a:cubicBezTo>
                  <a:pt x="8623" y="3"/>
                  <a:pt x="8010" y="322"/>
                  <a:pt x="8004" y="946"/>
                </a:cubicBezTo>
                <a:cubicBezTo>
                  <a:pt x="7999" y="1470"/>
                  <a:pt x="7929" y="8910"/>
                  <a:pt x="7929" y="8910"/>
                </a:cubicBezTo>
                <a:cubicBezTo>
                  <a:pt x="7929" y="8910"/>
                  <a:pt x="7499" y="8974"/>
                  <a:pt x="7399" y="8974"/>
                </a:cubicBezTo>
                <a:cubicBezTo>
                  <a:pt x="7399" y="8974"/>
                  <a:pt x="5801" y="2575"/>
                  <a:pt x="5675" y="1884"/>
                </a:cubicBezTo>
                <a:cubicBezTo>
                  <a:pt x="5460" y="700"/>
                  <a:pt x="3262" y="854"/>
                  <a:pt x="3420" y="2122"/>
                </a:cubicBezTo>
                <a:cubicBezTo>
                  <a:pt x="3487" y="2667"/>
                  <a:pt x="4637" y="9621"/>
                  <a:pt x="4637" y="9621"/>
                </a:cubicBezTo>
                <a:lnTo>
                  <a:pt x="4100" y="9812"/>
                </a:lnTo>
                <a:cubicBezTo>
                  <a:pt x="4100" y="9812"/>
                  <a:pt x="2546" y="6213"/>
                  <a:pt x="2124" y="5128"/>
                </a:cubicBezTo>
                <a:cubicBezTo>
                  <a:pt x="1683" y="3995"/>
                  <a:pt x="-325" y="4416"/>
                  <a:pt x="45" y="5576"/>
                </a:cubicBezTo>
                <a:cubicBezTo>
                  <a:pt x="204" y="6073"/>
                  <a:pt x="930" y="9056"/>
                  <a:pt x="1691" y="11289"/>
                </a:cubicBezTo>
                <a:cubicBezTo>
                  <a:pt x="1612" y="16115"/>
                  <a:pt x="3291" y="17160"/>
                  <a:pt x="3675" y="19027"/>
                </a:cubicBezTo>
                <a:cubicBezTo>
                  <a:pt x="3899" y="20117"/>
                  <a:pt x="3791" y="21598"/>
                  <a:pt x="3791" y="21598"/>
                </a:cubicBezTo>
                <a:lnTo>
                  <a:pt x="13296" y="21598"/>
                </a:lnTo>
                <a:cubicBezTo>
                  <a:pt x="13296" y="18355"/>
                  <a:pt x="17266" y="16479"/>
                  <a:pt x="18181" y="15015"/>
                </a:cubicBezTo>
                <a:cubicBezTo>
                  <a:pt x="18213" y="14964"/>
                  <a:pt x="19620" y="12585"/>
                  <a:pt x="20198" y="11608"/>
                </a:cubicBezTo>
                <a:cubicBezTo>
                  <a:pt x="20356" y="11341"/>
                  <a:pt x="20444" y="11057"/>
                  <a:pt x="20458" y="10768"/>
                </a:cubicBezTo>
                <a:cubicBezTo>
                  <a:pt x="20485" y="10213"/>
                  <a:pt x="20558" y="9282"/>
                  <a:pt x="20735" y="9028"/>
                </a:cubicBezTo>
                <a:cubicBezTo>
                  <a:pt x="21275" y="8248"/>
                  <a:pt x="21229" y="7659"/>
                  <a:pt x="19813" y="7927"/>
                </a:cubicBezTo>
                <a:cubicBezTo>
                  <a:pt x="18121" y="8247"/>
                  <a:pt x="17427" y="10409"/>
                  <a:pt x="17427" y="10409"/>
                </a:cubicBezTo>
                <a:lnTo>
                  <a:pt x="16041" y="12125"/>
                </a:lnTo>
                <a:lnTo>
                  <a:pt x="15280" y="12313"/>
                </a:lnTo>
                <a:lnTo>
                  <a:pt x="14521" y="9417"/>
                </a:lnTo>
                <a:cubicBezTo>
                  <a:pt x="14521" y="9417"/>
                  <a:pt x="14899" y="2984"/>
                  <a:pt x="15008" y="1961"/>
                </a:cubicBezTo>
                <a:cubicBezTo>
                  <a:pt x="15120" y="912"/>
                  <a:pt x="13017" y="708"/>
                  <a:pt x="12778" y="1791"/>
                </a:cubicBezTo>
                <a:cubicBezTo>
                  <a:pt x="12639" y="2422"/>
                  <a:pt x="11563" y="7848"/>
                  <a:pt x="11333" y="8824"/>
                </a:cubicBezTo>
                <a:lnTo>
                  <a:pt x="10797" y="8800"/>
                </a:lnTo>
                <a:cubicBezTo>
                  <a:pt x="10797" y="8800"/>
                  <a:pt x="10538" y="1503"/>
                  <a:pt x="10513" y="956"/>
                </a:cubicBezTo>
                <a:cubicBezTo>
                  <a:pt x="10483" y="313"/>
                  <a:pt x="9859" y="-2"/>
                  <a:pt x="9241" y="0"/>
                </a:cubicBezTo>
                <a:close/>
              </a:path>
            </a:pathLst>
          </a:custGeom>
          <a:ln w="50800">
            <a:solidFill>
              <a:srgbClr val="1F00EB"/>
            </a:solidFill>
            <a:miter lim="400000"/>
          </a:ln>
        </p:spPr>
        <p:txBody>
          <a:bodyPr lIns="0" tIns="0" rIns="0" bIns="0" anchor="ctr"/>
          <a:lstStyle/>
          <a:p>
            <a:pPr algn="ctr" defTabSz="1160858">
              <a:spcBef>
                <a:spcPts val="0"/>
              </a:spcBef>
              <a:defRPr sz="3800" b="1">
                <a:solidFill>
                  <a:srgbClr val="FFFFFF"/>
                </a:solidFill>
                <a:latin typeface="+mj-lt"/>
                <a:ea typeface="+mj-ea"/>
                <a:cs typeface="+mj-cs"/>
                <a:sym typeface="Helvetica"/>
              </a:defRPr>
            </a:pPr>
            <a:endParaRPr/>
          </a:p>
        </p:txBody>
      </p:sp>
      <p:sp>
        <p:nvSpPr>
          <p:cNvPr id="203" name="Die Individuelle Dosiermenge…"/>
          <p:cNvSpPr txBox="1"/>
          <p:nvPr/>
        </p:nvSpPr>
        <p:spPr>
          <a:xfrm>
            <a:off x="5266140" y="1396998"/>
            <a:ext cx="13851717" cy="26502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3000"/>
              </a:spcBef>
              <a:defRPr sz="6000" b="1">
                <a:latin typeface="Calibri"/>
                <a:ea typeface="Calibri"/>
                <a:cs typeface="Calibri"/>
                <a:sym typeface="Calibri"/>
              </a:defRPr>
            </a:pPr>
            <a:r>
              <a:t>Le dosage individuelle</a:t>
            </a:r>
            <a:endParaRPr>
              <a:solidFill>
                <a:srgbClr val="1F00EB"/>
              </a:solidFill>
            </a:endParaRPr>
          </a:p>
          <a:p>
            <a:pPr algn="ctr">
              <a:lnSpc>
                <a:spcPct val="110000"/>
              </a:lnSpc>
              <a:spcBef>
                <a:spcPts val="2000"/>
              </a:spcBef>
              <a:defRPr sz="3000">
                <a:latin typeface="Calibri"/>
                <a:ea typeface="Calibri"/>
                <a:cs typeface="Calibri"/>
                <a:sym typeface="Calibri"/>
              </a:defRPr>
            </a:pPr>
            <a:r>
              <a:t>La quantité de dosage correcte  dépend de la </a:t>
            </a:r>
            <a:r>
              <a:rPr b="1">
                <a:solidFill>
                  <a:srgbClr val="1F00EB"/>
                </a:solidFill>
              </a:rPr>
              <a:t>taille individuelle de la main</a:t>
            </a:r>
            <a:r>
              <a:t>. Elle détermine la durée du temps de contact (temps jusqu'à ce que l'alcool se soit évaporé). En général, un </a:t>
            </a:r>
            <a:r>
              <a:rPr b="1">
                <a:solidFill>
                  <a:srgbClr val="1F00EB"/>
                </a:solidFill>
              </a:rPr>
              <a:t>temps de contact de 30 secondes</a:t>
            </a:r>
            <a:r>
              <a:t> est recommandé.</a:t>
            </a:r>
          </a:p>
        </p:txBody>
      </p:sp>
      <p:sp>
        <p:nvSpPr>
          <p:cNvPr id="204" name="S"/>
          <p:cNvSpPr txBox="1"/>
          <p:nvPr/>
        </p:nvSpPr>
        <p:spPr>
          <a:xfrm>
            <a:off x="7538449" y="6616410"/>
            <a:ext cx="624534" cy="11841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8500" b="1">
                <a:latin typeface="Calibri"/>
                <a:ea typeface="Calibri"/>
                <a:cs typeface="Calibri"/>
                <a:sym typeface="Calibri"/>
              </a:defRPr>
            </a:lvl1pPr>
          </a:lstStyle>
          <a:p>
            <a:r>
              <a:t>S</a:t>
            </a:r>
          </a:p>
        </p:txBody>
      </p:sp>
      <p:sp>
        <p:nvSpPr>
          <p:cNvPr id="205" name="XL"/>
          <p:cNvSpPr txBox="1"/>
          <p:nvPr/>
        </p:nvSpPr>
        <p:spPr>
          <a:xfrm>
            <a:off x="17484190" y="6616410"/>
            <a:ext cx="1165337" cy="11841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8500" b="1">
                <a:latin typeface="Calibri"/>
                <a:ea typeface="Calibri"/>
                <a:cs typeface="Calibri"/>
                <a:sym typeface="Calibri"/>
              </a:defRPr>
            </a:lvl1pPr>
          </a:lstStyle>
          <a:p>
            <a:r>
              <a:t>XL</a:t>
            </a:r>
          </a:p>
        </p:txBody>
      </p:sp>
      <p:sp>
        <p:nvSpPr>
          <p:cNvPr id="206" name="Die Individuelle Dosiermenge…"/>
          <p:cNvSpPr txBox="1"/>
          <p:nvPr/>
        </p:nvSpPr>
        <p:spPr>
          <a:xfrm>
            <a:off x="3534978" y="4349186"/>
            <a:ext cx="17314044" cy="5072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110000"/>
              </a:lnSpc>
              <a:spcBef>
                <a:spcPts val="2000"/>
              </a:spcBef>
              <a:defRPr sz="2500" b="1" cap="all" spc="375">
                <a:solidFill>
                  <a:srgbClr val="008CFF"/>
                </a:solidFill>
                <a:latin typeface="Calibri"/>
                <a:ea typeface="Calibri"/>
                <a:cs typeface="Calibri"/>
                <a:sym typeface="Calibri"/>
              </a:defRPr>
            </a:pPr>
            <a:r>
              <a:t>RÈGLE EMPIRIQUE</a:t>
            </a:r>
            <a:r>
              <a:rPr spc="0"/>
              <a:t>:</a:t>
            </a:r>
            <a:r>
              <a:rPr cap="none" spc="0">
                <a:solidFill>
                  <a:srgbClr val="000000"/>
                </a:solidFill>
              </a:rPr>
              <a:t> </a:t>
            </a:r>
            <a:r>
              <a:rPr sz="3200" b="0" i="1" cap="none" spc="0">
                <a:solidFill>
                  <a:srgbClr val="000000"/>
                </a:solidFill>
              </a:rPr>
              <a:t>Remplir complètement le creux de la main avec le liquide. Éviter de faire couler.</a:t>
            </a:r>
          </a:p>
        </p:txBody>
      </p:sp>
      <p:sp>
        <p:nvSpPr>
          <p:cNvPr id="207" name="2 – 3 ml"/>
          <p:cNvSpPr txBox="1"/>
          <p:nvPr/>
        </p:nvSpPr>
        <p:spPr>
          <a:xfrm>
            <a:off x="7538449" y="7554588"/>
            <a:ext cx="1489190"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000" b="1">
                <a:solidFill>
                  <a:srgbClr val="1F00EB"/>
                </a:solidFill>
                <a:latin typeface="Calibri"/>
                <a:ea typeface="Calibri"/>
                <a:cs typeface="Calibri"/>
                <a:sym typeface="Calibri"/>
              </a:defRPr>
            </a:pPr>
            <a:r>
              <a:rPr sz="4000" spc="-200" dirty="0"/>
              <a:t>2</a:t>
            </a:r>
            <a:r>
              <a:rPr sz="4000" spc="-150" baseline="6666" dirty="0"/>
              <a:t> – </a:t>
            </a:r>
            <a:r>
              <a:rPr sz="4000" spc="-200" dirty="0"/>
              <a:t>3 </a:t>
            </a:r>
            <a:r>
              <a:rPr sz="4000" dirty="0"/>
              <a:t>ml</a:t>
            </a:r>
          </a:p>
        </p:txBody>
      </p:sp>
      <p:sp>
        <p:nvSpPr>
          <p:cNvPr id="208" name="4 – 5 ml"/>
          <p:cNvSpPr txBox="1"/>
          <p:nvPr/>
        </p:nvSpPr>
        <p:spPr>
          <a:xfrm>
            <a:off x="17484190" y="7554588"/>
            <a:ext cx="1489190"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000" b="1">
                <a:solidFill>
                  <a:srgbClr val="1F00EB"/>
                </a:solidFill>
                <a:latin typeface="Calibri"/>
                <a:ea typeface="Calibri"/>
                <a:cs typeface="Calibri"/>
                <a:sym typeface="Calibri"/>
              </a:defRPr>
            </a:pPr>
            <a:r>
              <a:rPr sz="4000" spc="-200"/>
              <a:t>4</a:t>
            </a:r>
            <a:r>
              <a:rPr sz="4000" spc="-150" baseline="6666"/>
              <a:t> – </a:t>
            </a:r>
            <a:r>
              <a:rPr sz="4000" spc="-200"/>
              <a:t>5 </a:t>
            </a:r>
            <a:r>
              <a:rPr sz="4000"/>
              <a:t>ml</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DW_Wirksamkeit_v3-int_2500px_FD.jpg" descr="DW_Wirksamkeit_v3-int_2500px_FD.jpg"/>
          <p:cNvPicPr>
            <a:picLocks noChangeAspect="1"/>
          </p:cNvPicPr>
          <p:nvPr/>
        </p:nvPicPr>
        <p:blipFill>
          <a:blip r:embed="rId2"/>
          <a:srcRect t="1103" b="1103"/>
          <a:stretch>
            <a:fillRect/>
          </a:stretch>
        </p:blipFill>
        <p:spPr>
          <a:xfrm>
            <a:off x="-3" y="2418220"/>
            <a:ext cx="24384081" cy="9213898"/>
          </a:xfrm>
          <a:prstGeom prst="rect">
            <a:avLst/>
          </a:prstGeom>
          <a:ln w="12700">
            <a:miter lim="400000"/>
          </a:ln>
        </p:spPr>
      </p:pic>
      <p:sp>
        <p:nvSpPr>
          <p:cNvPr id="211" name="Abgerundetes Rechteck"/>
          <p:cNvSpPr/>
          <p:nvPr/>
        </p:nvSpPr>
        <p:spPr>
          <a:xfrm>
            <a:off x="1335726" y="10950537"/>
            <a:ext cx="5477555" cy="1019692"/>
          </a:xfrm>
          <a:prstGeom prst="roundRect">
            <a:avLst>
              <a:gd name="adj" fmla="val 19558"/>
            </a:avLst>
          </a:prstGeom>
          <a:solidFill>
            <a:srgbClr val="FFFFFF"/>
          </a:solidFill>
          <a:ln w="12700">
            <a:miter lim="400000"/>
          </a:ln>
          <a:effectLst>
            <a:outerShdw blurRad="190500" dist="85766" dir="5400000" rotWithShape="0">
              <a:srgbClr val="000000">
                <a:alpha val="14820"/>
              </a:srgbClr>
            </a:outerShdw>
          </a:effectLst>
        </p:spPr>
        <p:txBody>
          <a:bodyPr lIns="0" tIns="0" rIns="0" bIns="0" anchor="ctr"/>
          <a:lstStyle/>
          <a:p>
            <a:pPr algn="ctr">
              <a:spcBef>
                <a:spcPts val="0"/>
              </a:spcBef>
              <a:defRPr sz="3200" b="1">
                <a:solidFill>
                  <a:srgbClr val="FFFFFF"/>
                </a:solidFill>
                <a:latin typeface="Calibri"/>
                <a:ea typeface="Calibri"/>
                <a:cs typeface="Calibri"/>
                <a:sym typeface="Calibri"/>
              </a:defRPr>
            </a:pPr>
            <a:endParaRPr/>
          </a:p>
        </p:txBody>
      </p:sp>
      <p:sp>
        <p:nvSpPr>
          <p:cNvPr id="212" name="Abgerundetes Rechteck"/>
          <p:cNvSpPr/>
          <p:nvPr/>
        </p:nvSpPr>
        <p:spPr>
          <a:xfrm>
            <a:off x="9430349" y="10973413"/>
            <a:ext cx="5477554" cy="1019692"/>
          </a:xfrm>
          <a:prstGeom prst="roundRect">
            <a:avLst>
              <a:gd name="adj" fmla="val 19558"/>
            </a:avLst>
          </a:prstGeom>
          <a:solidFill>
            <a:srgbClr val="FFFFFF"/>
          </a:solidFill>
          <a:ln w="12700">
            <a:miter lim="400000"/>
          </a:ln>
          <a:effectLst>
            <a:outerShdw blurRad="190500" dist="85766" dir="5400000" rotWithShape="0">
              <a:srgbClr val="000000">
                <a:alpha val="14820"/>
              </a:srgbClr>
            </a:outerShdw>
          </a:effectLst>
        </p:spPr>
        <p:txBody>
          <a:bodyPr lIns="0" tIns="0" rIns="0" bIns="0" anchor="ctr"/>
          <a:lstStyle/>
          <a:p>
            <a:pPr algn="ctr">
              <a:spcBef>
                <a:spcPts val="0"/>
              </a:spcBef>
              <a:defRPr sz="3200" b="1">
                <a:solidFill>
                  <a:srgbClr val="FFFFFF"/>
                </a:solidFill>
                <a:latin typeface="Calibri"/>
                <a:ea typeface="Calibri"/>
                <a:cs typeface="Calibri"/>
                <a:sym typeface="Calibri"/>
              </a:defRPr>
            </a:pPr>
            <a:endParaRPr/>
          </a:p>
        </p:txBody>
      </p:sp>
      <p:sp>
        <p:nvSpPr>
          <p:cNvPr id="213" name="Abgerundetes Rechteck"/>
          <p:cNvSpPr/>
          <p:nvPr/>
        </p:nvSpPr>
        <p:spPr>
          <a:xfrm>
            <a:off x="17607066" y="10973413"/>
            <a:ext cx="5477552" cy="1019692"/>
          </a:xfrm>
          <a:prstGeom prst="roundRect">
            <a:avLst>
              <a:gd name="adj" fmla="val 19558"/>
            </a:avLst>
          </a:prstGeom>
          <a:solidFill>
            <a:srgbClr val="FFFFFF"/>
          </a:solidFill>
          <a:ln w="12700">
            <a:miter lim="400000"/>
          </a:ln>
          <a:effectLst>
            <a:outerShdw blurRad="190500" dist="85766" dir="5400000" rotWithShape="0">
              <a:srgbClr val="000000">
                <a:alpha val="14820"/>
              </a:srgbClr>
            </a:outerShdw>
          </a:effectLst>
        </p:spPr>
        <p:txBody>
          <a:bodyPr lIns="0" tIns="0" rIns="0" bIns="0" anchor="ctr"/>
          <a:lstStyle/>
          <a:p>
            <a:pPr algn="ctr">
              <a:spcBef>
                <a:spcPts val="0"/>
              </a:spcBef>
              <a:defRPr sz="3200" b="1">
                <a:solidFill>
                  <a:srgbClr val="FFFFFF"/>
                </a:solidFill>
                <a:latin typeface="Calibri"/>
                <a:ea typeface="Calibri"/>
                <a:cs typeface="Calibri"/>
                <a:sym typeface="Calibri"/>
              </a:defRPr>
            </a:pPr>
            <a:endParaRPr/>
          </a:p>
        </p:txBody>
      </p:sp>
      <p:sp>
        <p:nvSpPr>
          <p:cNvPr id="214" name="01 | LERNZIELE…"/>
          <p:cNvSpPr txBox="1"/>
          <p:nvPr/>
        </p:nvSpPr>
        <p:spPr>
          <a:xfrm>
            <a:off x="-2" y="508218"/>
            <a:ext cx="7234488"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OBJECTIFS D'APPRENTISSAGE</a:t>
            </a:r>
            <a:endParaRPr spc="500"/>
          </a:p>
          <a:p>
            <a:pPr indent="571500">
              <a:lnSpc>
                <a:spcPct val="110000"/>
              </a:lnSpc>
              <a:spcBef>
                <a:spcPts val="0"/>
              </a:spcBef>
              <a:defRPr sz="3000">
                <a:latin typeface="Calibri"/>
                <a:ea typeface="Calibri"/>
                <a:cs typeface="Calibri"/>
                <a:sym typeface="Calibri"/>
              </a:defRPr>
            </a:pPr>
            <a:r>
              <a:t>Quantité de dosage</a:t>
            </a:r>
          </a:p>
        </p:txBody>
      </p:sp>
      <p:grpSp>
        <p:nvGrpSpPr>
          <p:cNvPr id="219" name="Gruppieren"/>
          <p:cNvGrpSpPr/>
          <p:nvPr/>
        </p:nvGrpSpPr>
        <p:grpSpPr>
          <a:xfrm>
            <a:off x="8938390" y="1436458"/>
            <a:ext cx="6017848" cy="1660804"/>
            <a:chOff x="1210567" y="250056"/>
            <a:chExt cx="6017846" cy="1660803"/>
          </a:xfrm>
        </p:grpSpPr>
        <p:sp>
          <p:nvSpPr>
            <p:cNvPr id="215" name="Dosiermenge"/>
            <p:cNvSpPr/>
            <p:nvPr/>
          </p:nvSpPr>
          <p:spPr>
            <a:xfrm>
              <a:off x="1210567" y="640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ctr">
                <a:lnSpc>
                  <a:spcPct val="90000"/>
                </a:lnSpc>
                <a:spcBef>
                  <a:spcPts val="0"/>
                </a:spcBef>
                <a:defRPr sz="6000" b="1">
                  <a:latin typeface="Calibri"/>
                  <a:ea typeface="Calibri"/>
                  <a:cs typeface="Calibri"/>
                  <a:sym typeface="Calibri"/>
                </a:defRPr>
              </a:lvl1pPr>
            </a:lstStyle>
            <a:p>
              <a:r>
                <a:t>Dosage</a:t>
              </a:r>
            </a:p>
          </p:txBody>
        </p:sp>
        <p:sp>
          <p:nvSpPr>
            <p:cNvPr id="216" name="Wirksamkeit"/>
            <p:cNvSpPr/>
            <p:nvPr/>
          </p:nvSpPr>
          <p:spPr>
            <a:xfrm>
              <a:off x="5958414" y="640859"/>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nSpc>
                  <a:spcPct val="90000"/>
                </a:lnSpc>
                <a:spcBef>
                  <a:spcPts val="0"/>
                </a:spcBef>
                <a:defRPr sz="6000" b="1">
                  <a:latin typeface="Calibri"/>
                  <a:ea typeface="Calibri"/>
                  <a:cs typeface="Calibri"/>
                  <a:sym typeface="Calibri"/>
                </a:defRPr>
              </a:lvl1pPr>
            </a:lstStyle>
            <a:p>
              <a:r>
                <a:t>Efficacité</a:t>
              </a:r>
            </a:p>
          </p:txBody>
        </p:sp>
        <p:sp>
          <p:nvSpPr>
            <p:cNvPr id="217" name="bestimmt"/>
            <p:cNvSpPr/>
            <p:nvPr/>
          </p:nvSpPr>
          <p:spPr>
            <a:xfrm>
              <a:off x="4132625" y="250056"/>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ctr">
                <a:lnSpc>
                  <a:spcPct val="90000"/>
                </a:lnSpc>
                <a:spcBef>
                  <a:spcPts val="0"/>
                </a:spcBef>
                <a:defRPr sz="3000" b="1">
                  <a:solidFill>
                    <a:srgbClr val="1F00EB"/>
                  </a:solidFill>
                  <a:latin typeface="Calibri"/>
                  <a:ea typeface="Calibri"/>
                  <a:cs typeface="Calibri"/>
                  <a:sym typeface="Calibri"/>
                </a:defRPr>
              </a:lvl1pPr>
            </a:lstStyle>
            <a:p>
              <a:r>
                <a:t>détermine</a:t>
              </a:r>
            </a:p>
          </p:txBody>
        </p:sp>
        <p:pic>
          <p:nvPicPr>
            <p:cNvPr id="218" name="Linien Linien" descr="Linien Linien"/>
            <p:cNvPicPr>
              <a:picLocks noChangeAspect="1"/>
            </p:cNvPicPr>
            <p:nvPr/>
          </p:nvPicPr>
          <p:blipFill>
            <a:blip r:embed="rId3"/>
            <a:stretch>
              <a:fillRect/>
            </a:stretch>
          </p:blipFill>
          <p:spPr>
            <a:xfrm>
              <a:off x="2730541" y="337091"/>
              <a:ext cx="2969941" cy="581481"/>
            </a:xfrm>
            <a:prstGeom prst="rect">
              <a:avLst/>
            </a:prstGeom>
            <a:ln w="12700" cap="flat">
              <a:noFill/>
              <a:miter lim="400000"/>
            </a:ln>
            <a:effectLst/>
          </p:spPr>
        </p:pic>
      </p:grpSp>
      <p:grpSp>
        <p:nvGrpSpPr>
          <p:cNvPr id="223" name="Gruppieren"/>
          <p:cNvGrpSpPr/>
          <p:nvPr/>
        </p:nvGrpSpPr>
        <p:grpSpPr>
          <a:xfrm>
            <a:off x="1491570" y="2588121"/>
            <a:ext cx="19213203" cy="2962862"/>
            <a:chOff x="-1" y="0"/>
            <a:chExt cx="19213202" cy="2962860"/>
          </a:xfrm>
        </p:grpSpPr>
        <p:pic>
          <p:nvPicPr>
            <p:cNvPr id="220" name="SC_Wirksamkeit_Studie_Petrischale_v1_1-sehr-gut_FD.png" descr="SC_Wirksamkeit_Studie_Petrischale_v1_1-sehr-gut_FD.png"/>
            <p:cNvPicPr>
              <a:picLocks noChangeAspect="1"/>
            </p:cNvPicPr>
            <p:nvPr/>
          </p:nvPicPr>
          <p:blipFill>
            <a:blip r:embed="rId4"/>
            <a:stretch>
              <a:fillRect/>
            </a:stretch>
          </p:blipFill>
          <p:spPr>
            <a:xfrm>
              <a:off x="16250341" y="-1"/>
              <a:ext cx="2962861" cy="2962862"/>
            </a:xfrm>
            <a:prstGeom prst="rect">
              <a:avLst/>
            </a:prstGeom>
            <a:ln w="12700" cap="flat">
              <a:noFill/>
              <a:miter lim="400000"/>
            </a:ln>
            <a:effectLst/>
          </p:spPr>
        </p:pic>
        <p:pic>
          <p:nvPicPr>
            <p:cNvPr id="221" name="SC_Wirksamkeit_Studie_Petrischale_v1_2-nicht-genug_FD.png" descr="SC_Wirksamkeit_Studie_Petrischale_v1_2-nicht-genug_FD.png"/>
            <p:cNvPicPr>
              <a:picLocks noChangeAspect="1"/>
            </p:cNvPicPr>
            <p:nvPr/>
          </p:nvPicPr>
          <p:blipFill>
            <a:blip r:embed="rId5"/>
            <a:stretch>
              <a:fillRect/>
            </a:stretch>
          </p:blipFill>
          <p:spPr>
            <a:xfrm>
              <a:off x="8118819" y="-1"/>
              <a:ext cx="2962859" cy="2962862"/>
            </a:xfrm>
            <a:prstGeom prst="rect">
              <a:avLst/>
            </a:prstGeom>
            <a:ln w="12700" cap="flat">
              <a:noFill/>
              <a:miter lim="400000"/>
            </a:ln>
            <a:effectLst/>
          </p:spPr>
        </p:pic>
        <p:pic>
          <p:nvPicPr>
            <p:cNvPr id="222" name="SC_Wirksamkeit_Studie_Petrischale_v1_3-zu-wenig_FD.png" descr="SC_Wirksamkeit_Studie_Petrischale_v1_3-zu-wenig_FD.png"/>
            <p:cNvPicPr>
              <a:picLocks noChangeAspect="1"/>
            </p:cNvPicPr>
            <p:nvPr/>
          </p:nvPicPr>
          <p:blipFill>
            <a:blip r:embed="rId6"/>
            <a:stretch>
              <a:fillRect/>
            </a:stretch>
          </p:blipFill>
          <p:spPr>
            <a:xfrm>
              <a:off x="-2" y="-1"/>
              <a:ext cx="2962861" cy="2962862"/>
            </a:xfrm>
            <a:prstGeom prst="rect">
              <a:avLst/>
            </a:prstGeom>
            <a:ln w="12700" cap="flat">
              <a:noFill/>
              <a:miter lim="400000"/>
            </a:ln>
            <a:effectLst/>
          </p:spPr>
        </p:pic>
      </p:grpSp>
      <p:grpSp>
        <p:nvGrpSpPr>
          <p:cNvPr id="227" name="Gruppieren"/>
          <p:cNvGrpSpPr/>
          <p:nvPr/>
        </p:nvGrpSpPr>
        <p:grpSpPr>
          <a:xfrm>
            <a:off x="2989784" y="4943073"/>
            <a:ext cx="16946355" cy="805460"/>
            <a:chOff x="0" y="0"/>
            <a:chExt cx="16946353" cy="805458"/>
          </a:xfrm>
        </p:grpSpPr>
        <p:pic>
          <p:nvPicPr>
            <p:cNvPr id="224" name="Verbindungslinie" descr="Verbindungslinie"/>
            <p:cNvPicPr>
              <a:picLocks noChangeAspect="1"/>
            </p:cNvPicPr>
            <p:nvPr/>
          </p:nvPicPr>
          <p:blipFill>
            <a:blip r:embed="rId7"/>
            <a:stretch>
              <a:fillRect/>
            </a:stretch>
          </p:blipFill>
          <p:spPr>
            <a:xfrm>
              <a:off x="8109991" y="0"/>
              <a:ext cx="726369" cy="805459"/>
            </a:xfrm>
            <a:prstGeom prst="rect">
              <a:avLst/>
            </a:prstGeom>
            <a:ln w="12700" cap="flat">
              <a:noFill/>
              <a:miter lim="400000"/>
            </a:ln>
            <a:effectLst/>
          </p:spPr>
        </p:pic>
        <p:pic>
          <p:nvPicPr>
            <p:cNvPr id="225" name="Verbindungslinie" descr="Verbindungslinie"/>
            <p:cNvPicPr>
              <a:picLocks noChangeAspect="1"/>
            </p:cNvPicPr>
            <p:nvPr/>
          </p:nvPicPr>
          <p:blipFill>
            <a:blip r:embed="rId7"/>
            <a:stretch>
              <a:fillRect/>
            </a:stretch>
          </p:blipFill>
          <p:spPr>
            <a:xfrm>
              <a:off x="16219985" y="0"/>
              <a:ext cx="726369" cy="805459"/>
            </a:xfrm>
            <a:prstGeom prst="rect">
              <a:avLst/>
            </a:prstGeom>
            <a:ln w="12700" cap="flat">
              <a:noFill/>
              <a:miter lim="400000"/>
            </a:ln>
            <a:effectLst/>
          </p:spPr>
        </p:pic>
        <p:pic>
          <p:nvPicPr>
            <p:cNvPr id="226" name="Verbindungslinie" descr="Verbindungslinie"/>
            <p:cNvPicPr>
              <a:picLocks noChangeAspect="1"/>
            </p:cNvPicPr>
            <p:nvPr/>
          </p:nvPicPr>
          <p:blipFill>
            <a:blip r:embed="rId7"/>
            <a:stretch>
              <a:fillRect/>
            </a:stretch>
          </p:blipFill>
          <p:spPr>
            <a:xfrm>
              <a:off x="-1" y="0"/>
              <a:ext cx="726369" cy="805459"/>
            </a:xfrm>
            <a:prstGeom prst="rect">
              <a:avLst/>
            </a:prstGeom>
            <a:ln w="12700" cap="flat">
              <a:noFill/>
              <a:miter lim="400000"/>
            </a:ln>
            <a:effectLst/>
          </p:spPr>
        </p:pic>
      </p:grpSp>
      <p:sp>
        <p:nvSpPr>
          <p:cNvPr id="228" name="30 % erforderliche Menge"/>
          <p:cNvSpPr txBox="1"/>
          <p:nvPr/>
        </p:nvSpPr>
        <p:spPr>
          <a:xfrm>
            <a:off x="1857815" y="11179892"/>
            <a:ext cx="4433374" cy="6117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ctr">
              <a:lnSpc>
                <a:spcPct val="80000"/>
              </a:lnSpc>
              <a:spcBef>
                <a:spcPts val="0"/>
              </a:spcBef>
              <a:defRPr sz="4000" b="1">
                <a:solidFill>
                  <a:srgbClr val="008CFF"/>
                </a:solidFill>
                <a:latin typeface="Calibri"/>
                <a:ea typeface="Calibri"/>
                <a:cs typeface="Calibri"/>
                <a:sym typeface="Calibri"/>
              </a:defRPr>
            </a:pPr>
            <a:r>
              <a:t>30 %</a:t>
            </a:r>
            <a:r>
              <a:rPr sz="3500"/>
              <a:t> </a:t>
            </a:r>
            <a:r>
              <a:rPr sz="2800">
                <a:solidFill>
                  <a:srgbClr val="000000"/>
                </a:solidFill>
              </a:rPr>
              <a:t>de la quantité requise</a:t>
            </a:r>
          </a:p>
        </p:txBody>
      </p:sp>
      <p:sp>
        <p:nvSpPr>
          <p:cNvPr id="229" name="60 % erforderliche Menge"/>
          <p:cNvSpPr txBox="1"/>
          <p:nvPr/>
        </p:nvSpPr>
        <p:spPr>
          <a:xfrm>
            <a:off x="9975313" y="11179892"/>
            <a:ext cx="4433374" cy="6117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ctr">
              <a:lnSpc>
                <a:spcPct val="80000"/>
              </a:lnSpc>
              <a:spcBef>
                <a:spcPts val="0"/>
              </a:spcBef>
              <a:defRPr sz="4000" b="1">
                <a:solidFill>
                  <a:srgbClr val="008CFF"/>
                </a:solidFill>
                <a:latin typeface="Calibri"/>
                <a:ea typeface="Calibri"/>
                <a:cs typeface="Calibri"/>
                <a:sym typeface="Calibri"/>
              </a:defRPr>
            </a:pPr>
            <a:r>
              <a:t>60 %</a:t>
            </a:r>
            <a:r>
              <a:rPr sz="3500"/>
              <a:t> </a:t>
            </a:r>
            <a:r>
              <a:rPr sz="2800">
                <a:solidFill>
                  <a:srgbClr val="000000"/>
                </a:solidFill>
              </a:rPr>
              <a:t>de la quantité requise</a:t>
            </a:r>
          </a:p>
        </p:txBody>
      </p:sp>
      <p:sp>
        <p:nvSpPr>
          <p:cNvPr id="230" name="100 % erforderliche Menge"/>
          <p:cNvSpPr txBox="1"/>
          <p:nvPr/>
        </p:nvSpPr>
        <p:spPr>
          <a:xfrm>
            <a:off x="18023293" y="11179892"/>
            <a:ext cx="4690847" cy="6117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ctr">
              <a:lnSpc>
                <a:spcPct val="80000"/>
              </a:lnSpc>
              <a:spcBef>
                <a:spcPts val="0"/>
              </a:spcBef>
              <a:defRPr sz="4000" b="1">
                <a:solidFill>
                  <a:srgbClr val="008CFF"/>
                </a:solidFill>
                <a:latin typeface="Calibri"/>
                <a:ea typeface="Calibri"/>
                <a:cs typeface="Calibri"/>
                <a:sym typeface="Calibri"/>
              </a:defRPr>
            </a:pPr>
            <a:r>
              <a:t>100 %</a:t>
            </a:r>
            <a:r>
              <a:rPr sz="3500">
                <a:solidFill>
                  <a:srgbClr val="000000"/>
                </a:solidFill>
              </a:rPr>
              <a:t> </a:t>
            </a:r>
            <a:r>
              <a:rPr sz="2800">
                <a:solidFill>
                  <a:srgbClr val="000000"/>
                </a:solidFill>
              </a:rPr>
              <a:t>de la quantité requise</a:t>
            </a:r>
          </a:p>
        </p:txBody>
      </p:sp>
      <p:sp>
        <p:nvSpPr>
          <p:cNvPr id="231" name="Alkohol verdampft nach 15 – 20s"/>
          <p:cNvSpPr txBox="1"/>
          <p:nvPr/>
        </p:nvSpPr>
        <p:spPr>
          <a:xfrm>
            <a:off x="9764461" y="12263318"/>
            <a:ext cx="4809330" cy="8867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spcBef>
                <a:spcPts val="0"/>
              </a:spcBef>
              <a:defRPr sz="2800" i="1">
                <a:latin typeface="Calibri"/>
                <a:ea typeface="Calibri"/>
                <a:cs typeface="Calibri"/>
                <a:sym typeface="Calibri"/>
              </a:defRPr>
            </a:pPr>
            <a:r>
              <a:t>Efficacité déclarée </a:t>
            </a:r>
            <a:r>
              <a:rPr>
                <a:solidFill>
                  <a:srgbClr val="008CFF"/>
                </a:solidFill>
              </a:rPr>
              <a:t>probablement non atteinte</a:t>
            </a:r>
          </a:p>
        </p:txBody>
      </p:sp>
      <p:sp>
        <p:nvSpPr>
          <p:cNvPr id="232" name="Alkohol verdampft nach ca. 30s"/>
          <p:cNvSpPr txBox="1"/>
          <p:nvPr/>
        </p:nvSpPr>
        <p:spPr>
          <a:xfrm>
            <a:off x="18152031" y="12259140"/>
            <a:ext cx="4433374" cy="851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0"/>
              </a:spcBef>
              <a:defRPr sz="2800" i="1">
                <a:latin typeface="Calibri"/>
                <a:ea typeface="Calibri"/>
                <a:cs typeface="Calibri"/>
                <a:sym typeface="Calibri"/>
              </a:defRPr>
            </a:pPr>
            <a:r>
              <a:t>Efficacité déclarée dans les zones colorées </a:t>
            </a:r>
            <a:r>
              <a:rPr>
                <a:solidFill>
                  <a:srgbClr val="008CFF"/>
                </a:solidFill>
              </a:rPr>
              <a:t>atteinte</a:t>
            </a:r>
          </a:p>
        </p:txBody>
      </p:sp>
      <p:sp>
        <p:nvSpPr>
          <p:cNvPr id="233" name="Alkohol verdampft nach 10 – 15s"/>
          <p:cNvSpPr txBox="1"/>
          <p:nvPr/>
        </p:nvSpPr>
        <p:spPr>
          <a:xfrm>
            <a:off x="2589533" y="12259140"/>
            <a:ext cx="2969940" cy="851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0"/>
              </a:spcBef>
              <a:defRPr sz="2800" i="1">
                <a:latin typeface="Calibri"/>
                <a:ea typeface="Calibri"/>
                <a:cs typeface="Calibri"/>
                <a:sym typeface="Calibri"/>
              </a:defRPr>
            </a:pPr>
            <a:r>
              <a:t>Efficacité déclarée </a:t>
            </a:r>
            <a:r>
              <a:rPr>
                <a:solidFill>
                  <a:srgbClr val="008CFF"/>
                </a:solidFill>
              </a:rPr>
              <a:t>non atteinte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23"/>
                                        </p:tgtEl>
                                        <p:attrNameLst>
                                          <p:attrName>style.visibility</p:attrName>
                                        </p:attrNameLst>
                                      </p:cBhvr>
                                      <p:to>
                                        <p:strVal val="visible"/>
                                      </p:to>
                                    </p:set>
                                    <p:animEffect transition="in" filter="fade">
                                      <p:cBhvr>
                                        <p:cTn id="7" dur="20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 grpId="1"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Rechteck"/>
          <p:cNvSpPr/>
          <p:nvPr/>
        </p:nvSpPr>
        <p:spPr>
          <a:xfrm>
            <a:off x="-2" y="5905500"/>
            <a:ext cx="24384004" cy="7810500"/>
          </a:xfrm>
          <a:prstGeom prst="rect">
            <a:avLst/>
          </a:prstGeom>
          <a:gradFill>
            <a:gsLst>
              <a:gs pos="0">
                <a:srgbClr val="CDD4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236" name="01 | LERNZIELE…"/>
          <p:cNvSpPr txBox="1"/>
          <p:nvPr/>
        </p:nvSpPr>
        <p:spPr>
          <a:xfrm>
            <a:off x="-2" y="508218"/>
            <a:ext cx="9525001"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OBJECTIFS D'APPRENTISSAGE</a:t>
            </a:r>
            <a:endParaRPr spc="500"/>
          </a:p>
          <a:p>
            <a:pPr indent="571500">
              <a:lnSpc>
                <a:spcPct val="110000"/>
              </a:lnSpc>
              <a:spcBef>
                <a:spcPts val="0"/>
              </a:spcBef>
              <a:defRPr sz="3000">
                <a:latin typeface="Calibri"/>
                <a:ea typeface="Calibri"/>
                <a:cs typeface="Calibri"/>
                <a:sym typeface="Calibri"/>
              </a:defRPr>
            </a:pPr>
            <a:r>
              <a:t>Technique de friction</a:t>
            </a:r>
          </a:p>
        </p:txBody>
      </p:sp>
      <p:sp>
        <p:nvSpPr>
          <p:cNvPr id="237" name="Häufige Benetzungslücken…"/>
          <p:cNvSpPr txBox="1"/>
          <p:nvPr/>
        </p:nvSpPr>
        <p:spPr>
          <a:xfrm>
            <a:off x="5174977" y="1397000"/>
            <a:ext cx="14034046" cy="26841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3000"/>
              </a:spcBef>
              <a:defRPr sz="6000" b="1">
                <a:latin typeface="Calibri"/>
                <a:ea typeface="Calibri"/>
                <a:cs typeface="Calibri"/>
                <a:sym typeface="Calibri"/>
              </a:defRPr>
            </a:pPr>
            <a:r>
              <a:t>Zones non frictionnées fréquentes</a:t>
            </a:r>
          </a:p>
          <a:p>
            <a:pPr algn="ctr">
              <a:lnSpc>
                <a:spcPct val="110000"/>
              </a:lnSpc>
              <a:spcBef>
                <a:spcPts val="2000"/>
              </a:spcBef>
              <a:defRPr sz="3200">
                <a:latin typeface="Calibri"/>
                <a:ea typeface="Calibri"/>
                <a:cs typeface="Calibri"/>
                <a:sym typeface="Calibri"/>
              </a:defRPr>
            </a:pPr>
            <a:r>
              <a:t>Les zones non frictionnées sont un problème courant que nous ne remarquons généralement pas </a:t>
            </a:r>
            <a:r>
              <a:rPr b="1">
                <a:solidFill>
                  <a:srgbClr val="1F00EB"/>
                </a:solidFill>
              </a:rPr>
              <a:t>dans notre quotidien</a:t>
            </a:r>
            <a:r>
              <a:t>. Ce sont justement les bouts des doigts, avec lesquels nous touchons tout, qui sont le plus souvent oubliés.</a:t>
            </a:r>
          </a:p>
        </p:txBody>
      </p:sp>
      <p:pic>
        <p:nvPicPr>
          <p:cNvPr id="238" name="Bild" descr="Bild"/>
          <p:cNvPicPr>
            <a:picLocks noChangeAspect="1"/>
          </p:cNvPicPr>
          <p:nvPr/>
        </p:nvPicPr>
        <p:blipFill>
          <a:blip r:embed="rId2"/>
          <a:stretch>
            <a:fillRect/>
          </a:stretch>
        </p:blipFill>
        <p:spPr>
          <a:xfrm>
            <a:off x="6257997" y="9359831"/>
            <a:ext cx="1263654" cy="450852"/>
          </a:xfrm>
          <a:prstGeom prst="rect">
            <a:avLst/>
          </a:prstGeom>
          <a:ln w="12700">
            <a:miter lim="400000"/>
          </a:ln>
        </p:spPr>
      </p:pic>
      <p:pic>
        <p:nvPicPr>
          <p:cNvPr id="239" name="Bild" descr="Bild"/>
          <p:cNvPicPr>
            <a:picLocks noChangeAspect="1"/>
          </p:cNvPicPr>
          <p:nvPr/>
        </p:nvPicPr>
        <p:blipFill>
          <a:blip r:embed="rId3"/>
          <a:stretch>
            <a:fillRect/>
          </a:stretch>
        </p:blipFill>
        <p:spPr>
          <a:xfrm>
            <a:off x="17687286" y="8042616"/>
            <a:ext cx="1257304" cy="419104"/>
          </a:xfrm>
          <a:prstGeom prst="rect">
            <a:avLst/>
          </a:prstGeom>
          <a:ln w="12700">
            <a:miter lim="400000"/>
          </a:ln>
        </p:spPr>
      </p:pic>
      <p:grpSp>
        <p:nvGrpSpPr>
          <p:cNvPr id="242" name="Gruppieren"/>
          <p:cNvGrpSpPr/>
          <p:nvPr/>
        </p:nvGrpSpPr>
        <p:grpSpPr>
          <a:xfrm>
            <a:off x="3911438" y="8543021"/>
            <a:ext cx="2216704" cy="2216701"/>
            <a:chOff x="0" y="0"/>
            <a:chExt cx="2216702" cy="2216699"/>
          </a:xfrm>
        </p:grpSpPr>
        <p:sp>
          <p:nvSpPr>
            <p:cNvPr id="240" name="Kreis"/>
            <p:cNvSpPr/>
            <p:nvPr/>
          </p:nvSpPr>
          <p:spPr>
            <a:xfrm>
              <a:off x="0" y="0"/>
              <a:ext cx="2216702" cy="2216700"/>
            </a:xfrm>
            <a:prstGeom prst="ellipse">
              <a:avLst/>
            </a:prstGeom>
            <a:solidFill>
              <a:srgbClr val="BCBDDF"/>
            </a:solidFill>
            <a:ln w="12700" cap="flat">
              <a:noFill/>
              <a:miter lim="400000"/>
            </a:ln>
            <a:effectLst/>
          </p:spPr>
          <p:txBody>
            <a:bodyPr wrap="square" lIns="0" tIns="0" rIns="0" bIns="0" numCol="1" anchor="ctr">
              <a:noAutofit/>
            </a:bodyPr>
            <a:lstStyle/>
            <a:p>
              <a:pPr algn="ctr">
                <a:spcBef>
                  <a:spcPts val="0"/>
                </a:spcBef>
                <a:defRPr sz="2800" b="1">
                  <a:solidFill>
                    <a:srgbClr val="FFFFFF"/>
                  </a:solidFill>
                  <a:latin typeface="Calibri"/>
                  <a:ea typeface="Calibri"/>
                  <a:cs typeface="Calibri"/>
                  <a:sym typeface="Calibri"/>
                </a:defRPr>
              </a:pPr>
              <a:endParaRPr/>
            </a:p>
          </p:txBody>
        </p:sp>
        <p:sp>
          <p:nvSpPr>
            <p:cNvPr id="241" name="häufig vergessen"/>
            <p:cNvSpPr txBox="1"/>
            <p:nvPr/>
          </p:nvSpPr>
          <p:spPr>
            <a:xfrm>
              <a:off x="-1" y="682653"/>
              <a:ext cx="2216702" cy="8513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gn="ctr">
                <a:lnSpc>
                  <a:spcPct val="90000"/>
                </a:lnSpc>
                <a:spcBef>
                  <a:spcPts val="0"/>
                </a:spcBef>
                <a:defRPr sz="2800" b="1">
                  <a:solidFill>
                    <a:srgbClr val="FFFFFF"/>
                  </a:solidFill>
                  <a:latin typeface="Calibri"/>
                  <a:ea typeface="Calibri"/>
                  <a:cs typeface="Calibri"/>
                  <a:sym typeface="Calibri"/>
                </a:defRPr>
              </a:pPr>
              <a:r>
                <a:t>Souvent</a:t>
              </a:r>
              <a:br/>
              <a:r>
                <a:t>oubliées</a:t>
              </a:r>
            </a:p>
          </p:txBody>
        </p:sp>
      </p:grpSp>
      <p:grpSp>
        <p:nvGrpSpPr>
          <p:cNvPr id="245" name="Gruppieren"/>
          <p:cNvGrpSpPr/>
          <p:nvPr/>
        </p:nvGrpSpPr>
        <p:grpSpPr>
          <a:xfrm>
            <a:off x="18241116" y="8543021"/>
            <a:ext cx="2216702" cy="2216701"/>
            <a:chOff x="0" y="0"/>
            <a:chExt cx="2216701" cy="2216699"/>
          </a:xfrm>
        </p:grpSpPr>
        <p:sp>
          <p:nvSpPr>
            <p:cNvPr id="243" name="Kreis"/>
            <p:cNvSpPr/>
            <p:nvPr/>
          </p:nvSpPr>
          <p:spPr>
            <a:xfrm>
              <a:off x="0" y="0"/>
              <a:ext cx="2216702" cy="2216700"/>
            </a:xfrm>
            <a:prstGeom prst="ellipse">
              <a:avLst/>
            </a:prstGeom>
            <a:solidFill>
              <a:srgbClr val="6A67CF"/>
            </a:solidFill>
            <a:ln w="12700" cap="flat">
              <a:noFill/>
              <a:miter lim="400000"/>
            </a:ln>
            <a:effectLst/>
          </p:spPr>
          <p:txBody>
            <a:bodyPr wrap="square" lIns="0" tIns="0" rIns="0" bIns="0" numCol="1" anchor="ctr">
              <a:noAutofit/>
            </a:bodyPr>
            <a:lstStyle/>
            <a:p>
              <a:pPr algn="ctr">
                <a:spcBef>
                  <a:spcPts val="0"/>
                </a:spcBef>
                <a:defRPr sz="2800" b="1">
                  <a:solidFill>
                    <a:srgbClr val="FFFFFF"/>
                  </a:solidFill>
                  <a:latin typeface="Calibri"/>
                  <a:ea typeface="Calibri"/>
                  <a:cs typeface="Calibri"/>
                  <a:sym typeface="Calibri"/>
                </a:defRPr>
              </a:pPr>
              <a:endParaRPr/>
            </a:p>
          </p:txBody>
        </p:sp>
        <p:sp>
          <p:nvSpPr>
            <p:cNvPr id="244" name="Sehr häufig vergessen"/>
            <p:cNvSpPr txBox="1"/>
            <p:nvPr/>
          </p:nvSpPr>
          <p:spPr>
            <a:xfrm>
              <a:off x="147774" y="484421"/>
              <a:ext cx="1921152" cy="124785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gn="ctr">
                <a:lnSpc>
                  <a:spcPct val="90000"/>
                </a:lnSpc>
                <a:spcBef>
                  <a:spcPts val="0"/>
                </a:spcBef>
                <a:defRPr sz="2800" b="1">
                  <a:solidFill>
                    <a:srgbClr val="FFFFFF"/>
                  </a:solidFill>
                  <a:latin typeface="Calibri"/>
                  <a:ea typeface="Calibri"/>
                  <a:cs typeface="Calibri"/>
                  <a:sym typeface="Calibri"/>
                </a:defRPr>
              </a:pPr>
              <a:r>
                <a:t>Très souvent</a:t>
              </a:r>
              <a:br/>
              <a:r>
                <a:t>oubliées</a:t>
              </a:r>
            </a:p>
          </p:txBody>
        </p:sp>
      </p:grpSp>
      <p:pic>
        <p:nvPicPr>
          <p:cNvPr id="246" name="DCW_Fehlstellen_v1_2000px_FD.png" descr="DCW_Fehlstellen_v1_2000px_FD.png"/>
          <p:cNvPicPr>
            <a:picLocks noChangeAspect="1"/>
          </p:cNvPicPr>
          <p:nvPr/>
        </p:nvPicPr>
        <p:blipFill>
          <a:blip r:embed="rId4"/>
          <a:srcRect t="22863" b="7383"/>
          <a:stretch>
            <a:fillRect/>
          </a:stretch>
        </p:blipFill>
        <p:spPr>
          <a:xfrm>
            <a:off x="6159710" y="5123258"/>
            <a:ext cx="12318580" cy="8592551"/>
          </a:xfrm>
          <a:prstGeom prst="rect">
            <a:avLst/>
          </a:prstGeom>
          <a:ln w="12700">
            <a:miter lim="400000"/>
          </a:ln>
          <a:effectLst>
            <a:outerShdw blurRad="635000" dist="376856" dir="2400000" rotWithShape="0">
              <a:srgbClr val="1F1DAC">
                <a:alpha val="10113"/>
              </a:srgbClr>
            </a:outerShdw>
          </a:effectLst>
        </p:spPr>
      </p:pic>
      <p:sp>
        <p:nvSpPr>
          <p:cNvPr id="247" name="Die Individuelle Dosiermenge…"/>
          <p:cNvSpPr txBox="1"/>
          <p:nvPr/>
        </p:nvSpPr>
        <p:spPr>
          <a:xfrm>
            <a:off x="4958022" y="4349186"/>
            <a:ext cx="14467956" cy="5072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110000"/>
              </a:lnSpc>
              <a:spcBef>
                <a:spcPts val="2000"/>
              </a:spcBef>
              <a:defRPr sz="2500" b="1" cap="all" spc="375">
                <a:solidFill>
                  <a:srgbClr val="008CFF"/>
                </a:solidFill>
                <a:latin typeface="Calibri"/>
                <a:ea typeface="Calibri"/>
                <a:cs typeface="Calibri"/>
                <a:sym typeface="Calibri"/>
              </a:defRPr>
            </a:pPr>
            <a:r>
              <a:t>RECOMMANDATION</a:t>
            </a:r>
            <a:r>
              <a:rPr spc="0"/>
              <a:t> :</a:t>
            </a:r>
            <a:r>
              <a:rPr cap="none" spc="0">
                <a:solidFill>
                  <a:srgbClr val="000000"/>
                </a:solidFill>
              </a:rPr>
              <a:t> </a:t>
            </a:r>
            <a:r>
              <a:rPr sz="3200" b="0" i="1" cap="none" spc="0">
                <a:solidFill>
                  <a:srgbClr val="000000"/>
                </a:solidFill>
              </a:rPr>
              <a:t>Appliquer des gestes utiles et respecter l'ordre.</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Rechteck"/>
          <p:cNvSpPr/>
          <p:nvPr/>
        </p:nvSpPr>
        <p:spPr>
          <a:xfrm>
            <a:off x="-2" y="5905500"/>
            <a:ext cx="24384004" cy="7810500"/>
          </a:xfrm>
          <a:prstGeom prst="rect">
            <a:avLst/>
          </a:prstGeom>
          <a:gradFill>
            <a:gsLst>
              <a:gs pos="0">
                <a:srgbClr val="CDD4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250" name="01 | LERNZIELE…"/>
          <p:cNvSpPr txBox="1"/>
          <p:nvPr/>
        </p:nvSpPr>
        <p:spPr>
          <a:xfrm>
            <a:off x="-2" y="508218"/>
            <a:ext cx="9525001"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OBJECTIFS D'APPRENTISSAGE</a:t>
            </a:r>
            <a:endParaRPr spc="500"/>
          </a:p>
          <a:p>
            <a:pPr indent="571500">
              <a:lnSpc>
                <a:spcPct val="110000"/>
              </a:lnSpc>
              <a:spcBef>
                <a:spcPts val="0"/>
              </a:spcBef>
              <a:defRPr sz="3000">
                <a:latin typeface="Calibri"/>
                <a:ea typeface="Calibri"/>
                <a:cs typeface="Calibri"/>
                <a:sym typeface="Calibri"/>
              </a:defRPr>
            </a:pPr>
            <a:r>
              <a:t>Technique de friction</a:t>
            </a:r>
          </a:p>
        </p:txBody>
      </p:sp>
      <p:sp>
        <p:nvSpPr>
          <p:cNvPr id="251" name="Abgerundetes Rechteck"/>
          <p:cNvSpPr/>
          <p:nvPr/>
        </p:nvSpPr>
        <p:spPr>
          <a:xfrm>
            <a:off x="2165542" y="11146231"/>
            <a:ext cx="3552484" cy="574759"/>
          </a:xfrm>
          <a:prstGeom prst="roundRect">
            <a:avLst>
              <a:gd name="adj" fmla="val 50000"/>
            </a:avLst>
          </a:prstGeom>
          <a:solidFill>
            <a:srgbClr val="FFFFFF"/>
          </a:solidFill>
          <a:ln w="12700">
            <a:miter lim="400000"/>
          </a:ln>
          <a:effectLst>
            <a:outerShdw blurRad="152400" dist="57172" dir="5400000" rotWithShape="0">
              <a:srgbClr val="000000">
                <a:alpha val="19582"/>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52" name="Fingerspitzen"/>
          <p:cNvSpPr txBox="1"/>
          <p:nvPr/>
        </p:nvSpPr>
        <p:spPr>
          <a:xfrm>
            <a:off x="2745860" y="11228375"/>
            <a:ext cx="2391843"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spcBef>
                <a:spcPts val="0"/>
              </a:spcBef>
              <a:defRPr sz="2800" b="1">
                <a:latin typeface="Calibri"/>
                <a:ea typeface="Calibri"/>
                <a:cs typeface="Calibri"/>
                <a:sym typeface="Calibri"/>
              </a:defRPr>
            </a:lvl1pPr>
          </a:lstStyle>
          <a:p>
            <a:r>
              <a:t>Bout des doigts</a:t>
            </a:r>
          </a:p>
        </p:txBody>
      </p:sp>
      <p:sp>
        <p:nvSpPr>
          <p:cNvPr id="253" name="Abgerundetes Rechteck"/>
          <p:cNvSpPr/>
          <p:nvPr/>
        </p:nvSpPr>
        <p:spPr>
          <a:xfrm>
            <a:off x="6379223" y="11146231"/>
            <a:ext cx="3552484" cy="574759"/>
          </a:xfrm>
          <a:prstGeom prst="roundRect">
            <a:avLst>
              <a:gd name="adj" fmla="val 50000"/>
            </a:avLst>
          </a:prstGeom>
          <a:solidFill>
            <a:srgbClr val="FFFFFF"/>
          </a:solidFill>
          <a:ln w="12700">
            <a:miter lim="400000"/>
          </a:ln>
          <a:effectLst>
            <a:outerShdw blurRad="152400" dist="57172" dir="5400000" rotWithShape="0">
              <a:srgbClr val="000000">
                <a:alpha val="19582"/>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54" name="Fingerrücken"/>
          <p:cNvSpPr txBox="1"/>
          <p:nvPr/>
        </p:nvSpPr>
        <p:spPr>
          <a:xfrm>
            <a:off x="7033249" y="11228375"/>
            <a:ext cx="2244429"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spcBef>
                <a:spcPts val="0"/>
              </a:spcBef>
              <a:defRPr sz="2800" b="1">
                <a:latin typeface="Calibri"/>
                <a:ea typeface="Calibri"/>
                <a:cs typeface="Calibri"/>
                <a:sym typeface="Calibri"/>
              </a:defRPr>
            </a:lvl1pPr>
          </a:lstStyle>
          <a:p>
            <a:r>
              <a:t>Dos des doigts</a:t>
            </a:r>
          </a:p>
        </p:txBody>
      </p:sp>
      <p:sp>
        <p:nvSpPr>
          <p:cNvPr id="255" name="Abgerundetes Rechteck"/>
          <p:cNvSpPr/>
          <p:nvPr/>
        </p:nvSpPr>
        <p:spPr>
          <a:xfrm>
            <a:off x="10441934" y="11146231"/>
            <a:ext cx="3854428" cy="574759"/>
          </a:xfrm>
          <a:prstGeom prst="roundRect">
            <a:avLst>
              <a:gd name="adj" fmla="val 50000"/>
            </a:avLst>
          </a:prstGeom>
          <a:solidFill>
            <a:srgbClr val="FFFFFF"/>
          </a:solidFill>
          <a:ln w="12700">
            <a:miter lim="400000"/>
          </a:ln>
          <a:effectLst>
            <a:outerShdw blurRad="152400" dist="57172" dir="5400000" rotWithShape="0">
              <a:srgbClr val="000000">
                <a:alpha val="19582"/>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56" name="Zwischenräume"/>
          <p:cNvSpPr txBox="1"/>
          <p:nvPr/>
        </p:nvSpPr>
        <p:spPr>
          <a:xfrm>
            <a:off x="10756855" y="11228375"/>
            <a:ext cx="3224586"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spcBef>
                <a:spcPts val="0"/>
              </a:spcBef>
              <a:defRPr sz="2800" b="1">
                <a:latin typeface="Calibri"/>
                <a:ea typeface="Calibri"/>
                <a:cs typeface="Calibri"/>
                <a:sym typeface="Calibri"/>
              </a:defRPr>
            </a:lvl1pPr>
          </a:lstStyle>
          <a:p>
            <a:r>
              <a:t>Espaces interdigitaux</a:t>
            </a:r>
          </a:p>
        </p:txBody>
      </p:sp>
      <p:sp>
        <p:nvSpPr>
          <p:cNvPr id="257" name="Abgerundetes Rechteck"/>
          <p:cNvSpPr/>
          <p:nvPr/>
        </p:nvSpPr>
        <p:spPr>
          <a:xfrm>
            <a:off x="14806589" y="11146231"/>
            <a:ext cx="3552485" cy="574759"/>
          </a:xfrm>
          <a:prstGeom prst="roundRect">
            <a:avLst>
              <a:gd name="adj" fmla="val 50000"/>
            </a:avLst>
          </a:prstGeom>
          <a:solidFill>
            <a:srgbClr val="FFFFFF"/>
          </a:solidFill>
          <a:ln w="12700">
            <a:miter lim="400000"/>
          </a:ln>
          <a:effectLst>
            <a:outerShdw blurRad="152400" dist="57172" dir="5400000" rotWithShape="0">
              <a:srgbClr val="000000">
                <a:alpha val="19582"/>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58" name="Daumen"/>
          <p:cNvSpPr txBox="1"/>
          <p:nvPr/>
        </p:nvSpPr>
        <p:spPr>
          <a:xfrm>
            <a:off x="16008081" y="11228375"/>
            <a:ext cx="1149500"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spcBef>
                <a:spcPts val="0"/>
              </a:spcBef>
              <a:defRPr sz="2800" b="1">
                <a:latin typeface="Calibri"/>
                <a:ea typeface="Calibri"/>
                <a:cs typeface="Calibri"/>
                <a:sym typeface="Calibri"/>
              </a:defRPr>
            </a:lvl1pPr>
          </a:lstStyle>
          <a:p>
            <a:r>
              <a:t>Pouces</a:t>
            </a:r>
          </a:p>
        </p:txBody>
      </p:sp>
      <p:sp>
        <p:nvSpPr>
          <p:cNvPr id="259" name="Abgerundetes Rechteck"/>
          <p:cNvSpPr/>
          <p:nvPr/>
        </p:nvSpPr>
        <p:spPr>
          <a:xfrm>
            <a:off x="19020273" y="11146231"/>
            <a:ext cx="3552485" cy="574759"/>
          </a:xfrm>
          <a:prstGeom prst="roundRect">
            <a:avLst>
              <a:gd name="adj" fmla="val 50000"/>
            </a:avLst>
          </a:prstGeom>
          <a:solidFill>
            <a:srgbClr val="FFFFFF"/>
          </a:solidFill>
          <a:ln w="12700">
            <a:miter lim="400000"/>
          </a:ln>
          <a:effectLst>
            <a:outerShdw blurRad="152400" dist="57172" dir="5400000" rotWithShape="0">
              <a:srgbClr val="000000">
                <a:alpha val="19582"/>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60" name="Handgelenke"/>
          <p:cNvSpPr txBox="1"/>
          <p:nvPr/>
        </p:nvSpPr>
        <p:spPr>
          <a:xfrm>
            <a:off x="20107771" y="11228375"/>
            <a:ext cx="1377479"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spcBef>
                <a:spcPts val="0"/>
              </a:spcBef>
              <a:defRPr sz="2800" b="1">
                <a:latin typeface="Calibri"/>
                <a:ea typeface="Calibri"/>
                <a:cs typeface="Calibri"/>
                <a:sym typeface="Calibri"/>
              </a:defRPr>
            </a:lvl1pPr>
          </a:lstStyle>
          <a:p>
            <a:r>
              <a:t>Poignets</a:t>
            </a:r>
          </a:p>
        </p:txBody>
      </p:sp>
      <p:pic>
        <p:nvPicPr>
          <p:cNvPr id="261" name="Fingertips_01_v1_compressed.gif" descr="Fingertips_01_v1_compressed.gif"/>
          <p:cNvPicPr>
            <a:picLocks/>
          </p:cNvPicPr>
          <p:nvPr/>
        </p:nvPicPr>
        <p:blipFill>
          <a:blip r:embed="rId2"/>
          <a:stretch>
            <a:fillRect/>
          </a:stretch>
        </p:blipFill>
        <p:spPr>
          <a:xfrm>
            <a:off x="1495874" y="6407784"/>
            <a:ext cx="4247382" cy="4247382"/>
          </a:xfrm>
          <a:prstGeom prst="rect">
            <a:avLst/>
          </a:prstGeom>
          <a:ln w="12700">
            <a:miter lim="400000"/>
          </a:ln>
        </p:spPr>
      </p:pic>
      <p:pic>
        <p:nvPicPr>
          <p:cNvPr id="262" name="Finger_Backs_05_v1_compressed.gif" descr="Finger_Backs_05_v1_compressed.gif"/>
          <p:cNvPicPr>
            <a:picLocks/>
          </p:cNvPicPr>
          <p:nvPr/>
        </p:nvPicPr>
        <p:blipFill>
          <a:blip r:embed="rId3"/>
          <a:stretch>
            <a:fillRect/>
          </a:stretch>
        </p:blipFill>
        <p:spPr>
          <a:xfrm>
            <a:off x="5872831" y="6223279"/>
            <a:ext cx="4247382" cy="4247385"/>
          </a:xfrm>
          <a:prstGeom prst="rect">
            <a:avLst/>
          </a:prstGeom>
          <a:ln w="12700">
            <a:miter lim="400000"/>
          </a:ln>
        </p:spPr>
      </p:pic>
      <p:pic>
        <p:nvPicPr>
          <p:cNvPr id="263" name="Finger_Gaps_03_v1_compressed.gif" descr="Finger_Gaps_03_v1_compressed.gif"/>
          <p:cNvPicPr>
            <a:picLocks/>
          </p:cNvPicPr>
          <p:nvPr/>
        </p:nvPicPr>
        <p:blipFill>
          <a:blip r:embed="rId4"/>
          <a:stretch>
            <a:fillRect/>
          </a:stretch>
        </p:blipFill>
        <p:spPr>
          <a:xfrm>
            <a:off x="10505164" y="6604261"/>
            <a:ext cx="3854428" cy="3854428"/>
          </a:xfrm>
          <a:prstGeom prst="rect">
            <a:avLst/>
          </a:prstGeom>
          <a:ln w="12700">
            <a:miter lim="400000"/>
          </a:ln>
        </p:spPr>
      </p:pic>
      <p:pic>
        <p:nvPicPr>
          <p:cNvPr id="264" name="Thumbs_04_v1_compressed.gif" descr="Thumbs_04_v1_compressed.gif"/>
          <p:cNvPicPr>
            <a:picLocks/>
          </p:cNvPicPr>
          <p:nvPr/>
        </p:nvPicPr>
        <p:blipFill>
          <a:blip r:embed="rId5"/>
          <a:stretch>
            <a:fillRect/>
          </a:stretch>
        </p:blipFill>
        <p:spPr>
          <a:xfrm>
            <a:off x="14473713" y="6303083"/>
            <a:ext cx="4247384" cy="4247382"/>
          </a:xfrm>
          <a:prstGeom prst="rect">
            <a:avLst/>
          </a:prstGeom>
          <a:ln w="12700">
            <a:miter lim="400000"/>
          </a:ln>
        </p:spPr>
      </p:pic>
      <p:pic>
        <p:nvPicPr>
          <p:cNvPr id="265" name="Wrist_02_v1_compressed.gif" descr="Wrist_02_v1_compressed.gif"/>
          <p:cNvPicPr>
            <a:picLocks/>
          </p:cNvPicPr>
          <p:nvPr/>
        </p:nvPicPr>
        <p:blipFill>
          <a:blip r:embed="rId6"/>
          <a:stretch>
            <a:fillRect/>
          </a:stretch>
        </p:blipFill>
        <p:spPr>
          <a:xfrm>
            <a:off x="18811569" y="6347959"/>
            <a:ext cx="4405456" cy="4405456"/>
          </a:xfrm>
          <a:prstGeom prst="rect">
            <a:avLst/>
          </a:prstGeom>
          <a:ln w="12700">
            <a:miter lim="400000"/>
          </a:ln>
        </p:spPr>
      </p:pic>
      <p:sp>
        <p:nvSpPr>
          <p:cNvPr id="266" name="Hilfreiche Handgriffe…"/>
          <p:cNvSpPr txBox="1"/>
          <p:nvPr/>
        </p:nvSpPr>
        <p:spPr>
          <a:xfrm>
            <a:off x="2654827" y="1397000"/>
            <a:ext cx="19074346" cy="16124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3000"/>
              </a:spcBef>
              <a:defRPr sz="6000" b="1">
                <a:latin typeface="Calibri"/>
                <a:ea typeface="Calibri"/>
                <a:cs typeface="Calibri"/>
                <a:sym typeface="Calibri"/>
              </a:defRPr>
            </a:pPr>
            <a:r>
              <a:t>Gestes utiles</a:t>
            </a:r>
          </a:p>
          <a:p>
            <a:pPr algn="ctr">
              <a:lnSpc>
                <a:spcPct val="110000"/>
              </a:lnSpc>
              <a:spcBef>
                <a:spcPts val="2000"/>
              </a:spcBef>
              <a:defRPr sz="3200">
                <a:latin typeface="Calibri"/>
                <a:ea typeface="Calibri"/>
                <a:cs typeface="Calibri"/>
                <a:sym typeface="Calibri"/>
              </a:defRPr>
            </a:pPr>
            <a:r>
              <a:t>Ces gestes éprouvés sont utiles pour </a:t>
            </a:r>
            <a:r>
              <a:rPr b="1">
                <a:solidFill>
                  <a:srgbClr val="1F00EB"/>
                </a:solidFill>
              </a:rPr>
              <a:t>mouiller toutes les zones à temps et</a:t>
            </a:r>
            <a:r>
              <a:t> complètement.</a:t>
            </a:r>
          </a:p>
        </p:txBody>
      </p:sp>
      <p:sp>
        <p:nvSpPr>
          <p:cNvPr id="267" name="Die Individuelle Dosiermenge…"/>
          <p:cNvSpPr txBox="1"/>
          <p:nvPr/>
        </p:nvSpPr>
        <p:spPr>
          <a:xfrm>
            <a:off x="4909801" y="3302043"/>
            <a:ext cx="14564398" cy="15789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110000"/>
              </a:lnSpc>
              <a:spcBef>
                <a:spcPts val="2000"/>
              </a:spcBef>
              <a:defRPr sz="2500" b="1" cap="all" spc="375">
                <a:solidFill>
                  <a:srgbClr val="008CFF"/>
                </a:solidFill>
                <a:latin typeface="Calibri"/>
                <a:ea typeface="Calibri"/>
                <a:cs typeface="Calibri"/>
                <a:sym typeface="Calibri"/>
              </a:defRPr>
            </a:pPr>
            <a:r>
              <a:t>Recommandation</a:t>
            </a:r>
            <a:r>
              <a:rPr spc="0"/>
              <a:t>:</a:t>
            </a:r>
            <a:r>
              <a:rPr cap="none" spc="0">
                <a:solidFill>
                  <a:srgbClr val="000000"/>
                </a:solidFill>
              </a:rPr>
              <a:t> </a:t>
            </a:r>
            <a:r>
              <a:rPr sz="3200" b="0" i="1" cap="none" spc="0">
                <a:solidFill>
                  <a:srgbClr val="000000"/>
                </a:solidFill>
              </a:rPr>
              <a:t>Des études montrent qu'une technique de friction développée individuellement lors d'un training produit de meilleurs résultats que des étapes apprises par cœur.</a:t>
            </a:r>
            <a:r>
              <a:rPr sz="3200" b="0" i="1" cap="none" spc="0" baseline="31999">
                <a:solidFill>
                  <a:srgbClr val="929292"/>
                </a:solidFill>
              </a:rPr>
              <a:t>[4]</a:t>
            </a:r>
            <a:r>
              <a:rPr sz="3200" b="0" i="1" cap="none" spc="0">
                <a:solidFill>
                  <a:srgbClr val="000000"/>
                </a:solidFill>
              </a:rPr>
              <a:t> Utilise ces gestes pour ta routine personnelle.</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Rechteck"/>
          <p:cNvSpPr/>
          <p:nvPr/>
        </p:nvSpPr>
        <p:spPr>
          <a:xfrm>
            <a:off x="-2" y="5905500"/>
            <a:ext cx="24384004" cy="7810500"/>
          </a:xfrm>
          <a:prstGeom prst="rect">
            <a:avLst/>
          </a:prstGeom>
          <a:gradFill>
            <a:gsLst>
              <a:gs pos="0">
                <a:srgbClr val="CDD4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270" name="Textblase"/>
          <p:cNvSpPr/>
          <p:nvPr/>
        </p:nvSpPr>
        <p:spPr>
          <a:xfrm>
            <a:off x="16473737" y="6400006"/>
            <a:ext cx="6378972" cy="6098779"/>
          </a:xfrm>
          <a:custGeom>
            <a:avLst/>
            <a:gdLst/>
            <a:ahLst/>
            <a:cxnLst>
              <a:cxn ang="0">
                <a:pos x="wd2" y="hd2"/>
              </a:cxn>
              <a:cxn ang="5400000">
                <a:pos x="wd2" y="hd2"/>
              </a:cxn>
              <a:cxn ang="10800000">
                <a:pos x="wd2" y="hd2"/>
              </a:cxn>
              <a:cxn ang="16200000">
                <a:pos x="wd2" y="hd2"/>
              </a:cxn>
            </a:cxnLst>
            <a:rect l="0" t="0" r="r" b="b"/>
            <a:pathLst>
              <a:path w="21600" h="21600" extrusionOk="0">
                <a:moveTo>
                  <a:pt x="1614" y="0"/>
                </a:moveTo>
                <a:cubicBezTo>
                  <a:pt x="1136" y="0"/>
                  <a:pt x="749" y="406"/>
                  <a:pt x="749" y="905"/>
                </a:cubicBezTo>
                <a:lnTo>
                  <a:pt x="749" y="9976"/>
                </a:lnTo>
                <a:lnTo>
                  <a:pt x="0" y="10740"/>
                </a:lnTo>
                <a:lnTo>
                  <a:pt x="749" y="11505"/>
                </a:lnTo>
                <a:lnTo>
                  <a:pt x="749" y="20695"/>
                </a:lnTo>
                <a:cubicBezTo>
                  <a:pt x="749" y="21194"/>
                  <a:pt x="1136" y="21600"/>
                  <a:pt x="1614" y="21600"/>
                </a:cubicBezTo>
                <a:lnTo>
                  <a:pt x="20735" y="21600"/>
                </a:lnTo>
                <a:cubicBezTo>
                  <a:pt x="21212" y="21600"/>
                  <a:pt x="21600" y="21194"/>
                  <a:pt x="21600" y="20695"/>
                </a:cubicBezTo>
                <a:lnTo>
                  <a:pt x="21600" y="905"/>
                </a:lnTo>
                <a:cubicBezTo>
                  <a:pt x="21600" y="406"/>
                  <a:pt x="21212" y="0"/>
                  <a:pt x="20735" y="0"/>
                </a:cubicBezTo>
                <a:lnTo>
                  <a:pt x="1614" y="0"/>
                </a:lnTo>
                <a:close/>
              </a:path>
            </a:pathLst>
          </a:custGeom>
          <a:solidFill>
            <a:srgbClr val="FFFFFF"/>
          </a:solidFill>
          <a:ln w="12700">
            <a:miter lim="400000"/>
          </a:ln>
          <a:effectLst>
            <a:outerShdw blurRad="254000" dist="25400" dir="5400000" rotWithShape="0">
              <a:srgbClr val="000000">
                <a:alpha val="12188"/>
              </a:srgbClr>
            </a:outerShdw>
          </a:effectLst>
        </p:spPr>
        <p:txBody>
          <a:bodyPr lIns="0" tIns="0" rIns="0" bIns="0" anchor="ctr"/>
          <a:lstStyle/>
          <a:p>
            <a:endParaRPr/>
          </a:p>
        </p:txBody>
      </p:sp>
      <p:sp>
        <p:nvSpPr>
          <p:cNvPr id="271" name="01 | LERNZIELE…"/>
          <p:cNvSpPr txBox="1"/>
          <p:nvPr/>
        </p:nvSpPr>
        <p:spPr>
          <a:xfrm>
            <a:off x="-2" y="508218"/>
            <a:ext cx="7287732"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OBJECTIFS D'APPRENTISSAGE</a:t>
            </a:r>
            <a:endParaRPr spc="500"/>
          </a:p>
          <a:p>
            <a:pPr indent="571500">
              <a:lnSpc>
                <a:spcPct val="110000"/>
              </a:lnSpc>
              <a:spcBef>
                <a:spcPts val="0"/>
              </a:spcBef>
              <a:defRPr sz="3000">
                <a:latin typeface="Calibri"/>
                <a:ea typeface="Calibri"/>
                <a:cs typeface="Calibri"/>
                <a:sym typeface="Calibri"/>
              </a:defRPr>
            </a:pPr>
            <a:r>
              <a:t>Zones problématiques</a:t>
            </a:r>
          </a:p>
        </p:txBody>
      </p:sp>
      <p:sp>
        <p:nvSpPr>
          <p:cNvPr id="272" name="Nagelfalze"/>
          <p:cNvSpPr txBox="1"/>
          <p:nvPr/>
        </p:nvSpPr>
        <p:spPr>
          <a:xfrm>
            <a:off x="7158021" y="12620772"/>
            <a:ext cx="3821313"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lnSpc>
                <a:spcPct val="110000"/>
              </a:lnSpc>
              <a:spcBef>
                <a:spcPts val="2000"/>
              </a:spcBef>
              <a:defRPr sz="2800" b="1">
                <a:latin typeface="Calibri"/>
                <a:ea typeface="Calibri"/>
                <a:cs typeface="Calibri"/>
                <a:sym typeface="Calibri"/>
              </a:defRPr>
            </a:lvl1pPr>
          </a:lstStyle>
          <a:p>
            <a:r>
              <a:t>Plis des ongles</a:t>
            </a:r>
          </a:p>
        </p:txBody>
      </p:sp>
      <p:sp>
        <p:nvSpPr>
          <p:cNvPr id="273" name="Trockene, rissige Haut"/>
          <p:cNvSpPr txBox="1"/>
          <p:nvPr/>
        </p:nvSpPr>
        <p:spPr>
          <a:xfrm>
            <a:off x="11999931" y="12620772"/>
            <a:ext cx="3890488"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lnSpc>
                <a:spcPct val="110000"/>
              </a:lnSpc>
              <a:spcBef>
                <a:spcPts val="2000"/>
              </a:spcBef>
              <a:defRPr sz="2800" b="1">
                <a:latin typeface="Calibri"/>
                <a:ea typeface="Calibri"/>
                <a:cs typeface="Calibri"/>
                <a:sym typeface="Calibri"/>
              </a:defRPr>
            </a:lvl1pPr>
          </a:lstStyle>
          <a:p>
            <a:r>
              <a:t>Peau sèche et craquelée</a:t>
            </a:r>
          </a:p>
        </p:txBody>
      </p:sp>
      <p:sp>
        <p:nvSpPr>
          <p:cNvPr id="274" name="Benetzungslücken"/>
          <p:cNvSpPr txBox="1"/>
          <p:nvPr/>
        </p:nvSpPr>
        <p:spPr>
          <a:xfrm>
            <a:off x="2165587" y="12620773"/>
            <a:ext cx="4055180"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lnSpc>
                <a:spcPct val="110000"/>
              </a:lnSpc>
              <a:spcBef>
                <a:spcPts val="2000"/>
              </a:spcBef>
              <a:defRPr sz="2800" b="1">
                <a:latin typeface="Calibri"/>
                <a:ea typeface="Calibri"/>
                <a:cs typeface="Calibri"/>
                <a:sym typeface="Calibri"/>
              </a:defRPr>
            </a:lvl1pPr>
          </a:lstStyle>
          <a:p>
            <a:r>
              <a:t>Zones non frictionnées</a:t>
            </a:r>
          </a:p>
        </p:txBody>
      </p:sp>
      <p:pic>
        <p:nvPicPr>
          <p:cNvPr id="275" name="Problemstellen_Benetzungsluecken_v1_1200px_FD.jpg" descr="Problemstellen_Benetzungsluecken_v1_1200px_FD.jpg"/>
          <p:cNvPicPr>
            <a:picLocks noChangeAspect="1"/>
          </p:cNvPicPr>
          <p:nvPr/>
        </p:nvPicPr>
        <p:blipFill>
          <a:blip r:embed="rId3"/>
          <a:srcRect l="47955" t="18867" r="19340" b="36769"/>
          <a:stretch>
            <a:fillRect/>
          </a:stretch>
        </p:blipFill>
        <p:spPr>
          <a:xfrm>
            <a:off x="2067609" y="6565900"/>
            <a:ext cx="4251324" cy="5766917"/>
          </a:xfrm>
          <a:prstGeom prst="rect">
            <a:avLst/>
          </a:prstGeom>
          <a:ln w="12700">
            <a:miter lim="400000"/>
          </a:ln>
          <a:effectLst>
            <a:outerShdw blurRad="254000" dist="25400" dir="5400000" rotWithShape="0">
              <a:srgbClr val="000000">
                <a:alpha val="12188"/>
              </a:srgbClr>
            </a:outerShdw>
          </a:effectLst>
        </p:spPr>
      </p:pic>
      <p:pic>
        <p:nvPicPr>
          <p:cNvPr id="276" name="Problemstellen_Nagelfalze_02_v1_400px_FD.jpg" descr="Problemstellen_Nagelfalze_02_v1_400px_FD.jpg"/>
          <p:cNvPicPr>
            <a:picLocks noChangeAspect="1"/>
          </p:cNvPicPr>
          <p:nvPr/>
        </p:nvPicPr>
        <p:blipFill>
          <a:blip r:embed="rId4"/>
          <a:srcRect l="3967" r="3967"/>
          <a:stretch>
            <a:fillRect/>
          </a:stretch>
        </p:blipFill>
        <p:spPr>
          <a:xfrm>
            <a:off x="6943636" y="6565900"/>
            <a:ext cx="4250167" cy="5770618"/>
          </a:xfrm>
          <a:prstGeom prst="rect">
            <a:avLst/>
          </a:prstGeom>
          <a:ln w="12700">
            <a:miter lim="400000"/>
          </a:ln>
          <a:effectLst>
            <a:outerShdw blurRad="254000" dist="25400" dir="5400000" rotWithShape="0">
              <a:srgbClr val="000000">
                <a:alpha val="12188"/>
              </a:srgbClr>
            </a:outerShdw>
          </a:effectLst>
        </p:spPr>
      </p:pic>
      <p:sp>
        <p:nvSpPr>
          <p:cNvPr id="277" name="Nicht intakte Haut bietet einen Nährboden für eine Vielzahl von Hautproblemen und ist, neben Keimen der normalen Hautflora, auch häufiger mit potentiell pathogenen Keimen besiedelt.[15]…"/>
          <p:cNvSpPr txBox="1"/>
          <p:nvPr/>
        </p:nvSpPr>
        <p:spPr>
          <a:xfrm>
            <a:off x="17037944" y="6803808"/>
            <a:ext cx="5435128" cy="53167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nSpc>
                <a:spcPct val="110000"/>
              </a:lnSpc>
              <a:spcBef>
                <a:spcPts val="1500"/>
              </a:spcBef>
              <a:defRPr sz="2800">
                <a:solidFill>
                  <a:srgbClr val="535353"/>
                </a:solidFill>
                <a:latin typeface="Calibri"/>
                <a:ea typeface="Calibri"/>
                <a:cs typeface="Calibri"/>
                <a:sym typeface="Calibri"/>
              </a:defRPr>
            </a:pPr>
            <a:r>
              <a:t>Une peau non intacte offre un terrain fertile pour une multitude de problèmes cutanés et, en plus des germes de la flore cutanée normale, elle est plus fréquemment colonisée par des germes potentiellement pathogènes.</a:t>
            </a:r>
            <a:r>
              <a:rPr>
                <a:solidFill>
                  <a:srgbClr val="929292"/>
                </a:solidFill>
              </a:rPr>
              <a:t> </a:t>
            </a:r>
            <a:r>
              <a:rPr baseline="31999">
                <a:solidFill>
                  <a:srgbClr val="929292"/>
                </a:solidFill>
              </a:rPr>
              <a:t>[15]</a:t>
            </a:r>
            <a:endParaRPr>
              <a:solidFill>
                <a:srgbClr val="5E5E5E"/>
              </a:solidFill>
            </a:endParaRPr>
          </a:p>
          <a:p>
            <a:pPr>
              <a:lnSpc>
                <a:spcPct val="110000"/>
              </a:lnSpc>
              <a:spcBef>
                <a:spcPts val="1500"/>
              </a:spcBef>
              <a:defRPr sz="2800">
                <a:solidFill>
                  <a:srgbClr val="535353"/>
                </a:solidFill>
                <a:latin typeface="Calibri"/>
                <a:ea typeface="Calibri"/>
                <a:cs typeface="Calibri"/>
                <a:sym typeface="Calibri"/>
              </a:defRPr>
            </a:pPr>
            <a:r>
              <a:t>Ainsi, une peau endommagée augmente non seulement le risque d'infection personnelle, mais aussi le risque de transmission aux patients.</a:t>
            </a:r>
          </a:p>
        </p:txBody>
      </p:sp>
      <p:sp>
        <p:nvSpPr>
          <p:cNvPr id="278" name="Problemstellen erkennen…"/>
          <p:cNvSpPr txBox="1"/>
          <p:nvPr/>
        </p:nvSpPr>
        <p:spPr>
          <a:xfrm>
            <a:off x="3926065" y="1396999"/>
            <a:ext cx="16531870" cy="21482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3000"/>
              </a:spcBef>
              <a:defRPr sz="6000" b="1">
                <a:latin typeface="Calibri"/>
                <a:ea typeface="Calibri"/>
                <a:cs typeface="Calibri"/>
                <a:sym typeface="Calibri"/>
              </a:defRPr>
            </a:pPr>
            <a:r>
              <a:t>Reconnaître les zones problématiques</a:t>
            </a:r>
            <a:endParaRPr>
              <a:solidFill>
                <a:srgbClr val="1F00EB"/>
              </a:solidFill>
            </a:endParaRPr>
          </a:p>
          <a:p>
            <a:pPr algn="ctr">
              <a:lnSpc>
                <a:spcPct val="110000"/>
              </a:lnSpc>
              <a:spcBef>
                <a:spcPts val="2000"/>
              </a:spcBef>
              <a:defRPr sz="3200">
                <a:latin typeface="Calibri"/>
                <a:ea typeface="Calibri"/>
                <a:cs typeface="Calibri"/>
                <a:sym typeface="Calibri"/>
              </a:defRPr>
            </a:pPr>
            <a:r>
              <a:t>Tout le monde a ses propres </a:t>
            </a:r>
            <a:r>
              <a:rPr b="1">
                <a:solidFill>
                  <a:srgbClr val="1F00EB"/>
                </a:solidFill>
              </a:rPr>
              <a:t>zones problématiques</a:t>
            </a:r>
            <a:r>
              <a:t> : les droitiers oublient souvent le pouce droit, les gauchers le gauche, les plis des ongles avec des sillons profonds ou la peau sèche...</a:t>
            </a:r>
          </a:p>
        </p:txBody>
      </p:sp>
      <p:sp>
        <p:nvSpPr>
          <p:cNvPr id="279" name="Die Individuelle Dosiermenge…"/>
          <p:cNvSpPr txBox="1"/>
          <p:nvPr/>
        </p:nvSpPr>
        <p:spPr>
          <a:xfrm>
            <a:off x="4467271" y="3810043"/>
            <a:ext cx="15449458" cy="15789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110000"/>
              </a:lnSpc>
              <a:spcBef>
                <a:spcPts val="2000"/>
              </a:spcBef>
              <a:defRPr sz="2500" b="1" cap="all" spc="375">
                <a:solidFill>
                  <a:srgbClr val="008CFF"/>
                </a:solidFill>
                <a:latin typeface="Calibri"/>
                <a:ea typeface="Calibri"/>
                <a:cs typeface="Calibri"/>
                <a:sym typeface="Calibri"/>
              </a:defRPr>
            </a:pPr>
            <a:r>
              <a:t>RECOMMANDATION</a:t>
            </a:r>
            <a:r>
              <a:rPr spc="0"/>
              <a:t> :</a:t>
            </a:r>
            <a:r>
              <a:rPr cap="none" spc="0">
                <a:solidFill>
                  <a:schemeClr val="accent1"/>
                </a:solidFill>
              </a:rPr>
              <a:t> </a:t>
            </a:r>
            <a:r>
              <a:rPr sz="3200" b="0" i="1" cap="none" spc="0">
                <a:solidFill>
                  <a:srgbClr val="000000"/>
                </a:solidFill>
              </a:rPr>
              <a:t>Une peau intacte est une condition préalable essentielle à une bonne hygiène des mains. Lors du training, sois attentif à tes zones problématiques personnelles afin de les traiter consciemment – par exemple, par des soins cutanés ciblés. </a:t>
            </a:r>
          </a:p>
        </p:txBody>
      </p:sp>
      <p:pic>
        <p:nvPicPr>
          <p:cNvPr id="280" name="Problemstellen_Trockene-Haut_v1-2_400px_FD.jpg" descr="Problemstellen_Trockene-Haut_v1-2_400px_FD.jpg"/>
          <p:cNvPicPr>
            <a:picLocks noChangeAspect="1"/>
          </p:cNvPicPr>
          <p:nvPr/>
        </p:nvPicPr>
        <p:blipFill>
          <a:blip r:embed="rId5"/>
          <a:srcRect l="3935" r="3937"/>
          <a:stretch>
            <a:fillRect/>
          </a:stretch>
        </p:blipFill>
        <p:spPr>
          <a:xfrm>
            <a:off x="11818912" y="6571603"/>
            <a:ext cx="4252486" cy="5769878"/>
          </a:xfrm>
          <a:prstGeom prst="rect">
            <a:avLst/>
          </a:prstGeom>
          <a:ln w="12700">
            <a:miter lim="400000"/>
          </a:ln>
          <a:effectLst>
            <a:outerShdw blurRad="254000" dist="25400" dir="5400000" rotWithShape="0">
              <a:srgbClr val="000000">
                <a:alpha val="12188"/>
              </a:srgbClr>
            </a:outerShdw>
          </a:effectLst>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Rechteck"/>
          <p:cNvSpPr/>
          <p:nvPr/>
        </p:nvSpPr>
        <p:spPr>
          <a:xfrm>
            <a:off x="-2" y="5905500"/>
            <a:ext cx="24384004" cy="7810500"/>
          </a:xfrm>
          <a:prstGeom prst="rect">
            <a:avLst/>
          </a:prstGeom>
          <a:gradFill>
            <a:gsLst>
              <a:gs pos="0">
                <a:srgbClr val="CDD4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285" name="01 | LERNZIELE…"/>
          <p:cNvSpPr txBox="1"/>
          <p:nvPr/>
        </p:nvSpPr>
        <p:spPr>
          <a:xfrm>
            <a:off x="-2" y="508218"/>
            <a:ext cx="9525001"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OBJECTIFS D'APPRENTISSAGE</a:t>
            </a:r>
            <a:endParaRPr spc="500"/>
          </a:p>
          <a:p>
            <a:pPr indent="571500">
              <a:lnSpc>
                <a:spcPct val="110000"/>
              </a:lnSpc>
              <a:spcBef>
                <a:spcPts val="0"/>
              </a:spcBef>
              <a:defRPr sz="3000">
                <a:latin typeface="Calibri"/>
                <a:ea typeface="Calibri"/>
                <a:cs typeface="Calibri"/>
                <a:sym typeface="Calibri"/>
              </a:defRPr>
            </a:pPr>
            <a:r>
              <a:t>Séquence</a:t>
            </a:r>
          </a:p>
        </p:txBody>
      </p:sp>
      <p:pic>
        <p:nvPicPr>
          <p:cNvPr id="286" name="Disinfection_Order_cyan_compressed.gif" descr="Disinfection_Order_cyan_compressed.gif"/>
          <p:cNvPicPr>
            <a:picLocks/>
          </p:cNvPicPr>
          <p:nvPr/>
        </p:nvPicPr>
        <p:blipFill>
          <a:blip r:embed="rId2"/>
          <a:stretch>
            <a:fillRect/>
          </a:stretch>
        </p:blipFill>
        <p:spPr>
          <a:xfrm>
            <a:off x="8362201" y="4662146"/>
            <a:ext cx="6785649" cy="7989552"/>
          </a:xfrm>
          <a:prstGeom prst="rect">
            <a:avLst/>
          </a:prstGeom>
          <a:ln w="12700">
            <a:miter lim="400000"/>
          </a:ln>
        </p:spPr>
      </p:pic>
      <p:sp>
        <p:nvSpPr>
          <p:cNvPr id="287" name="Optimale Reihenfolge…"/>
          <p:cNvSpPr txBox="1"/>
          <p:nvPr/>
        </p:nvSpPr>
        <p:spPr>
          <a:xfrm>
            <a:off x="7183603" y="1396999"/>
            <a:ext cx="10016793" cy="26841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3000"/>
              </a:spcBef>
              <a:defRPr sz="6000" b="1">
                <a:latin typeface="Calibri"/>
                <a:ea typeface="Calibri"/>
                <a:cs typeface="Calibri"/>
                <a:sym typeface="Calibri"/>
              </a:defRPr>
            </a:pPr>
            <a:r>
              <a:t>Séquence optimale</a:t>
            </a:r>
            <a:endParaRPr>
              <a:solidFill>
                <a:srgbClr val="1F00EB"/>
              </a:solidFill>
            </a:endParaRPr>
          </a:p>
          <a:p>
            <a:pPr algn="ctr">
              <a:lnSpc>
                <a:spcPct val="110000"/>
              </a:lnSpc>
              <a:spcBef>
                <a:spcPts val="2000"/>
              </a:spcBef>
              <a:defRPr sz="3200">
                <a:latin typeface="Calibri"/>
                <a:ea typeface="Calibri"/>
                <a:cs typeface="Calibri"/>
                <a:sym typeface="Calibri"/>
              </a:defRPr>
            </a:pPr>
            <a:r>
              <a:t>Toujours appliquer le désinfectant sur les mains sèches. </a:t>
            </a:r>
            <a:br/>
            <a:r>
              <a:rPr b="1">
                <a:solidFill>
                  <a:srgbClr val="1F00EB"/>
                </a:solidFill>
              </a:rPr>
              <a:t>Mouiller les zones à forte densité de germes dès le début,</a:t>
            </a:r>
            <a:r>
              <a:t> afin que le liquide atteigne partout à temps.</a:t>
            </a:r>
            <a:r>
              <a:rPr b="1"/>
              <a:t> </a:t>
            </a:r>
          </a:p>
        </p:txBody>
      </p:sp>
      <p:sp>
        <p:nvSpPr>
          <p:cNvPr id="288" name="Fingerkuppen und Daumen sind nicht nur schwer zu desinfizieren sondern auch Stellen mit der höchsten Keimdichte"/>
          <p:cNvSpPr txBox="1"/>
          <p:nvPr/>
        </p:nvSpPr>
        <p:spPr>
          <a:xfrm>
            <a:off x="14615940" y="7174834"/>
            <a:ext cx="7205203" cy="12478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r">
              <a:lnSpc>
                <a:spcPct val="90000"/>
              </a:lnSpc>
              <a:spcBef>
                <a:spcPts val="3000"/>
              </a:spcBef>
              <a:defRPr sz="2800">
                <a:latin typeface="Calibri"/>
                <a:ea typeface="Calibri"/>
                <a:cs typeface="Calibri"/>
                <a:sym typeface="Calibri"/>
              </a:defRPr>
            </a:lvl1pPr>
          </a:lstStyle>
          <a:p>
            <a:r>
              <a:t>Les bouts des doigts et les pouces sont non seulement difficiles à désinfecter, mais aussi les endroits avec la plus forte densité de germes</a:t>
            </a:r>
          </a:p>
        </p:txBody>
      </p:sp>
      <p:sp>
        <p:nvSpPr>
          <p:cNvPr id="289" name="Linien"/>
          <p:cNvSpPr/>
          <p:nvPr/>
        </p:nvSpPr>
        <p:spPr>
          <a:xfrm>
            <a:off x="15132645" y="7052336"/>
            <a:ext cx="6785646" cy="1"/>
          </a:xfrm>
          <a:prstGeom prst="line">
            <a:avLst/>
          </a:prstGeom>
          <a:ln w="38100">
            <a:solidFill>
              <a:srgbClr val="000000">
                <a:alpha val="20576"/>
              </a:srgbClr>
            </a:solidFill>
            <a:miter lim="400000"/>
          </a:ln>
        </p:spPr>
        <p:txBody>
          <a:bodyPr lIns="45718" tIns="45718" rIns="45718" bIns="45718"/>
          <a:lstStyle/>
          <a:p>
            <a:endParaRPr/>
          </a:p>
        </p:txBody>
      </p:sp>
      <p:sp>
        <p:nvSpPr>
          <p:cNvPr id="290" name="Finger, Zwischenräume, Handflächen und -rücken als nächstes benetzen"/>
          <p:cNvSpPr txBox="1"/>
          <p:nvPr/>
        </p:nvSpPr>
        <p:spPr>
          <a:xfrm>
            <a:off x="16841713" y="9251029"/>
            <a:ext cx="4979432" cy="12478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r">
              <a:lnSpc>
                <a:spcPct val="90000"/>
              </a:lnSpc>
              <a:spcBef>
                <a:spcPts val="3000"/>
              </a:spcBef>
              <a:defRPr sz="2800">
                <a:latin typeface="Calibri"/>
                <a:ea typeface="Calibri"/>
                <a:cs typeface="Calibri"/>
                <a:sym typeface="Calibri"/>
              </a:defRPr>
            </a:lvl1pPr>
          </a:lstStyle>
          <a:p>
            <a:r>
              <a:t>Mouiller ensuite les doigts, les espaces interdigitaux, les paumes et le dos des mains </a:t>
            </a:r>
          </a:p>
        </p:txBody>
      </p:sp>
      <p:sp>
        <p:nvSpPr>
          <p:cNvPr id="291" name="Linien"/>
          <p:cNvSpPr/>
          <p:nvPr/>
        </p:nvSpPr>
        <p:spPr>
          <a:xfrm>
            <a:off x="15909027" y="9128531"/>
            <a:ext cx="6009268" cy="1"/>
          </a:xfrm>
          <a:prstGeom prst="line">
            <a:avLst/>
          </a:prstGeom>
          <a:ln w="38100">
            <a:solidFill>
              <a:srgbClr val="000000">
                <a:alpha val="20576"/>
              </a:srgbClr>
            </a:solidFill>
            <a:miter lim="400000"/>
          </a:ln>
        </p:spPr>
        <p:txBody>
          <a:bodyPr lIns="45718" tIns="45718" rIns="45718" bIns="45718"/>
          <a:lstStyle/>
          <a:p>
            <a:endParaRPr/>
          </a:p>
        </p:txBody>
      </p:sp>
      <p:sp>
        <p:nvSpPr>
          <p:cNvPr id="292" name="Handgelenke nicht vergessen"/>
          <p:cNvSpPr txBox="1"/>
          <p:nvPr/>
        </p:nvSpPr>
        <p:spPr>
          <a:xfrm>
            <a:off x="16006176" y="11327224"/>
            <a:ext cx="5814970"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r">
              <a:lnSpc>
                <a:spcPct val="90000"/>
              </a:lnSpc>
              <a:spcBef>
                <a:spcPts val="3000"/>
              </a:spcBef>
              <a:defRPr sz="2800">
                <a:latin typeface="Calibri"/>
                <a:ea typeface="Calibri"/>
                <a:cs typeface="Calibri"/>
                <a:sym typeface="Calibri"/>
              </a:defRPr>
            </a:lvl1pPr>
          </a:lstStyle>
          <a:p>
            <a:r>
              <a:t>Ne pas oublier les poignets</a:t>
            </a:r>
          </a:p>
        </p:txBody>
      </p:sp>
      <p:sp>
        <p:nvSpPr>
          <p:cNvPr id="293" name="Linien"/>
          <p:cNvSpPr/>
          <p:nvPr/>
        </p:nvSpPr>
        <p:spPr>
          <a:xfrm>
            <a:off x="16744562" y="11204727"/>
            <a:ext cx="5173733" cy="1"/>
          </a:xfrm>
          <a:prstGeom prst="line">
            <a:avLst/>
          </a:prstGeom>
          <a:ln w="38100">
            <a:solidFill>
              <a:srgbClr val="000000">
                <a:alpha val="20576"/>
              </a:srgbClr>
            </a:solidFill>
            <a:miter lim="400000"/>
          </a:ln>
        </p:spPr>
        <p:txBody>
          <a:bodyPr lIns="45718" tIns="45718" rIns="45718" bIns="45718"/>
          <a:lstStyle/>
          <a:p>
            <a:endParaRPr/>
          </a:p>
        </p:txBody>
      </p:sp>
      <p:sp>
        <p:nvSpPr>
          <p:cNvPr id="294" name="Textblase"/>
          <p:cNvSpPr/>
          <p:nvPr/>
        </p:nvSpPr>
        <p:spPr>
          <a:xfrm>
            <a:off x="1071998" y="6616413"/>
            <a:ext cx="6740133" cy="5121279"/>
          </a:xfrm>
          <a:custGeom>
            <a:avLst/>
            <a:gdLst/>
            <a:ahLst/>
            <a:cxnLst>
              <a:cxn ang="0">
                <a:pos x="wd2" y="hd2"/>
              </a:cxn>
              <a:cxn ang="5400000">
                <a:pos x="wd2" y="hd2"/>
              </a:cxn>
              <a:cxn ang="10800000">
                <a:pos x="wd2" y="hd2"/>
              </a:cxn>
              <a:cxn ang="16200000">
                <a:pos x="wd2" y="hd2"/>
              </a:cxn>
            </a:cxnLst>
            <a:rect l="0" t="0" r="r" b="b"/>
            <a:pathLst>
              <a:path w="21600" h="21600" extrusionOk="0">
                <a:moveTo>
                  <a:pt x="939" y="0"/>
                </a:moveTo>
                <a:cubicBezTo>
                  <a:pt x="421" y="0"/>
                  <a:pt x="0" y="554"/>
                  <a:pt x="0" y="1235"/>
                </a:cubicBezTo>
                <a:lnTo>
                  <a:pt x="0" y="20365"/>
                </a:lnTo>
                <a:cubicBezTo>
                  <a:pt x="0" y="21046"/>
                  <a:pt x="421" y="21600"/>
                  <a:pt x="939" y="21600"/>
                </a:cubicBezTo>
                <a:lnTo>
                  <a:pt x="19620" y="21600"/>
                </a:lnTo>
                <a:cubicBezTo>
                  <a:pt x="20138" y="21600"/>
                  <a:pt x="20558" y="21046"/>
                  <a:pt x="20558" y="20365"/>
                </a:cubicBezTo>
                <a:lnTo>
                  <a:pt x="20558" y="6344"/>
                </a:lnTo>
                <a:lnTo>
                  <a:pt x="21600" y="5331"/>
                </a:lnTo>
                <a:lnTo>
                  <a:pt x="20558" y="4317"/>
                </a:lnTo>
                <a:lnTo>
                  <a:pt x="20558" y="1235"/>
                </a:lnTo>
                <a:cubicBezTo>
                  <a:pt x="20558" y="554"/>
                  <a:pt x="20138" y="0"/>
                  <a:pt x="19620" y="0"/>
                </a:cubicBezTo>
                <a:lnTo>
                  <a:pt x="939" y="0"/>
                </a:lnTo>
                <a:close/>
              </a:path>
            </a:pathLst>
          </a:custGeom>
          <a:solidFill>
            <a:srgbClr val="FFFFFF"/>
          </a:solidFill>
          <a:ln w="12700">
            <a:miter lim="400000"/>
          </a:ln>
          <a:effectLst>
            <a:outerShdw blurRad="254000" dist="25400" dir="5400000" rotWithShape="0">
              <a:srgbClr val="000000">
                <a:alpha val="12188"/>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95" name="Keimdichte auf den Händen [16]…"/>
          <p:cNvSpPr txBox="1"/>
          <p:nvPr/>
        </p:nvSpPr>
        <p:spPr>
          <a:xfrm>
            <a:off x="1430065" y="7231544"/>
            <a:ext cx="5924956" cy="40011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spAutoFit/>
          </a:bodyPr>
          <a:lstStyle/>
          <a:p>
            <a:pPr>
              <a:lnSpc>
                <a:spcPct val="110000"/>
              </a:lnSpc>
              <a:spcBef>
                <a:spcPts val="2000"/>
              </a:spcBef>
              <a:defRPr sz="2800" b="1">
                <a:solidFill>
                  <a:srgbClr val="535353"/>
                </a:solidFill>
                <a:latin typeface="Calibri"/>
                <a:ea typeface="Calibri"/>
                <a:cs typeface="Calibri"/>
                <a:sym typeface="Calibri"/>
              </a:defRPr>
            </a:pPr>
            <a:r>
              <a:t>Densité de germes sur les mains</a:t>
            </a:r>
            <a:r>
              <a:rPr>
                <a:solidFill>
                  <a:srgbClr val="5E5E5E"/>
                </a:solidFill>
              </a:rPr>
              <a:t> </a:t>
            </a:r>
            <a:r>
              <a:rPr b="0" baseline="31999">
                <a:solidFill>
                  <a:srgbClr val="929292"/>
                </a:solidFill>
              </a:rPr>
              <a:t>[16]</a:t>
            </a:r>
            <a:endParaRPr>
              <a:solidFill>
                <a:srgbClr val="5E5E5E"/>
              </a:solidFill>
            </a:endParaRPr>
          </a:p>
          <a:p>
            <a:pPr marL="317500" indent="-317500">
              <a:lnSpc>
                <a:spcPct val="110000"/>
              </a:lnSpc>
              <a:spcBef>
                <a:spcPts val="2000"/>
              </a:spcBef>
              <a:buSzPct val="90000"/>
              <a:buChar char="•"/>
              <a:defRPr sz="2800">
                <a:solidFill>
                  <a:srgbClr val="535353"/>
                </a:solidFill>
                <a:latin typeface="Calibri"/>
                <a:ea typeface="Calibri"/>
                <a:cs typeface="Calibri"/>
                <a:sym typeface="Calibri"/>
              </a:defRPr>
            </a:pPr>
            <a:r>
              <a:t>Sous les ongles : </a:t>
            </a:r>
            <a:r>
              <a:rPr b="1"/>
              <a:t>61.370 UFC/cm</a:t>
            </a:r>
            <a:r>
              <a:rPr b="1" baseline="31999"/>
              <a:t>2</a:t>
            </a:r>
          </a:p>
          <a:p>
            <a:pPr marL="317500" indent="-317500">
              <a:lnSpc>
                <a:spcPct val="110000"/>
              </a:lnSpc>
              <a:spcBef>
                <a:spcPts val="2000"/>
              </a:spcBef>
              <a:buSzPct val="90000"/>
              <a:buChar char="•"/>
              <a:defRPr sz="2800">
                <a:solidFill>
                  <a:srgbClr val="535353"/>
                </a:solidFill>
                <a:latin typeface="Calibri"/>
                <a:ea typeface="Calibri"/>
                <a:cs typeface="Calibri"/>
                <a:sym typeface="Calibri"/>
              </a:defRPr>
            </a:pPr>
            <a:r>
              <a:t>Paume de la main : </a:t>
            </a:r>
            <a:r>
              <a:rPr b="1"/>
              <a:t>850 UFC/cm</a:t>
            </a:r>
            <a:r>
              <a:rPr b="1" baseline="31999"/>
              <a:t>2</a:t>
            </a:r>
            <a:r>
              <a:rPr b="1"/>
              <a:t> </a:t>
            </a:r>
          </a:p>
          <a:p>
            <a:pPr marL="317500" indent="-317500">
              <a:lnSpc>
                <a:spcPct val="110000"/>
              </a:lnSpc>
              <a:spcBef>
                <a:spcPts val="2000"/>
              </a:spcBef>
              <a:buSzPct val="90000"/>
              <a:buChar char="•"/>
              <a:defRPr sz="2800">
                <a:solidFill>
                  <a:srgbClr val="535353"/>
                </a:solidFill>
                <a:latin typeface="Calibri"/>
                <a:ea typeface="Calibri"/>
                <a:cs typeface="Calibri"/>
                <a:sym typeface="Calibri"/>
              </a:defRPr>
            </a:pPr>
            <a:r>
              <a:t>Dos de la main :</a:t>
            </a:r>
            <a:r>
              <a:rPr b="1"/>
              <a:t> 250 UFC/cm</a:t>
            </a:r>
            <a:r>
              <a:rPr b="1" baseline="31999"/>
              <a:t>2</a:t>
            </a:r>
            <a:endParaRPr b="1"/>
          </a:p>
          <a:p>
            <a:pPr marL="317500" indent="-317500">
              <a:lnSpc>
                <a:spcPct val="110000"/>
              </a:lnSpc>
              <a:spcBef>
                <a:spcPts val="2000"/>
              </a:spcBef>
              <a:buSzPct val="90000"/>
              <a:buChar char="•"/>
              <a:defRPr sz="2800">
                <a:solidFill>
                  <a:srgbClr val="535353"/>
                </a:solidFill>
                <a:latin typeface="Calibri"/>
                <a:ea typeface="Calibri"/>
                <a:cs typeface="Calibri"/>
                <a:sym typeface="Calibri"/>
              </a:defRPr>
            </a:pPr>
            <a:r>
              <a:t>Espaces interdigitaux : </a:t>
            </a:r>
            <a:r>
              <a:rPr b="1"/>
              <a:t>220 UFC/cm</a:t>
            </a:r>
            <a:r>
              <a:rPr b="1" baseline="31999"/>
              <a:t>2</a:t>
            </a:r>
            <a:r>
              <a:rPr b="1"/>
              <a:t> </a:t>
            </a:r>
          </a:p>
          <a:p>
            <a:pPr>
              <a:spcBef>
                <a:spcPts val="2000"/>
              </a:spcBef>
              <a:defRPr sz="2200">
                <a:solidFill>
                  <a:srgbClr val="535353"/>
                </a:solidFill>
                <a:latin typeface="Calibri"/>
                <a:ea typeface="Calibri"/>
                <a:cs typeface="Calibri"/>
                <a:sym typeface="Calibri"/>
              </a:defRPr>
            </a:pPr>
            <a:r>
              <a:t>UFC = Unités Formant Colonies</a:t>
            </a:r>
          </a:p>
        </p:txBody>
      </p:sp>
      <p:sp>
        <p:nvSpPr>
          <p:cNvPr id="296" name="1"/>
          <p:cNvSpPr txBox="1"/>
          <p:nvPr/>
        </p:nvSpPr>
        <p:spPr>
          <a:xfrm>
            <a:off x="20962832" y="6593509"/>
            <a:ext cx="832914"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r">
              <a:lnSpc>
                <a:spcPct val="90000"/>
              </a:lnSpc>
              <a:spcBef>
                <a:spcPts val="3000"/>
              </a:spcBef>
              <a:defRPr sz="2800" b="1">
                <a:solidFill>
                  <a:srgbClr val="008CFF"/>
                </a:solidFill>
                <a:latin typeface="Calibri"/>
                <a:ea typeface="Calibri"/>
                <a:cs typeface="Calibri"/>
                <a:sym typeface="Calibri"/>
              </a:defRPr>
            </a:lvl1pPr>
          </a:lstStyle>
          <a:p>
            <a:r>
              <a:t>1</a:t>
            </a:r>
          </a:p>
        </p:txBody>
      </p:sp>
      <p:sp>
        <p:nvSpPr>
          <p:cNvPr id="297" name="2"/>
          <p:cNvSpPr txBox="1"/>
          <p:nvPr/>
        </p:nvSpPr>
        <p:spPr>
          <a:xfrm>
            <a:off x="20962832" y="8677905"/>
            <a:ext cx="832914"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r">
              <a:lnSpc>
                <a:spcPct val="90000"/>
              </a:lnSpc>
              <a:spcBef>
                <a:spcPts val="3000"/>
              </a:spcBef>
              <a:defRPr sz="2800" b="1">
                <a:solidFill>
                  <a:srgbClr val="008CFF"/>
                </a:solidFill>
                <a:latin typeface="Calibri"/>
                <a:ea typeface="Calibri"/>
                <a:cs typeface="Calibri"/>
                <a:sym typeface="Calibri"/>
              </a:defRPr>
            </a:lvl1pPr>
          </a:lstStyle>
          <a:p>
            <a:r>
              <a:t>2</a:t>
            </a:r>
          </a:p>
        </p:txBody>
      </p:sp>
      <p:sp>
        <p:nvSpPr>
          <p:cNvPr id="298" name="3"/>
          <p:cNvSpPr txBox="1"/>
          <p:nvPr/>
        </p:nvSpPr>
        <p:spPr>
          <a:xfrm>
            <a:off x="20962832" y="10754100"/>
            <a:ext cx="832914"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r">
              <a:lnSpc>
                <a:spcPct val="90000"/>
              </a:lnSpc>
              <a:spcBef>
                <a:spcPts val="3000"/>
              </a:spcBef>
              <a:defRPr sz="2800" b="1">
                <a:solidFill>
                  <a:srgbClr val="008CFF"/>
                </a:solidFill>
                <a:latin typeface="Calibri"/>
                <a:ea typeface="Calibri"/>
                <a:cs typeface="Calibri"/>
                <a:sym typeface="Calibri"/>
              </a:defRPr>
            </a:lvl1pPr>
          </a:lstStyle>
          <a:p>
            <a:r>
              <a:t>3</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300" name="5 Momente der Händedesinfektion"/>
          <p:cNvSpPr txBox="1"/>
          <p:nvPr/>
        </p:nvSpPr>
        <p:spPr>
          <a:xfrm>
            <a:off x="9400193" y="6359201"/>
            <a:ext cx="14509602" cy="9975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ct val="90000"/>
              </a:lnSpc>
              <a:spcBef>
                <a:spcPts val="0"/>
              </a:spcBef>
              <a:defRPr sz="7000" b="1" spc="-70">
                <a:latin typeface="Calibri"/>
                <a:ea typeface="Calibri"/>
                <a:cs typeface="Calibri"/>
                <a:sym typeface="Calibri"/>
              </a:defRPr>
            </a:lvl1pPr>
          </a:lstStyle>
          <a:p>
            <a:r>
              <a:t>Les 5 moments de l’hygiène des mains</a:t>
            </a:r>
          </a:p>
        </p:txBody>
      </p:sp>
      <p:sp>
        <p:nvSpPr>
          <p:cNvPr id="301" name="Linien"/>
          <p:cNvSpPr/>
          <p:nvPr/>
        </p:nvSpPr>
        <p:spPr>
          <a:xfrm>
            <a:off x="7570317" y="6858000"/>
            <a:ext cx="866811" cy="0"/>
          </a:xfrm>
          <a:prstGeom prst="line">
            <a:avLst/>
          </a:prstGeom>
          <a:ln w="76200">
            <a:solidFill>
              <a:srgbClr val="000000"/>
            </a:solidFill>
            <a:miter lim="400000"/>
            <a:tailEnd type="triangle"/>
          </a:ln>
        </p:spPr>
        <p:txBody>
          <a:bodyPr lIns="45718" tIns="45718" rIns="45718" bIns="45718"/>
          <a:lstStyle/>
          <a:p>
            <a:endParaRPr/>
          </a:p>
        </p:txBody>
      </p:sp>
      <p:sp>
        <p:nvSpPr>
          <p:cNvPr id="302" name="Wann sollten die Hände desinfiziert werden?"/>
          <p:cNvSpPr txBox="1"/>
          <p:nvPr/>
        </p:nvSpPr>
        <p:spPr>
          <a:xfrm>
            <a:off x="1422399" y="4877065"/>
            <a:ext cx="7218614" cy="39618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nSpc>
                <a:spcPct val="80000"/>
              </a:lnSpc>
              <a:spcBef>
                <a:spcPts val="0"/>
              </a:spcBef>
              <a:defRPr sz="10000" b="1" spc="-100">
                <a:solidFill>
                  <a:srgbClr val="1F00EB"/>
                </a:solidFill>
                <a:latin typeface="Calibri"/>
                <a:ea typeface="Calibri"/>
                <a:cs typeface="Calibri"/>
                <a:sym typeface="Calibri"/>
              </a:defRPr>
            </a:pPr>
            <a:r>
              <a:t>Quand</a:t>
            </a:r>
            <a:r>
              <a:rPr>
                <a:solidFill>
                  <a:srgbClr val="000000"/>
                </a:solidFill>
              </a:rPr>
              <a:t> faut-il désinfecter les mains ?</a:t>
            </a:r>
          </a:p>
        </p:txBody>
      </p:sp>
      <p:pic>
        <p:nvPicPr>
          <p:cNvPr id="303" name="Bild" descr="Bild"/>
          <p:cNvPicPr>
            <a:picLocks noChangeAspect="1"/>
          </p:cNvPicPr>
          <p:nvPr/>
        </p:nvPicPr>
        <p:blipFill>
          <a:blip r:embed="rId2"/>
          <a:stretch>
            <a:fillRect/>
          </a:stretch>
        </p:blipFill>
        <p:spPr>
          <a:xfrm rot="10560000" flipH="1">
            <a:off x="10812209" y="7206250"/>
            <a:ext cx="4583433" cy="542532"/>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CD9F0"/>
        </a:solidFill>
        <a:effectLst/>
      </p:bgPr>
    </p:bg>
    <p:spTree>
      <p:nvGrpSpPr>
        <p:cNvPr id="1" name=""/>
        <p:cNvGrpSpPr/>
        <p:nvPr/>
      </p:nvGrpSpPr>
      <p:grpSpPr>
        <a:xfrm>
          <a:off x="0" y="0"/>
          <a:ext cx="0" cy="0"/>
          <a:chOff x="0" y="0"/>
          <a:chExt cx="0" cy="0"/>
        </a:xfrm>
      </p:grpSpPr>
      <p:pic>
        <p:nvPicPr>
          <p:cNvPr id="305" name="Bild" descr="Bild"/>
          <p:cNvPicPr>
            <a:picLocks noChangeAspect="1"/>
          </p:cNvPicPr>
          <p:nvPr/>
        </p:nvPicPr>
        <p:blipFill>
          <a:blip r:embed="rId3"/>
          <a:stretch>
            <a:fillRect/>
          </a:stretch>
        </p:blipFill>
        <p:spPr>
          <a:xfrm>
            <a:off x="646037" y="2241657"/>
            <a:ext cx="16016719" cy="10913100"/>
          </a:xfrm>
          <a:prstGeom prst="rect">
            <a:avLst/>
          </a:prstGeom>
          <a:ln w="12700">
            <a:miter lim="400000"/>
          </a:ln>
        </p:spPr>
      </p:pic>
      <p:pic>
        <p:nvPicPr>
          <p:cNvPr id="306" name="Bild" descr="Bild"/>
          <p:cNvPicPr>
            <a:picLocks noChangeAspect="1"/>
          </p:cNvPicPr>
          <p:nvPr/>
        </p:nvPicPr>
        <p:blipFill>
          <a:blip r:embed="rId4"/>
          <a:stretch>
            <a:fillRect/>
          </a:stretch>
        </p:blipFill>
        <p:spPr>
          <a:xfrm>
            <a:off x="2556509" y="2787650"/>
            <a:ext cx="20610989" cy="8940800"/>
          </a:xfrm>
          <a:prstGeom prst="rect">
            <a:avLst/>
          </a:prstGeom>
          <a:ln w="12700">
            <a:miter lim="400000"/>
          </a:ln>
        </p:spPr>
      </p:pic>
      <p:sp>
        <p:nvSpPr>
          <p:cNvPr id="307" name="02 | NOTWENDIGE SITUATIONEN…"/>
          <p:cNvSpPr txBox="1"/>
          <p:nvPr/>
        </p:nvSpPr>
        <p:spPr>
          <a:xfrm>
            <a:off x="0" y="508218"/>
            <a:ext cx="8316691" cy="8569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02 | </a:t>
            </a:r>
            <a:r>
              <a:rPr spc="375">
                <a:solidFill>
                  <a:srgbClr val="000000"/>
                </a:solidFill>
              </a:rPr>
              <a:t>SITUATIONS NÉCESSAIRES</a:t>
            </a:r>
            <a:endParaRPr spc="500"/>
          </a:p>
          <a:p>
            <a:pPr indent="571500">
              <a:lnSpc>
                <a:spcPct val="120000"/>
              </a:lnSpc>
              <a:spcBef>
                <a:spcPts val="0"/>
              </a:spcBef>
              <a:defRPr sz="3000">
                <a:latin typeface="Calibri"/>
                <a:ea typeface="Calibri"/>
                <a:cs typeface="Calibri"/>
                <a:sym typeface="Calibri"/>
              </a:defRPr>
            </a:pPr>
            <a:r>
              <a:t>Les 5 moments de l’hygiène des mains</a:t>
            </a:r>
          </a:p>
        </p:txBody>
      </p:sp>
      <p:pic>
        <p:nvPicPr>
          <p:cNvPr id="308" name="Bild" descr="Bild"/>
          <p:cNvPicPr>
            <a:picLocks noChangeAspect="1"/>
          </p:cNvPicPr>
          <p:nvPr/>
        </p:nvPicPr>
        <p:blipFill>
          <a:blip r:embed="rId5"/>
          <a:stretch>
            <a:fillRect/>
          </a:stretch>
        </p:blipFill>
        <p:spPr>
          <a:xfrm>
            <a:off x="15008516" y="5023858"/>
            <a:ext cx="2957734" cy="6908801"/>
          </a:xfrm>
          <a:prstGeom prst="rect">
            <a:avLst/>
          </a:prstGeom>
          <a:ln w="12700">
            <a:miter lim="400000"/>
          </a:ln>
          <a:effectLst>
            <a:outerShdw blurRad="381000" dist="82923" dir="1444969" rotWithShape="0">
              <a:srgbClr val="342A70">
                <a:alpha val="29596"/>
              </a:srgbClr>
            </a:outerShdw>
          </a:effectLst>
        </p:spPr>
      </p:pic>
      <p:sp>
        <p:nvSpPr>
          <p:cNvPr id="309" name="Textblase"/>
          <p:cNvSpPr/>
          <p:nvPr/>
        </p:nvSpPr>
        <p:spPr>
          <a:xfrm rot="16200000">
            <a:off x="8719808" y="185614"/>
            <a:ext cx="5472511" cy="8316914"/>
          </a:xfrm>
          <a:custGeom>
            <a:avLst/>
            <a:gdLst/>
            <a:ahLst/>
            <a:cxnLst>
              <a:cxn ang="0">
                <a:pos x="wd2" y="hd2"/>
              </a:cxn>
              <a:cxn ang="5400000">
                <a:pos x="wd2" y="hd2"/>
              </a:cxn>
              <a:cxn ang="10800000">
                <a:pos x="wd2" y="hd2"/>
              </a:cxn>
              <a:cxn ang="16200000">
                <a:pos x="wd2" y="hd2"/>
              </a:cxn>
            </a:cxnLst>
            <a:rect l="0" t="0" r="r" b="b"/>
            <a:pathLst>
              <a:path w="21600" h="21600" extrusionOk="0">
                <a:moveTo>
                  <a:pt x="1944" y="0"/>
                </a:moveTo>
                <a:cubicBezTo>
                  <a:pt x="1328" y="0"/>
                  <a:pt x="829" y="328"/>
                  <a:pt x="829" y="734"/>
                </a:cubicBezTo>
                <a:lnTo>
                  <a:pt x="829" y="2367"/>
                </a:lnTo>
                <a:lnTo>
                  <a:pt x="0" y="2851"/>
                </a:lnTo>
                <a:lnTo>
                  <a:pt x="829" y="3335"/>
                </a:lnTo>
                <a:lnTo>
                  <a:pt x="829" y="20865"/>
                </a:lnTo>
                <a:cubicBezTo>
                  <a:pt x="829" y="21271"/>
                  <a:pt x="1328" y="21600"/>
                  <a:pt x="1944" y="21600"/>
                </a:cubicBezTo>
                <a:lnTo>
                  <a:pt x="20483" y="21600"/>
                </a:lnTo>
                <a:cubicBezTo>
                  <a:pt x="21099" y="21600"/>
                  <a:pt x="21600" y="21271"/>
                  <a:pt x="21600" y="20865"/>
                </a:cubicBezTo>
                <a:lnTo>
                  <a:pt x="21600" y="734"/>
                </a:lnTo>
                <a:cubicBezTo>
                  <a:pt x="21600" y="328"/>
                  <a:pt x="21099" y="0"/>
                  <a:pt x="20483" y="0"/>
                </a:cubicBezTo>
                <a:lnTo>
                  <a:pt x="1944" y="0"/>
                </a:lnTo>
                <a:close/>
              </a:path>
            </a:pathLst>
          </a:custGeom>
          <a:solidFill>
            <a:srgbClr val="FFFFFF"/>
          </a:solidFill>
          <a:ln w="12700">
            <a:miter lim="400000"/>
          </a:ln>
          <a:effectLst>
            <a:outerShdw blurRad="127000" dist="75897" dir="2400000" rotWithShape="0">
              <a:srgbClr val="000000">
                <a:alpha val="15113"/>
              </a:srgbClr>
            </a:outerShdw>
          </a:effectLst>
        </p:spPr>
        <p:txBody>
          <a:bodyPr lIns="0" tIns="0" rIns="0" bIns="0" anchor="ctr"/>
          <a:lstStyle/>
          <a:p>
            <a:endParaRPr/>
          </a:p>
        </p:txBody>
      </p:sp>
      <p:sp>
        <p:nvSpPr>
          <p:cNvPr id="310" name="Textblase"/>
          <p:cNvSpPr/>
          <p:nvPr/>
        </p:nvSpPr>
        <p:spPr>
          <a:xfrm rot="16200000">
            <a:off x="18375110" y="-735607"/>
            <a:ext cx="2358233" cy="7067551"/>
          </a:xfrm>
          <a:custGeom>
            <a:avLst/>
            <a:gdLst/>
            <a:ahLst/>
            <a:cxnLst>
              <a:cxn ang="0">
                <a:pos x="wd2" y="hd2"/>
              </a:cxn>
              <a:cxn ang="5400000">
                <a:pos x="wd2" y="hd2"/>
              </a:cxn>
              <a:cxn ang="10800000">
                <a:pos x="wd2" y="hd2"/>
              </a:cxn>
              <a:cxn ang="16200000">
                <a:pos x="wd2" y="hd2"/>
              </a:cxn>
            </a:cxnLst>
            <a:rect l="0" t="0" r="r" b="b"/>
            <a:pathLst>
              <a:path w="21600" h="21600" extrusionOk="0">
                <a:moveTo>
                  <a:pt x="4511" y="0"/>
                </a:moveTo>
                <a:cubicBezTo>
                  <a:pt x="3081" y="0"/>
                  <a:pt x="1923" y="386"/>
                  <a:pt x="1923" y="864"/>
                </a:cubicBezTo>
                <a:lnTo>
                  <a:pt x="1923" y="2785"/>
                </a:lnTo>
                <a:lnTo>
                  <a:pt x="0" y="3355"/>
                </a:lnTo>
                <a:lnTo>
                  <a:pt x="1923" y="3925"/>
                </a:lnTo>
                <a:lnTo>
                  <a:pt x="1923" y="20736"/>
                </a:lnTo>
                <a:cubicBezTo>
                  <a:pt x="1923" y="21214"/>
                  <a:pt x="3081" y="21600"/>
                  <a:pt x="4511" y="21600"/>
                </a:cubicBezTo>
                <a:lnTo>
                  <a:pt x="19012" y="21600"/>
                </a:lnTo>
                <a:cubicBezTo>
                  <a:pt x="20442" y="21600"/>
                  <a:pt x="21600" y="21214"/>
                  <a:pt x="21600" y="20736"/>
                </a:cubicBezTo>
                <a:lnTo>
                  <a:pt x="21600" y="864"/>
                </a:lnTo>
                <a:cubicBezTo>
                  <a:pt x="21600" y="386"/>
                  <a:pt x="20442" y="0"/>
                  <a:pt x="19012" y="0"/>
                </a:cubicBezTo>
                <a:lnTo>
                  <a:pt x="4511" y="0"/>
                </a:lnTo>
                <a:close/>
              </a:path>
            </a:pathLst>
          </a:custGeom>
          <a:solidFill>
            <a:srgbClr val="FFFFFF"/>
          </a:solidFill>
          <a:ln w="12700">
            <a:miter lim="400000"/>
          </a:ln>
          <a:effectLst>
            <a:outerShdw blurRad="127000" dist="75897" dir="2400000" rotWithShape="0">
              <a:srgbClr val="000000">
                <a:alpha val="15113"/>
              </a:srgbClr>
            </a:outerShdw>
          </a:effectLst>
        </p:spPr>
        <p:txBody>
          <a:bodyPr lIns="0" tIns="0" rIns="0" bIns="0" anchor="ctr"/>
          <a:lstStyle/>
          <a:p>
            <a:endParaRPr/>
          </a:p>
        </p:txBody>
      </p:sp>
      <p:sp>
        <p:nvSpPr>
          <p:cNvPr id="311" name="Die direkte Patientenumgebung…"/>
          <p:cNvSpPr txBox="1"/>
          <p:nvPr/>
        </p:nvSpPr>
        <p:spPr>
          <a:xfrm>
            <a:off x="7630601" y="1982649"/>
            <a:ext cx="7727215" cy="45570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defTabSz="457200">
              <a:spcBef>
                <a:spcPts val="1000"/>
              </a:spcBef>
              <a:defRPr sz="2500" b="1" cap="all" spc="375">
                <a:solidFill>
                  <a:srgbClr val="23195B"/>
                </a:solidFill>
                <a:latin typeface="Calibri"/>
                <a:ea typeface="Calibri"/>
                <a:cs typeface="Calibri"/>
                <a:sym typeface="Calibri"/>
              </a:defRPr>
            </a:pPr>
            <a:r>
              <a:t>Environnement patient direct</a:t>
            </a:r>
          </a:p>
          <a:p>
            <a:pPr defTabSz="457200">
              <a:spcBef>
                <a:spcPts val="1000"/>
              </a:spcBef>
              <a:defRPr sz="2800" b="1">
                <a:solidFill>
                  <a:srgbClr val="23195B"/>
                </a:solidFill>
                <a:latin typeface="Calibri"/>
                <a:ea typeface="Calibri"/>
                <a:cs typeface="Calibri"/>
                <a:sym typeface="Calibri"/>
              </a:defRPr>
            </a:pPr>
            <a:r>
              <a:t>En unités de soins intensifs :</a:t>
            </a:r>
            <a:r>
              <a:rPr b="0"/>
              <a:t> </a:t>
            </a:r>
            <a:r>
              <a:rPr>
                <a:solidFill>
                  <a:srgbClr val="008CFF"/>
                </a:solidFill>
              </a:rPr>
              <a:t>•</a:t>
            </a:r>
            <a:r>
              <a:rPr>
                <a:solidFill>
                  <a:schemeClr val="accent1"/>
                </a:solidFill>
              </a:rPr>
              <a:t> </a:t>
            </a:r>
            <a:r>
              <a:rPr b="0"/>
              <a:t>Lit du patient avec pousse-seringues/perfuseurs </a:t>
            </a:r>
            <a:r>
              <a:rPr>
                <a:solidFill>
                  <a:srgbClr val="008CFF"/>
                </a:solidFill>
              </a:rPr>
              <a:t>•</a:t>
            </a:r>
            <a:r>
              <a:rPr b="0">
                <a:solidFill>
                  <a:schemeClr val="accent1"/>
                </a:solidFill>
              </a:rPr>
              <a:t> </a:t>
            </a:r>
            <a:r>
              <a:rPr b="0"/>
              <a:t>Unité de ventilation </a:t>
            </a:r>
            <a:br>
              <a:rPr b="0"/>
            </a:br>
            <a:r>
              <a:rPr>
                <a:solidFill>
                  <a:srgbClr val="008CFF"/>
                </a:solidFill>
              </a:rPr>
              <a:t>•</a:t>
            </a:r>
            <a:r>
              <a:rPr>
                <a:solidFill>
                  <a:schemeClr val="accent1"/>
                </a:solidFill>
              </a:rPr>
              <a:t> </a:t>
            </a:r>
            <a:r>
              <a:rPr b="0"/>
              <a:t>Moniteur de surveillance </a:t>
            </a:r>
            <a:r>
              <a:rPr>
                <a:solidFill>
                  <a:srgbClr val="008CFF"/>
                </a:solidFill>
              </a:rPr>
              <a:t>•</a:t>
            </a:r>
            <a:r>
              <a:rPr>
                <a:solidFill>
                  <a:schemeClr val="accent1"/>
                </a:solidFill>
              </a:rPr>
              <a:t> </a:t>
            </a:r>
            <a:r>
              <a:rPr b="0"/>
              <a:t>Poste de travail informatique associé (si situé directement au chevet du patient) </a:t>
            </a:r>
            <a:r>
              <a:rPr>
                <a:solidFill>
                  <a:srgbClr val="008CFF"/>
                </a:solidFill>
              </a:rPr>
              <a:t>•</a:t>
            </a:r>
            <a:r>
              <a:rPr>
                <a:solidFill>
                  <a:schemeClr val="accent1"/>
                </a:solidFill>
              </a:rPr>
              <a:t> </a:t>
            </a:r>
            <a:r>
              <a:rPr b="0"/>
              <a:t>Tous les appareils attribués au patient</a:t>
            </a:r>
          </a:p>
          <a:p>
            <a:pPr defTabSz="457200">
              <a:spcBef>
                <a:spcPts val="1000"/>
              </a:spcBef>
              <a:defRPr sz="2800" b="1">
                <a:solidFill>
                  <a:srgbClr val="23195B"/>
                </a:solidFill>
                <a:latin typeface="Calibri"/>
                <a:ea typeface="Calibri"/>
                <a:cs typeface="Calibri"/>
                <a:sym typeface="Calibri"/>
              </a:defRPr>
            </a:pPr>
            <a:r>
              <a:t>Dans les unités de soins normaux : </a:t>
            </a:r>
            <a:r>
              <a:rPr>
                <a:solidFill>
                  <a:srgbClr val="008CFF"/>
                </a:solidFill>
              </a:rPr>
              <a:t>•</a:t>
            </a:r>
            <a:r>
              <a:rPr>
                <a:solidFill>
                  <a:schemeClr val="accent1"/>
                </a:solidFill>
              </a:rPr>
              <a:t> </a:t>
            </a:r>
            <a:r>
              <a:rPr b="0"/>
              <a:t>Lit du patient avec la table de chevet correspondante </a:t>
            </a:r>
            <a:r>
              <a:rPr>
                <a:solidFill>
                  <a:srgbClr val="008CFF"/>
                </a:solidFill>
              </a:rPr>
              <a:t>•</a:t>
            </a:r>
            <a:r>
              <a:rPr b="0"/>
              <a:t> Tous les effets personnels qui s'y trouvent </a:t>
            </a:r>
            <a:r>
              <a:rPr>
                <a:solidFill>
                  <a:srgbClr val="008CFF"/>
                </a:solidFill>
              </a:rPr>
              <a:t>•</a:t>
            </a:r>
            <a:r>
              <a:rPr b="0"/>
              <a:t> Tous les appareils attribués au patient</a:t>
            </a:r>
          </a:p>
        </p:txBody>
      </p:sp>
      <p:sp>
        <p:nvSpPr>
          <p:cNvPr id="312" name="Die ERWEITERTE Patientenumgebung…"/>
          <p:cNvSpPr txBox="1"/>
          <p:nvPr/>
        </p:nvSpPr>
        <p:spPr>
          <a:xfrm>
            <a:off x="16288500" y="1982649"/>
            <a:ext cx="6976520" cy="14074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defTabSz="457200">
              <a:spcBef>
                <a:spcPts val="1000"/>
              </a:spcBef>
              <a:defRPr sz="2500" b="1" cap="all" spc="375">
                <a:solidFill>
                  <a:srgbClr val="23195B"/>
                </a:solidFill>
                <a:latin typeface="Calibri"/>
                <a:ea typeface="Calibri"/>
                <a:cs typeface="Calibri"/>
                <a:sym typeface="Calibri"/>
              </a:defRPr>
            </a:pPr>
            <a:r>
              <a:t>Environnement patient ÉLARGI</a:t>
            </a:r>
          </a:p>
          <a:p>
            <a:pPr marL="317500" indent="-317500" defTabSz="457200">
              <a:spcBef>
                <a:spcPts val="1000"/>
              </a:spcBef>
              <a:buClr>
                <a:srgbClr val="008CFF"/>
              </a:buClr>
              <a:buSzPct val="125000"/>
              <a:buFont typeface="Times Roman"/>
              <a:buChar char="•"/>
              <a:defRPr sz="2800">
                <a:solidFill>
                  <a:srgbClr val="23195B"/>
                </a:solidFill>
                <a:latin typeface="Calibri"/>
                <a:ea typeface="Calibri"/>
                <a:cs typeface="Calibri"/>
                <a:sym typeface="Calibri"/>
              </a:defRPr>
            </a:pPr>
            <a:r>
              <a:t>Toutes les zones de la chambre du patient au-delà de celles mentionnées ci-dessus.</a:t>
            </a:r>
          </a:p>
        </p:txBody>
      </p:sp>
      <p:sp>
        <p:nvSpPr>
          <p:cNvPr id="313" name="Basierend auf „My 5 Moments of Hand Hygiene“, WHO 2009"/>
          <p:cNvSpPr txBox="1"/>
          <p:nvPr/>
        </p:nvSpPr>
        <p:spPr>
          <a:xfrm>
            <a:off x="15857034" y="12981826"/>
            <a:ext cx="8006061" cy="4411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r">
              <a:defRPr sz="2200">
                <a:solidFill>
                  <a:srgbClr val="5E5E5E"/>
                </a:solidFill>
                <a:latin typeface="Calibri"/>
                <a:ea typeface="Calibri"/>
                <a:cs typeface="Calibri"/>
                <a:sym typeface="Calibri"/>
              </a:defRPr>
            </a:lvl1pPr>
          </a:lstStyle>
          <a:p>
            <a:r>
              <a:rPr dirty="0" err="1"/>
              <a:t>Basé</a:t>
            </a:r>
            <a:r>
              <a:rPr dirty="0"/>
              <a:t> sur «</a:t>
            </a:r>
            <a:r>
              <a:rPr lang="de-DE" dirty="0"/>
              <a:t> </a:t>
            </a:r>
            <a:r>
              <a:rPr lang="de-DE" dirty="0" err="1">
                <a:solidFill>
                  <a:srgbClr val="4C4C4C"/>
                </a:solidFill>
                <a:effectLst/>
                <a:latin typeface="Calibri" panose="020F0502020204030204" pitchFamily="34" charset="0"/>
              </a:rPr>
              <a:t>My</a:t>
            </a:r>
            <a:r>
              <a:rPr lang="de-DE" dirty="0">
                <a:solidFill>
                  <a:srgbClr val="4C4C4C"/>
                </a:solidFill>
                <a:effectLst/>
                <a:latin typeface="Calibri" panose="020F0502020204030204" pitchFamily="34" charset="0"/>
              </a:rPr>
              <a:t> 5 </a:t>
            </a:r>
            <a:r>
              <a:rPr lang="de-DE" dirty="0" err="1">
                <a:solidFill>
                  <a:srgbClr val="4C4C4C"/>
                </a:solidFill>
                <a:effectLst/>
                <a:latin typeface="Calibri" panose="020F0502020204030204" pitchFamily="34" charset="0"/>
              </a:rPr>
              <a:t>moments</a:t>
            </a:r>
            <a:r>
              <a:rPr lang="de-DE" dirty="0">
                <a:solidFill>
                  <a:srgbClr val="4C4C4C"/>
                </a:solidFill>
                <a:effectLst/>
                <a:latin typeface="Calibri" panose="020F0502020204030204" pitchFamily="34" charset="0"/>
              </a:rPr>
              <a:t> </a:t>
            </a:r>
            <a:r>
              <a:rPr lang="de-DE" dirty="0" err="1">
                <a:solidFill>
                  <a:srgbClr val="4C4C4C"/>
                </a:solidFill>
                <a:effectLst/>
                <a:latin typeface="Calibri" panose="020F0502020204030204" pitchFamily="34" charset="0"/>
              </a:rPr>
              <a:t>of</a:t>
            </a:r>
            <a:r>
              <a:rPr lang="de-DE" dirty="0">
                <a:solidFill>
                  <a:srgbClr val="4C4C4C"/>
                </a:solidFill>
                <a:effectLst/>
                <a:latin typeface="Calibri" panose="020F0502020204030204" pitchFamily="34" charset="0"/>
              </a:rPr>
              <a:t> Hand Hygiene</a:t>
            </a:r>
            <a:r>
              <a:rPr dirty="0"/>
              <a:t> », OMS 2009</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CD9F0"/>
        </a:solidFill>
        <a:effectLst/>
      </p:bgPr>
    </p:bg>
    <p:spTree>
      <p:nvGrpSpPr>
        <p:cNvPr id="1" name=""/>
        <p:cNvGrpSpPr/>
        <p:nvPr/>
      </p:nvGrpSpPr>
      <p:grpSpPr>
        <a:xfrm>
          <a:off x="0" y="0"/>
          <a:ext cx="0" cy="0"/>
          <a:chOff x="0" y="0"/>
          <a:chExt cx="0" cy="0"/>
        </a:xfrm>
      </p:grpSpPr>
      <p:pic>
        <p:nvPicPr>
          <p:cNvPr id="315" name="Bild" descr="Bild"/>
          <p:cNvPicPr>
            <a:picLocks noChangeAspect="1"/>
          </p:cNvPicPr>
          <p:nvPr/>
        </p:nvPicPr>
        <p:blipFill>
          <a:blip r:embed="rId3"/>
          <a:stretch>
            <a:fillRect/>
          </a:stretch>
        </p:blipFill>
        <p:spPr>
          <a:xfrm>
            <a:off x="646037" y="2241657"/>
            <a:ext cx="16016719" cy="10913100"/>
          </a:xfrm>
          <a:prstGeom prst="rect">
            <a:avLst/>
          </a:prstGeom>
          <a:ln w="12700">
            <a:miter lim="400000"/>
          </a:ln>
        </p:spPr>
      </p:pic>
      <p:pic>
        <p:nvPicPr>
          <p:cNvPr id="316" name="Bild" descr="Bild"/>
          <p:cNvPicPr>
            <a:picLocks noChangeAspect="1"/>
          </p:cNvPicPr>
          <p:nvPr/>
        </p:nvPicPr>
        <p:blipFill>
          <a:blip r:embed="rId4"/>
          <a:stretch>
            <a:fillRect/>
          </a:stretch>
        </p:blipFill>
        <p:spPr>
          <a:xfrm>
            <a:off x="2556509" y="2787650"/>
            <a:ext cx="20610992" cy="8940800"/>
          </a:xfrm>
          <a:prstGeom prst="rect">
            <a:avLst/>
          </a:prstGeom>
          <a:ln w="12700">
            <a:miter lim="400000"/>
          </a:ln>
        </p:spPr>
      </p:pic>
      <p:sp>
        <p:nvSpPr>
          <p:cNvPr id="317" name="Basierend auf „My 5 Moments of Hand Hygiene“, WHO 2009"/>
          <p:cNvSpPr txBox="1"/>
          <p:nvPr/>
        </p:nvSpPr>
        <p:spPr>
          <a:xfrm>
            <a:off x="17292385" y="12981826"/>
            <a:ext cx="6570710" cy="4411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a:defRPr sz="2200">
                <a:solidFill>
                  <a:srgbClr val="5E5E5E"/>
                </a:solidFill>
                <a:latin typeface="Calibri"/>
                <a:ea typeface="Calibri"/>
                <a:cs typeface="Calibri"/>
                <a:sym typeface="Calibri"/>
              </a:defRPr>
            </a:lvl1pPr>
          </a:lstStyle>
          <a:p>
            <a:r>
              <a:rPr dirty="0" err="1"/>
              <a:t>Basé</a:t>
            </a:r>
            <a:r>
              <a:rPr dirty="0"/>
              <a:t> sur «</a:t>
            </a:r>
            <a:r>
              <a:rPr lang="de-DE" dirty="0"/>
              <a:t> </a:t>
            </a:r>
            <a:r>
              <a:rPr lang="de-DE" dirty="0" err="1">
                <a:solidFill>
                  <a:srgbClr val="4C4C4C"/>
                </a:solidFill>
                <a:effectLst/>
                <a:latin typeface="Calibri" panose="020F0502020204030204" pitchFamily="34" charset="0"/>
              </a:rPr>
              <a:t>My</a:t>
            </a:r>
            <a:r>
              <a:rPr lang="de-DE" dirty="0">
                <a:solidFill>
                  <a:srgbClr val="4C4C4C"/>
                </a:solidFill>
                <a:effectLst/>
                <a:latin typeface="Calibri" panose="020F0502020204030204" pitchFamily="34" charset="0"/>
              </a:rPr>
              <a:t> 5 </a:t>
            </a:r>
            <a:r>
              <a:rPr lang="de-DE" dirty="0" err="1">
                <a:solidFill>
                  <a:srgbClr val="4C4C4C"/>
                </a:solidFill>
                <a:effectLst/>
                <a:latin typeface="Calibri" panose="020F0502020204030204" pitchFamily="34" charset="0"/>
              </a:rPr>
              <a:t>moments</a:t>
            </a:r>
            <a:r>
              <a:rPr lang="de-DE" dirty="0">
                <a:solidFill>
                  <a:srgbClr val="4C4C4C"/>
                </a:solidFill>
                <a:effectLst/>
                <a:latin typeface="Calibri" panose="020F0502020204030204" pitchFamily="34" charset="0"/>
              </a:rPr>
              <a:t> </a:t>
            </a:r>
            <a:r>
              <a:rPr lang="de-DE" dirty="0" err="1">
                <a:solidFill>
                  <a:srgbClr val="4C4C4C"/>
                </a:solidFill>
                <a:effectLst/>
                <a:latin typeface="Calibri" panose="020F0502020204030204" pitchFamily="34" charset="0"/>
              </a:rPr>
              <a:t>of</a:t>
            </a:r>
            <a:r>
              <a:rPr lang="de-DE" dirty="0">
                <a:solidFill>
                  <a:srgbClr val="4C4C4C"/>
                </a:solidFill>
                <a:effectLst/>
                <a:latin typeface="Calibri" panose="020F0502020204030204" pitchFamily="34" charset="0"/>
              </a:rPr>
              <a:t> Hand Hygiene </a:t>
            </a:r>
            <a:r>
              <a:rPr dirty="0"/>
              <a:t>», OMS 2009</a:t>
            </a:r>
          </a:p>
        </p:txBody>
      </p:sp>
      <p:sp>
        <p:nvSpPr>
          <p:cNvPr id="318" name="02 | NOTWENDIGE SITUATIONEN…"/>
          <p:cNvSpPr txBox="1"/>
          <p:nvPr/>
        </p:nvSpPr>
        <p:spPr>
          <a:xfrm>
            <a:off x="0" y="508218"/>
            <a:ext cx="6931770" cy="8569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02 | </a:t>
            </a:r>
            <a:r>
              <a:rPr spc="375">
                <a:solidFill>
                  <a:srgbClr val="000000"/>
                </a:solidFill>
              </a:rPr>
              <a:t>SITUATIONS NÉCESSAIRES</a:t>
            </a:r>
            <a:endParaRPr spc="500"/>
          </a:p>
          <a:p>
            <a:pPr indent="571500">
              <a:lnSpc>
                <a:spcPct val="120000"/>
              </a:lnSpc>
              <a:spcBef>
                <a:spcPts val="0"/>
              </a:spcBef>
              <a:defRPr sz="3000">
                <a:latin typeface="Calibri"/>
                <a:ea typeface="Calibri"/>
                <a:cs typeface="Calibri"/>
                <a:sym typeface="Calibri"/>
              </a:defRPr>
            </a:pPr>
            <a:r>
              <a:t>Les 5 moments de l’hygiène des mains</a:t>
            </a:r>
          </a:p>
        </p:txBody>
      </p:sp>
      <p:pic>
        <p:nvPicPr>
          <p:cNvPr id="319" name="Bild" descr="Bild"/>
          <p:cNvPicPr>
            <a:picLocks noChangeAspect="1"/>
          </p:cNvPicPr>
          <p:nvPr/>
        </p:nvPicPr>
        <p:blipFill>
          <a:blip r:embed="rId5"/>
          <a:stretch>
            <a:fillRect/>
          </a:stretch>
        </p:blipFill>
        <p:spPr>
          <a:xfrm>
            <a:off x="11851461" y="5036558"/>
            <a:ext cx="2951547" cy="6908801"/>
          </a:xfrm>
          <a:prstGeom prst="rect">
            <a:avLst/>
          </a:prstGeom>
          <a:ln w="12700">
            <a:miter lim="400000"/>
          </a:ln>
        </p:spPr>
      </p:pic>
      <p:grpSp>
        <p:nvGrpSpPr>
          <p:cNvPr id="322" name="Gruppieren"/>
          <p:cNvGrpSpPr/>
          <p:nvPr/>
        </p:nvGrpSpPr>
        <p:grpSpPr>
          <a:xfrm>
            <a:off x="15105607" y="7333550"/>
            <a:ext cx="4190986" cy="1562895"/>
            <a:chOff x="0" y="127"/>
            <a:chExt cx="4190984" cy="1562893"/>
          </a:xfrm>
        </p:grpSpPr>
        <p:sp>
          <p:nvSpPr>
            <p:cNvPr id="320" name="Textblase"/>
            <p:cNvSpPr/>
            <p:nvPr/>
          </p:nvSpPr>
          <p:spPr>
            <a:xfrm rot="16200000">
              <a:off x="1230907" y="-1230781"/>
              <a:ext cx="1562895" cy="4024710"/>
            </a:xfrm>
            <a:custGeom>
              <a:avLst/>
              <a:gdLst/>
              <a:ahLst/>
              <a:cxnLst>
                <a:cxn ang="0">
                  <a:pos x="wd2" y="hd2"/>
                </a:cxn>
                <a:cxn ang="5400000">
                  <a:pos x="wd2" y="hd2"/>
                </a:cxn>
                <a:cxn ang="10800000">
                  <a:pos x="wd2" y="hd2"/>
                </a:cxn>
                <a:cxn ang="16200000">
                  <a:pos x="wd2" y="hd2"/>
                </a:cxn>
              </a:cxnLst>
              <a:rect l="0" t="0" r="r" b="b"/>
              <a:pathLst>
                <a:path w="21600" h="21600" extrusionOk="0">
                  <a:moveTo>
                    <a:pt x="6752" y="0"/>
                  </a:moveTo>
                  <a:cubicBezTo>
                    <a:pt x="4652" y="0"/>
                    <a:pt x="2951" y="661"/>
                    <a:pt x="2951" y="1476"/>
                  </a:cubicBezTo>
                  <a:lnTo>
                    <a:pt x="2951" y="3587"/>
                  </a:lnTo>
                  <a:lnTo>
                    <a:pt x="0" y="4658"/>
                  </a:lnTo>
                  <a:lnTo>
                    <a:pt x="2951" y="5727"/>
                  </a:lnTo>
                  <a:lnTo>
                    <a:pt x="2951" y="20124"/>
                  </a:lnTo>
                  <a:cubicBezTo>
                    <a:pt x="2951" y="20939"/>
                    <a:pt x="4652" y="21600"/>
                    <a:pt x="6752" y="21600"/>
                  </a:cubicBezTo>
                  <a:lnTo>
                    <a:pt x="17799" y="21600"/>
                  </a:lnTo>
                  <a:cubicBezTo>
                    <a:pt x="19899" y="21600"/>
                    <a:pt x="21600" y="20939"/>
                    <a:pt x="21600" y="20124"/>
                  </a:cubicBezTo>
                  <a:lnTo>
                    <a:pt x="21600" y="1476"/>
                  </a:lnTo>
                  <a:cubicBezTo>
                    <a:pt x="21600" y="661"/>
                    <a:pt x="19899" y="0"/>
                    <a:pt x="17799" y="0"/>
                  </a:cubicBezTo>
                  <a:lnTo>
                    <a:pt x="6752" y="0"/>
                  </a:lnTo>
                  <a:close/>
                </a:path>
              </a:pathLst>
            </a:custGeom>
            <a:solidFill>
              <a:srgbClr val="FFFFFF"/>
            </a:solidFill>
            <a:ln w="12700" cap="flat">
              <a:noFill/>
              <a:miter lim="400000"/>
            </a:ln>
            <a:effectLst>
              <a:outerShdw blurRad="127000" dist="75897" dir="2400000" rotWithShape="0">
                <a:srgbClr val="000000">
                  <a:alpha val="15113"/>
                </a:srgbClr>
              </a:outerShdw>
            </a:effectLst>
          </p:spPr>
          <p:txBody>
            <a:bodyPr wrap="square" lIns="0" tIns="0" rIns="0" bIns="0" numCol="1" anchor="ctr">
              <a:noAutofit/>
            </a:bodyPr>
            <a:lstStyle/>
            <a:p>
              <a:endParaRPr/>
            </a:p>
          </p:txBody>
        </p:sp>
        <p:sp>
          <p:nvSpPr>
            <p:cNvPr id="321" name="1. Vor Patientenkontakt"/>
            <p:cNvSpPr/>
            <p:nvPr/>
          </p:nvSpPr>
          <p:spPr>
            <a:xfrm>
              <a:off x="381222" y="678178"/>
              <a:ext cx="3809763"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nSpc>
                  <a:spcPct val="80000"/>
                </a:lnSpc>
                <a:spcBef>
                  <a:spcPts val="0"/>
                </a:spcBef>
                <a:defRPr sz="4500" b="1">
                  <a:solidFill>
                    <a:srgbClr val="23195B"/>
                  </a:solidFill>
                  <a:latin typeface="Calibri"/>
                  <a:ea typeface="Calibri"/>
                  <a:cs typeface="Calibri"/>
                  <a:sym typeface="Calibri"/>
                </a:defRPr>
              </a:pPr>
              <a:r>
                <a:t>4.</a:t>
              </a:r>
              <a:r>
                <a:rPr sz="3000"/>
                <a:t> Après</a:t>
              </a:r>
              <a:r>
                <a:rPr sz="3000" b="0"/>
                <a:t> le contact avec le patient</a:t>
              </a:r>
            </a:p>
          </p:txBody>
        </p:sp>
      </p:grpSp>
      <p:grpSp>
        <p:nvGrpSpPr>
          <p:cNvPr id="325" name="Gruppieren"/>
          <p:cNvGrpSpPr/>
          <p:nvPr/>
        </p:nvGrpSpPr>
        <p:grpSpPr>
          <a:xfrm>
            <a:off x="8810735" y="3827245"/>
            <a:ext cx="4089004" cy="1578770"/>
            <a:chOff x="0" y="127"/>
            <a:chExt cx="4089003" cy="1578768"/>
          </a:xfrm>
        </p:grpSpPr>
        <p:sp>
          <p:nvSpPr>
            <p:cNvPr id="323" name="Textblase"/>
            <p:cNvSpPr/>
            <p:nvPr/>
          </p:nvSpPr>
          <p:spPr>
            <a:xfrm rot="16200000">
              <a:off x="1255117" y="-1254990"/>
              <a:ext cx="1578769" cy="4089004"/>
            </a:xfrm>
            <a:custGeom>
              <a:avLst/>
              <a:gdLst/>
              <a:ahLst/>
              <a:cxnLst>
                <a:cxn ang="0">
                  <a:pos x="wd2" y="hd2"/>
                </a:cxn>
                <a:cxn ang="5400000">
                  <a:pos x="wd2" y="hd2"/>
                </a:cxn>
                <a:cxn ang="10800000">
                  <a:pos x="wd2" y="hd2"/>
                </a:cxn>
                <a:cxn ang="16200000">
                  <a:pos x="wd2" y="hd2"/>
                </a:cxn>
              </a:cxnLst>
              <a:rect l="0" t="0" r="r" b="b"/>
              <a:pathLst>
                <a:path w="21600" h="21600" extrusionOk="0">
                  <a:moveTo>
                    <a:pt x="6901" y="0"/>
                  </a:moveTo>
                  <a:cubicBezTo>
                    <a:pt x="4823" y="0"/>
                    <a:pt x="3138" y="650"/>
                    <a:pt x="3138" y="1453"/>
                  </a:cubicBezTo>
                  <a:lnTo>
                    <a:pt x="3138" y="15675"/>
                  </a:lnTo>
                  <a:lnTo>
                    <a:pt x="0" y="16726"/>
                  </a:lnTo>
                  <a:lnTo>
                    <a:pt x="3138" y="17778"/>
                  </a:lnTo>
                  <a:lnTo>
                    <a:pt x="3138" y="20145"/>
                  </a:lnTo>
                  <a:cubicBezTo>
                    <a:pt x="3138" y="20948"/>
                    <a:pt x="4823" y="21600"/>
                    <a:pt x="6901" y="21600"/>
                  </a:cubicBezTo>
                  <a:lnTo>
                    <a:pt x="17837" y="21600"/>
                  </a:lnTo>
                  <a:cubicBezTo>
                    <a:pt x="19916" y="21600"/>
                    <a:pt x="21600" y="20948"/>
                    <a:pt x="21600" y="20145"/>
                  </a:cubicBezTo>
                  <a:lnTo>
                    <a:pt x="21600" y="1453"/>
                  </a:lnTo>
                  <a:cubicBezTo>
                    <a:pt x="21600" y="650"/>
                    <a:pt x="19916" y="0"/>
                    <a:pt x="17837" y="0"/>
                  </a:cubicBezTo>
                  <a:lnTo>
                    <a:pt x="6901" y="0"/>
                  </a:lnTo>
                  <a:close/>
                </a:path>
              </a:pathLst>
            </a:custGeom>
            <a:solidFill>
              <a:srgbClr val="FFFFFF"/>
            </a:solidFill>
            <a:ln w="12700" cap="flat">
              <a:noFill/>
              <a:miter lim="400000"/>
            </a:ln>
            <a:effectLst>
              <a:outerShdw blurRad="127000" dist="75897" dir="2400000" rotWithShape="0">
                <a:srgbClr val="000000">
                  <a:alpha val="15113"/>
                </a:srgbClr>
              </a:outerShdw>
            </a:effectLst>
          </p:spPr>
          <p:txBody>
            <a:bodyPr wrap="square" lIns="0" tIns="0" rIns="0" bIns="0" numCol="1" anchor="ctr">
              <a:noAutofit/>
            </a:bodyPr>
            <a:lstStyle/>
            <a:p>
              <a:endParaRPr/>
            </a:p>
          </p:txBody>
        </p:sp>
        <p:sp>
          <p:nvSpPr>
            <p:cNvPr id="324" name="1. Vor Patientenkontakt"/>
            <p:cNvSpPr/>
            <p:nvPr/>
          </p:nvSpPr>
          <p:spPr>
            <a:xfrm>
              <a:off x="413323" y="678178"/>
              <a:ext cx="3386195"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nSpc>
                  <a:spcPct val="80000"/>
                </a:lnSpc>
                <a:spcBef>
                  <a:spcPts val="0"/>
                </a:spcBef>
                <a:defRPr sz="4500" b="1">
                  <a:solidFill>
                    <a:srgbClr val="23195B"/>
                  </a:solidFill>
                  <a:latin typeface="Calibri"/>
                  <a:ea typeface="Calibri"/>
                  <a:cs typeface="Calibri"/>
                  <a:sym typeface="Calibri"/>
                </a:defRPr>
              </a:pPr>
              <a:r>
                <a:t>1.</a:t>
              </a:r>
              <a:r>
                <a:rPr sz="3000"/>
                <a:t> Avant</a:t>
              </a:r>
              <a:r>
                <a:rPr sz="3000" b="0"/>
                <a:t> le contact avec le patient</a:t>
              </a:r>
            </a:p>
          </p:txBody>
        </p:sp>
      </p:grpSp>
      <p:grpSp>
        <p:nvGrpSpPr>
          <p:cNvPr id="328" name="Gruppieren"/>
          <p:cNvGrpSpPr/>
          <p:nvPr/>
        </p:nvGrpSpPr>
        <p:grpSpPr>
          <a:xfrm>
            <a:off x="2865674" y="2870630"/>
            <a:ext cx="4266804" cy="1543051"/>
            <a:chOff x="0" y="127"/>
            <a:chExt cx="4266803" cy="1543050"/>
          </a:xfrm>
        </p:grpSpPr>
        <p:sp>
          <p:nvSpPr>
            <p:cNvPr id="326" name="Textblase"/>
            <p:cNvSpPr/>
            <p:nvPr/>
          </p:nvSpPr>
          <p:spPr>
            <a:xfrm rot="16200000">
              <a:off x="1361876" y="-1361750"/>
              <a:ext cx="1543051" cy="4266804"/>
            </a:xfrm>
            <a:custGeom>
              <a:avLst/>
              <a:gdLst/>
              <a:ahLst/>
              <a:cxnLst>
                <a:cxn ang="0">
                  <a:pos x="wd2" y="hd2"/>
                </a:cxn>
                <a:cxn ang="5400000">
                  <a:pos x="wd2" y="hd2"/>
                </a:cxn>
                <a:cxn ang="10800000">
                  <a:pos x="wd2" y="hd2"/>
                </a:cxn>
                <a:cxn ang="16200000">
                  <a:pos x="wd2" y="hd2"/>
                </a:cxn>
              </a:cxnLst>
              <a:rect l="0" t="0" r="r" b="b"/>
              <a:pathLst>
                <a:path w="21600" h="21600" extrusionOk="0">
                  <a:moveTo>
                    <a:pt x="6561" y="0"/>
                  </a:moveTo>
                  <a:cubicBezTo>
                    <a:pt x="4434" y="0"/>
                    <a:pt x="2711" y="623"/>
                    <a:pt x="2711" y="1392"/>
                  </a:cubicBezTo>
                  <a:lnTo>
                    <a:pt x="2711" y="5973"/>
                  </a:lnTo>
                  <a:lnTo>
                    <a:pt x="0" y="6980"/>
                  </a:lnTo>
                  <a:lnTo>
                    <a:pt x="2711" y="7988"/>
                  </a:lnTo>
                  <a:lnTo>
                    <a:pt x="2711" y="20208"/>
                  </a:lnTo>
                  <a:cubicBezTo>
                    <a:pt x="2711" y="20977"/>
                    <a:pt x="4434" y="21600"/>
                    <a:pt x="6561" y="21600"/>
                  </a:cubicBezTo>
                  <a:lnTo>
                    <a:pt x="17750" y="21600"/>
                  </a:lnTo>
                  <a:cubicBezTo>
                    <a:pt x="19877" y="21600"/>
                    <a:pt x="21600" y="20977"/>
                    <a:pt x="21600" y="20208"/>
                  </a:cubicBezTo>
                  <a:lnTo>
                    <a:pt x="21600" y="1392"/>
                  </a:lnTo>
                  <a:cubicBezTo>
                    <a:pt x="21600" y="623"/>
                    <a:pt x="19877" y="0"/>
                    <a:pt x="17750" y="0"/>
                  </a:cubicBezTo>
                  <a:lnTo>
                    <a:pt x="6561" y="0"/>
                  </a:lnTo>
                  <a:close/>
                </a:path>
              </a:pathLst>
            </a:custGeom>
            <a:solidFill>
              <a:srgbClr val="FFFFFF"/>
            </a:solidFill>
            <a:ln w="12700" cap="flat">
              <a:noFill/>
              <a:miter lim="400000"/>
            </a:ln>
            <a:effectLst>
              <a:outerShdw blurRad="127000" dist="75897" dir="2400000" rotWithShape="0">
                <a:srgbClr val="000000">
                  <a:alpha val="15113"/>
                </a:srgbClr>
              </a:outerShdw>
            </a:effectLst>
          </p:spPr>
          <p:txBody>
            <a:bodyPr wrap="square" lIns="0" tIns="0" rIns="0" bIns="0" numCol="1" anchor="ctr">
              <a:noAutofit/>
            </a:bodyPr>
            <a:lstStyle/>
            <a:p>
              <a:endParaRPr/>
            </a:p>
          </p:txBody>
        </p:sp>
        <p:sp>
          <p:nvSpPr>
            <p:cNvPr id="327" name="1. Vor Patientenkontakt"/>
            <p:cNvSpPr/>
            <p:nvPr/>
          </p:nvSpPr>
          <p:spPr>
            <a:xfrm>
              <a:off x="392358" y="665479"/>
              <a:ext cx="3493313"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nSpc>
                  <a:spcPct val="80000"/>
                </a:lnSpc>
                <a:spcBef>
                  <a:spcPts val="0"/>
                </a:spcBef>
                <a:defRPr sz="4500" b="1">
                  <a:solidFill>
                    <a:srgbClr val="23195B"/>
                  </a:solidFill>
                  <a:latin typeface="Calibri"/>
                  <a:ea typeface="Calibri"/>
                  <a:cs typeface="Calibri"/>
                  <a:sym typeface="Calibri"/>
                </a:defRPr>
              </a:pPr>
              <a:r>
                <a:t>2.</a:t>
              </a:r>
              <a:r>
                <a:rPr sz="3000"/>
                <a:t> Avant</a:t>
              </a:r>
              <a:r>
                <a:rPr sz="3000" b="0"/>
                <a:t> un soin de nettoyage/aseptique</a:t>
              </a:r>
            </a:p>
          </p:txBody>
        </p:sp>
      </p:grpSp>
      <p:grpSp>
        <p:nvGrpSpPr>
          <p:cNvPr id="331" name="Gruppieren"/>
          <p:cNvGrpSpPr/>
          <p:nvPr/>
        </p:nvGrpSpPr>
        <p:grpSpPr>
          <a:xfrm>
            <a:off x="16772216" y="1814744"/>
            <a:ext cx="6655991" cy="1576388"/>
            <a:chOff x="0" y="127"/>
            <a:chExt cx="6655990" cy="1576387"/>
          </a:xfrm>
        </p:grpSpPr>
        <p:sp>
          <p:nvSpPr>
            <p:cNvPr id="329" name="Textblase"/>
            <p:cNvSpPr/>
            <p:nvPr/>
          </p:nvSpPr>
          <p:spPr>
            <a:xfrm rot="16200000">
              <a:off x="2539801" y="-2539675"/>
              <a:ext cx="1576389" cy="6655992"/>
            </a:xfrm>
            <a:custGeom>
              <a:avLst/>
              <a:gdLst/>
              <a:ahLst/>
              <a:cxnLst>
                <a:cxn ang="0">
                  <a:pos x="wd2" y="hd2"/>
                </a:cxn>
                <a:cxn ang="5400000">
                  <a:pos x="wd2" y="hd2"/>
                </a:cxn>
                <a:cxn ang="10800000">
                  <a:pos x="wd2" y="hd2"/>
                </a:cxn>
                <a:cxn ang="16200000">
                  <a:pos x="wd2" y="hd2"/>
                </a:cxn>
              </a:cxnLst>
              <a:rect l="0" t="0" r="r" b="b"/>
              <a:pathLst>
                <a:path w="21600" h="21600" extrusionOk="0">
                  <a:moveTo>
                    <a:pt x="6879" y="0"/>
                  </a:moveTo>
                  <a:cubicBezTo>
                    <a:pt x="4797" y="0"/>
                    <a:pt x="3111" y="399"/>
                    <a:pt x="3111" y="893"/>
                  </a:cubicBezTo>
                  <a:lnTo>
                    <a:pt x="3111" y="17131"/>
                  </a:lnTo>
                  <a:lnTo>
                    <a:pt x="0" y="17777"/>
                  </a:lnTo>
                  <a:lnTo>
                    <a:pt x="3111" y="18424"/>
                  </a:lnTo>
                  <a:lnTo>
                    <a:pt x="3111" y="20707"/>
                  </a:lnTo>
                  <a:cubicBezTo>
                    <a:pt x="3111" y="21200"/>
                    <a:pt x="4797" y="21600"/>
                    <a:pt x="6879" y="21600"/>
                  </a:cubicBezTo>
                  <a:lnTo>
                    <a:pt x="17831" y="21600"/>
                  </a:lnTo>
                  <a:cubicBezTo>
                    <a:pt x="19913" y="21600"/>
                    <a:pt x="21600" y="21200"/>
                    <a:pt x="21600" y="20707"/>
                  </a:cubicBezTo>
                  <a:lnTo>
                    <a:pt x="21600" y="893"/>
                  </a:lnTo>
                  <a:cubicBezTo>
                    <a:pt x="21600" y="399"/>
                    <a:pt x="19913" y="0"/>
                    <a:pt x="17831" y="0"/>
                  </a:cubicBezTo>
                  <a:lnTo>
                    <a:pt x="6879" y="0"/>
                  </a:lnTo>
                  <a:close/>
                </a:path>
              </a:pathLst>
            </a:custGeom>
            <a:solidFill>
              <a:srgbClr val="FFFFFF"/>
            </a:solidFill>
            <a:ln w="12700" cap="flat">
              <a:noFill/>
              <a:miter lim="400000"/>
            </a:ln>
            <a:effectLst>
              <a:outerShdw blurRad="127000" dist="75897" dir="2400000" rotWithShape="0">
                <a:srgbClr val="000000">
                  <a:alpha val="15113"/>
                </a:srgbClr>
              </a:outerShdw>
            </a:effectLst>
          </p:spPr>
          <p:txBody>
            <a:bodyPr wrap="square" lIns="0" tIns="0" rIns="0" bIns="0" numCol="1" anchor="ctr">
              <a:noAutofit/>
            </a:bodyPr>
            <a:lstStyle/>
            <a:p>
              <a:endParaRPr/>
            </a:p>
          </p:txBody>
        </p:sp>
        <p:sp>
          <p:nvSpPr>
            <p:cNvPr id="330" name="1. Vor Patientenkontakt"/>
            <p:cNvSpPr/>
            <p:nvPr/>
          </p:nvSpPr>
          <p:spPr>
            <a:xfrm>
              <a:off x="381222" y="678178"/>
              <a:ext cx="603737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nSpc>
                  <a:spcPct val="80000"/>
                </a:lnSpc>
                <a:spcBef>
                  <a:spcPts val="0"/>
                </a:spcBef>
                <a:defRPr sz="4500" b="1">
                  <a:solidFill>
                    <a:srgbClr val="23195B"/>
                  </a:solidFill>
                  <a:latin typeface="Calibri"/>
                  <a:ea typeface="Calibri"/>
                  <a:cs typeface="Calibri"/>
                  <a:sym typeface="Calibri"/>
                </a:defRPr>
              </a:pPr>
              <a:r>
                <a:t>5.</a:t>
              </a:r>
              <a:r>
                <a:rPr sz="3000"/>
                <a:t> Après</a:t>
              </a:r>
              <a:r>
                <a:rPr sz="3000" b="0"/>
                <a:t> le contact avec l'environnement immédiat du patient</a:t>
              </a:r>
            </a:p>
          </p:txBody>
        </p:sp>
      </p:grpSp>
      <p:grpSp>
        <p:nvGrpSpPr>
          <p:cNvPr id="334" name="Gruppieren"/>
          <p:cNvGrpSpPr/>
          <p:nvPr/>
        </p:nvGrpSpPr>
        <p:grpSpPr>
          <a:xfrm>
            <a:off x="7045973" y="10170613"/>
            <a:ext cx="5626897" cy="1558927"/>
            <a:chOff x="-1" y="-209423"/>
            <a:chExt cx="5626895" cy="1558926"/>
          </a:xfrm>
        </p:grpSpPr>
        <p:sp>
          <p:nvSpPr>
            <p:cNvPr id="332" name="Textblase"/>
            <p:cNvSpPr/>
            <p:nvPr/>
          </p:nvSpPr>
          <p:spPr>
            <a:xfrm rot="16200000">
              <a:off x="2033984" y="-2243408"/>
              <a:ext cx="1558926" cy="5626895"/>
            </a:xfrm>
            <a:custGeom>
              <a:avLst/>
              <a:gdLst/>
              <a:ahLst/>
              <a:cxnLst>
                <a:cxn ang="0">
                  <a:pos x="wd2" y="hd2"/>
                </a:cxn>
                <a:cxn ang="5400000">
                  <a:pos x="wd2" y="hd2"/>
                </a:cxn>
                <a:cxn ang="10800000">
                  <a:pos x="wd2" y="hd2"/>
                </a:cxn>
                <a:cxn ang="16200000">
                  <a:pos x="wd2" y="hd2"/>
                </a:cxn>
              </a:cxnLst>
              <a:rect l="0" t="0" r="r" b="b"/>
              <a:pathLst>
                <a:path w="21600" h="21600" extrusionOk="0">
                  <a:moveTo>
                    <a:pt x="3811" y="0"/>
                  </a:moveTo>
                  <a:cubicBezTo>
                    <a:pt x="1706" y="0"/>
                    <a:pt x="0" y="473"/>
                    <a:pt x="0" y="1056"/>
                  </a:cubicBezTo>
                  <a:lnTo>
                    <a:pt x="0" y="20544"/>
                  </a:lnTo>
                  <a:cubicBezTo>
                    <a:pt x="0" y="21127"/>
                    <a:pt x="1706" y="21600"/>
                    <a:pt x="3811" y="21600"/>
                  </a:cubicBezTo>
                  <a:lnTo>
                    <a:pt x="14886" y="21600"/>
                  </a:lnTo>
                  <a:cubicBezTo>
                    <a:pt x="16991" y="21600"/>
                    <a:pt x="18697" y="21127"/>
                    <a:pt x="18697" y="20544"/>
                  </a:cubicBezTo>
                  <a:lnTo>
                    <a:pt x="18697" y="6205"/>
                  </a:lnTo>
                  <a:lnTo>
                    <a:pt x="21600" y="5442"/>
                  </a:lnTo>
                  <a:lnTo>
                    <a:pt x="18697" y="4677"/>
                  </a:lnTo>
                  <a:lnTo>
                    <a:pt x="18697" y="1056"/>
                  </a:lnTo>
                  <a:cubicBezTo>
                    <a:pt x="18697" y="473"/>
                    <a:pt x="16991" y="0"/>
                    <a:pt x="14886" y="0"/>
                  </a:cubicBezTo>
                  <a:lnTo>
                    <a:pt x="3811" y="0"/>
                  </a:lnTo>
                  <a:close/>
                </a:path>
              </a:pathLst>
            </a:custGeom>
            <a:solidFill>
              <a:srgbClr val="FFFFFF"/>
            </a:solidFill>
            <a:ln w="12700" cap="flat">
              <a:noFill/>
              <a:miter lim="400000"/>
            </a:ln>
            <a:effectLst>
              <a:outerShdw blurRad="127000" dist="75897" dir="2400000" rotWithShape="0">
                <a:srgbClr val="000000">
                  <a:alpha val="15113"/>
                </a:srgbClr>
              </a:outerShdw>
            </a:effectLst>
          </p:spPr>
          <p:txBody>
            <a:bodyPr wrap="square" lIns="0" tIns="0" rIns="0" bIns="0" numCol="1" anchor="ctr">
              <a:noAutofit/>
            </a:bodyPr>
            <a:lstStyle/>
            <a:p>
              <a:endParaRPr/>
            </a:p>
          </p:txBody>
        </p:sp>
        <p:sp>
          <p:nvSpPr>
            <p:cNvPr id="333" name="1. Vor Patientenkontakt"/>
            <p:cNvSpPr/>
            <p:nvPr/>
          </p:nvSpPr>
          <p:spPr>
            <a:xfrm>
              <a:off x="279622" y="187567"/>
              <a:ext cx="5321872" cy="103515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nSpc>
                  <a:spcPct val="80000"/>
                </a:lnSpc>
                <a:spcBef>
                  <a:spcPts val="0"/>
                </a:spcBef>
                <a:defRPr sz="4500" b="1">
                  <a:solidFill>
                    <a:srgbClr val="23195B"/>
                  </a:solidFill>
                  <a:latin typeface="Calibri"/>
                  <a:ea typeface="Calibri"/>
                  <a:cs typeface="Calibri"/>
                  <a:sym typeface="Calibri"/>
                </a:defRPr>
              </a:pPr>
              <a:r>
                <a:rPr dirty="0"/>
                <a:t>3.</a:t>
              </a:r>
              <a:r>
                <a:rPr sz="3000" dirty="0"/>
                <a:t> Après</a:t>
              </a:r>
              <a:r>
                <a:rPr sz="3000" b="0" dirty="0"/>
                <a:t> un </a:t>
              </a:r>
              <a:r>
                <a:rPr sz="3000" b="0" dirty="0" err="1"/>
                <a:t>risque</a:t>
              </a:r>
              <a:r>
                <a:rPr sz="3000" b="0" dirty="0"/>
                <a:t> </a:t>
              </a:r>
              <a:r>
                <a:rPr sz="3000" b="0" dirty="0" err="1"/>
                <a:t>d’exposition</a:t>
              </a:r>
              <a:r>
                <a:rPr sz="3000" b="0" dirty="0"/>
                <a:t> </a:t>
              </a:r>
              <a:r>
                <a:rPr sz="3000" b="0" dirty="0" err="1"/>
                <a:t>à</a:t>
              </a:r>
              <a:r>
                <a:rPr sz="3000" b="0" dirty="0"/>
                <a:t> un </a:t>
              </a:r>
              <a:r>
                <a:rPr sz="3000" b="0" dirty="0" err="1"/>
                <a:t>fluide</a:t>
              </a:r>
              <a:r>
                <a:rPr sz="3000" b="0" dirty="0"/>
                <a:t> </a:t>
              </a:r>
              <a:r>
                <a:rPr sz="3000" b="0" dirty="0" err="1"/>
                <a:t>corporel</a:t>
              </a:r>
              <a:endParaRPr sz="3000" b="0" dirty="0"/>
            </a:p>
          </p:txBody>
        </p:sp>
      </p:grpSp>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325"/>
                                        </p:tgtEl>
                                        <p:attrNameLst>
                                          <p:attrName>style.visibility</p:attrName>
                                        </p:attrNameLst>
                                      </p:cBhvr>
                                      <p:to>
                                        <p:strVal val="visible"/>
                                      </p:to>
                                    </p:set>
                                    <p:anim calcmode="lin" valueType="num">
                                      <p:cBhvr>
                                        <p:cTn id="7" dur="750" fill="hold"/>
                                        <p:tgtEl>
                                          <p:spTgt spid="325"/>
                                        </p:tgtEl>
                                        <p:attrNameLst>
                                          <p:attrName>ppt_x</p:attrName>
                                        </p:attrNameLst>
                                      </p:cBhvr>
                                      <p:tavLst>
                                        <p:tav tm="0">
                                          <p:val>
                                            <p:strVal val="0-#ppt_w/2"/>
                                          </p:val>
                                        </p:tav>
                                        <p:tav tm="100000">
                                          <p:val>
                                            <p:strVal val="#ppt_x"/>
                                          </p:val>
                                        </p:tav>
                                      </p:tavLst>
                                    </p:anim>
                                    <p:anim calcmode="lin" valueType="num">
                                      <p:cBhvr>
                                        <p:cTn id="8" dur="750" fill="hold"/>
                                        <p:tgtEl>
                                          <p:spTgt spid="32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328"/>
                                        </p:tgtEl>
                                        <p:attrNameLst>
                                          <p:attrName>style.visibility</p:attrName>
                                        </p:attrNameLst>
                                      </p:cBhvr>
                                      <p:to>
                                        <p:strVal val="visible"/>
                                      </p:to>
                                    </p:set>
                                    <p:anim calcmode="lin" valueType="num">
                                      <p:cBhvr>
                                        <p:cTn id="13" dur="750" fill="hold"/>
                                        <p:tgtEl>
                                          <p:spTgt spid="328"/>
                                        </p:tgtEl>
                                        <p:attrNameLst>
                                          <p:attrName>ppt_x</p:attrName>
                                        </p:attrNameLst>
                                      </p:cBhvr>
                                      <p:tavLst>
                                        <p:tav tm="0">
                                          <p:val>
                                            <p:strVal val="0-#ppt_w/2"/>
                                          </p:val>
                                        </p:tav>
                                        <p:tav tm="100000">
                                          <p:val>
                                            <p:strVal val="#ppt_x"/>
                                          </p:val>
                                        </p:tav>
                                      </p:tavLst>
                                    </p:anim>
                                    <p:anim calcmode="lin" valueType="num">
                                      <p:cBhvr>
                                        <p:cTn id="14" dur="750" fill="hold"/>
                                        <p:tgtEl>
                                          <p:spTgt spid="32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3" nodeType="clickEffect">
                                  <p:stCondLst>
                                    <p:cond delay="0"/>
                                  </p:stCondLst>
                                  <p:iterate>
                                    <p:tmAbs val="0"/>
                                  </p:iterate>
                                  <p:childTnLst>
                                    <p:set>
                                      <p:cBhvr>
                                        <p:cTn id="18" fill="hold"/>
                                        <p:tgtEl>
                                          <p:spTgt spid="334"/>
                                        </p:tgtEl>
                                        <p:attrNameLst>
                                          <p:attrName>style.visibility</p:attrName>
                                        </p:attrNameLst>
                                      </p:cBhvr>
                                      <p:to>
                                        <p:strVal val="visible"/>
                                      </p:to>
                                    </p:set>
                                    <p:anim calcmode="lin" valueType="num">
                                      <p:cBhvr>
                                        <p:cTn id="19" dur="750" fill="hold"/>
                                        <p:tgtEl>
                                          <p:spTgt spid="334"/>
                                        </p:tgtEl>
                                        <p:attrNameLst>
                                          <p:attrName>ppt_x</p:attrName>
                                        </p:attrNameLst>
                                      </p:cBhvr>
                                      <p:tavLst>
                                        <p:tav tm="0">
                                          <p:val>
                                            <p:strVal val="1+#ppt_w/2"/>
                                          </p:val>
                                        </p:tav>
                                        <p:tav tm="100000">
                                          <p:val>
                                            <p:strVal val="#ppt_x"/>
                                          </p:val>
                                        </p:tav>
                                      </p:tavLst>
                                    </p:anim>
                                    <p:anim calcmode="lin" valueType="num">
                                      <p:cBhvr>
                                        <p:cTn id="20" dur="750" fill="hold"/>
                                        <p:tgtEl>
                                          <p:spTgt spid="33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4" nodeType="clickEffect">
                                  <p:stCondLst>
                                    <p:cond delay="0"/>
                                  </p:stCondLst>
                                  <p:iterate>
                                    <p:tmAbs val="0"/>
                                  </p:iterate>
                                  <p:childTnLst>
                                    <p:set>
                                      <p:cBhvr>
                                        <p:cTn id="24" fill="hold"/>
                                        <p:tgtEl>
                                          <p:spTgt spid="322"/>
                                        </p:tgtEl>
                                        <p:attrNameLst>
                                          <p:attrName>style.visibility</p:attrName>
                                        </p:attrNameLst>
                                      </p:cBhvr>
                                      <p:to>
                                        <p:strVal val="visible"/>
                                      </p:to>
                                    </p:set>
                                    <p:anim calcmode="lin" valueType="num">
                                      <p:cBhvr>
                                        <p:cTn id="25" dur="750" fill="hold"/>
                                        <p:tgtEl>
                                          <p:spTgt spid="322"/>
                                        </p:tgtEl>
                                        <p:attrNameLst>
                                          <p:attrName>ppt_x</p:attrName>
                                        </p:attrNameLst>
                                      </p:cBhvr>
                                      <p:tavLst>
                                        <p:tav tm="0">
                                          <p:val>
                                            <p:strVal val="1+#ppt_w/2"/>
                                          </p:val>
                                        </p:tav>
                                        <p:tav tm="100000">
                                          <p:val>
                                            <p:strVal val="#ppt_x"/>
                                          </p:val>
                                        </p:tav>
                                      </p:tavLst>
                                    </p:anim>
                                    <p:anim calcmode="lin" valueType="num">
                                      <p:cBhvr>
                                        <p:cTn id="26" dur="750" fill="hold"/>
                                        <p:tgtEl>
                                          <p:spTgt spid="32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5" nodeType="clickEffect">
                                  <p:stCondLst>
                                    <p:cond delay="0"/>
                                  </p:stCondLst>
                                  <p:iterate>
                                    <p:tmAbs val="0"/>
                                  </p:iterate>
                                  <p:childTnLst>
                                    <p:set>
                                      <p:cBhvr>
                                        <p:cTn id="30" fill="hold"/>
                                        <p:tgtEl>
                                          <p:spTgt spid="331"/>
                                        </p:tgtEl>
                                        <p:attrNameLst>
                                          <p:attrName>style.visibility</p:attrName>
                                        </p:attrNameLst>
                                      </p:cBhvr>
                                      <p:to>
                                        <p:strVal val="visible"/>
                                      </p:to>
                                    </p:set>
                                    <p:anim calcmode="lin" valueType="num">
                                      <p:cBhvr>
                                        <p:cTn id="31" dur="750" fill="hold"/>
                                        <p:tgtEl>
                                          <p:spTgt spid="331"/>
                                        </p:tgtEl>
                                        <p:attrNameLst>
                                          <p:attrName>ppt_x</p:attrName>
                                        </p:attrNameLst>
                                      </p:cBhvr>
                                      <p:tavLst>
                                        <p:tav tm="0">
                                          <p:val>
                                            <p:strVal val="1+#ppt_w/2"/>
                                          </p:val>
                                        </p:tav>
                                        <p:tav tm="100000">
                                          <p:val>
                                            <p:strVal val="#ppt_x"/>
                                          </p:val>
                                        </p:tav>
                                      </p:tavLst>
                                    </p:anim>
                                    <p:anim calcmode="lin" valueType="num">
                                      <p:cBhvr>
                                        <p:cTn id="32" dur="750" fill="hold"/>
                                        <p:tgtEl>
                                          <p:spTgt spid="3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 grpId="4" animBg="1" advAuto="0"/>
      <p:bldP spid="325" grpId="1" animBg="1" advAuto="0"/>
      <p:bldP spid="328" grpId="2" animBg="1" advAuto="0"/>
      <p:bldP spid="331" grpId="5" animBg="1" advAuto="0"/>
      <p:bldP spid="334" grpId="3"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336" name="Ärmel hoch:…"/>
          <p:cNvSpPr txBox="1"/>
          <p:nvPr/>
        </p:nvSpPr>
        <p:spPr>
          <a:xfrm>
            <a:off x="1422400" y="3581488"/>
            <a:ext cx="7272332" cy="65530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nSpc>
                <a:spcPct val="80000"/>
              </a:lnSpc>
              <a:spcBef>
                <a:spcPts val="0"/>
              </a:spcBef>
              <a:defRPr sz="10000" b="1" spc="-100">
                <a:latin typeface="Calibri"/>
                <a:ea typeface="Calibri"/>
                <a:cs typeface="Calibri"/>
                <a:sym typeface="Calibri"/>
              </a:defRPr>
            </a:pPr>
            <a:r>
              <a:t>Retrousse </a:t>
            </a:r>
            <a:br/>
            <a:r>
              <a:t>tes manches : </a:t>
            </a:r>
          </a:p>
          <a:p>
            <a:pPr>
              <a:lnSpc>
                <a:spcPct val="80000"/>
              </a:lnSpc>
              <a:spcBef>
                <a:spcPts val="0"/>
              </a:spcBef>
              <a:defRPr sz="10000" b="1" spc="-100">
                <a:latin typeface="Calibri"/>
                <a:ea typeface="Calibri"/>
                <a:cs typeface="Calibri"/>
                <a:sym typeface="Calibri"/>
              </a:defRPr>
            </a:pPr>
            <a:r>
              <a:t>c'est l'heure de la</a:t>
            </a:r>
            <a:r>
              <a:rPr>
                <a:solidFill>
                  <a:srgbClr val="1F00EB"/>
                </a:solidFill>
              </a:rPr>
              <a:t> partie pratique</a:t>
            </a:r>
            <a:r>
              <a:t> !</a:t>
            </a:r>
          </a:p>
        </p:txBody>
      </p:sp>
      <p:sp>
        <p:nvSpPr>
          <p:cNvPr id="337" name="Training mit DesiCoach®"/>
          <p:cNvSpPr txBox="1"/>
          <p:nvPr/>
        </p:nvSpPr>
        <p:spPr>
          <a:xfrm>
            <a:off x="11795603" y="6448102"/>
            <a:ext cx="9533412" cy="9975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90000"/>
              </a:lnSpc>
              <a:spcBef>
                <a:spcPts val="0"/>
              </a:spcBef>
              <a:defRPr sz="7000" b="1" spc="-70">
                <a:latin typeface="Calibri"/>
                <a:ea typeface="Calibri"/>
                <a:cs typeface="Calibri"/>
                <a:sym typeface="Calibri"/>
              </a:defRPr>
            </a:lvl1pPr>
          </a:lstStyle>
          <a:p>
            <a:r>
              <a:t>Training avec DesiCoach®</a:t>
            </a:r>
          </a:p>
        </p:txBody>
      </p:sp>
      <p:sp>
        <p:nvSpPr>
          <p:cNvPr id="338" name="Linien"/>
          <p:cNvSpPr/>
          <p:nvPr/>
        </p:nvSpPr>
        <p:spPr>
          <a:xfrm>
            <a:off x="9519431" y="6858000"/>
            <a:ext cx="866811" cy="0"/>
          </a:xfrm>
          <a:prstGeom prst="line">
            <a:avLst/>
          </a:prstGeom>
          <a:ln w="76200">
            <a:solidFill>
              <a:srgbClr val="000000"/>
            </a:solidFill>
            <a:miter lim="400000"/>
            <a:tailEnd type="triangle"/>
          </a:ln>
        </p:spPr>
        <p:txBody>
          <a:bodyPr lIns="45718" tIns="45718" rIns="45718" bIns="45718"/>
          <a:lstStyle/>
          <a:p>
            <a:endParaRPr/>
          </a:p>
        </p:txBody>
      </p:sp>
      <p:pic>
        <p:nvPicPr>
          <p:cNvPr id="339" name="Bild" descr="Bild"/>
          <p:cNvPicPr>
            <a:picLocks noChangeAspect="1"/>
          </p:cNvPicPr>
          <p:nvPr/>
        </p:nvPicPr>
        <p:blipFill>
          <a:blip r:embed="rId2"/>
          <a:stretch>
            <a:fillRect/>
          </a:stretch>
        </p:blipFill>
        <p:spPr>
          <a:xfrm rot="21240000" flipH="1">
            <a:off x="16774769" y="7185055"/>
            <a:ext cx="4173795" cy="494044"/>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341" name="Abgerundetes Rechteck"/>
          <p:cNvSpPr/>
          <p:nvPr/>
        </p:nvSpPr>
        <p:spPr>
          <a:xfrm>
            <a:off x="11248876" y="9261213"/>
            <a:ext cx="12043212" cy="3584876"/>
          </a:xfrm>
          <a:prstGeom prst="roundRect">
            <a:avLst>
              <a:gd name="adj" fmla="val 14389"/>
            </a:avLst>
          </a:prstGeom>
          <a:solidFill>
            <a:srgbClr val="FFFFFF"/>
          </a:solidFill>
          <a:ln w="12700">
            <a:miter lim="400000"/>
          </a:ln>
        </p:spPr>
        <p:txBody>
          <a:bodyPr lIns="0" tIns="0" rIns="0" bIns="0" anchor="ctr"/>
          <a:lstStyle/>
          <a:p>
            <a:endParaRPr/>
          </a:p>
        </p:txBody>
      </p:sp>
      <p:pic>
        <p:nvPicPr>
          <p:cNvPr id="342" name="DW_Bright_and_EasyToClean_v1_1200px_FD.jpg" descr="DW_Bright_and_EasyToClean_v1_1200px_FD.jpg"/>
          <p:cNvPicPr>
            <a:picLocks noChangeAspect="1"/>
          </p:cNvPicPr>
          <p:nvPr/>
        </p:nvPicPr>
        <p:blipFill>
          <a:blip r:embed="rId2"/>
          <a:srcRect l="4092" t="7334" r="560" b="84"/>
          <a:stretch>
            <a:fillRect/>
          </a:stretch>
        </p:blipFill>
        <p:spPr>
          <a:xfrm>
            <a:off x="-1" y="0"/>
            <a:ext cx="10155051" cy="13722189"/>
          </a:xfrm>
          <a:prstGeom prst="rect">
            <a:avLst/>
          </a:prstGeom>
          <a:ln w="12700">
            <a:miter lim="400000"/>
          </a:ln>
          <a:effectLst>
            <a:outerShdw blurRad="254000" dist="76807" dir="5400000" rotWithShape="0">
              <a:srgbClr val="000000">
                <a:alpha val="10113"/>
              </a:srgbClr>
            </a:outerShdw>
          </a:effectLst>
        </p:spPr>
      </p:pic>
      <p:sp>
        <p:nvSpPr>
          <p:cNvPr id="343" name="Erkenntnis durch Entfärbung."/>
          <p:cNvSpPr txBox="1"/>
          <p:nvPr/>
        </p:nvSpPr>
        <p:spPr>
          <a:xfrm>
            <a:off x="17793242" y="3348885"/>
            <a:ext cx="5532763" cy="1471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90000"/>
              </a:lnSpc>
              <a:spcBef>
                <a:spcPts val="3000"/>
              </a:spcBef>
              <a:defRPr sz="5000" b="1" spc="-50">
                <a:latin typeface="Calibri"/>
                <a:ea typeface="Calibri"/>
                <a:cs typeface="Calibri"/>
                <a:sym typeface="Calibri"/>
              </a:defRPr>
            </a:pPr>
            <a:r>
              <a:t>Prise de conscience par</a:t>
            </a:r>
            <a:r>
              <a:rPr>
                <a:solidFill>
                  <a:srgbClr val="F0BEB5"/>
                </a:solidFill>
              </a:rPr>
              <a:t> </a:t>
            </a:r>
            <a:r>
              <a:rPr>
                <a:solidFill>
                  <a:srgbClr val="BC8A81"/>
                </a:solidFill>
              </a:rPr>
              <a:t>décoloration</a:t>
            </a:r>
            <a:r>
              <a:t>.</a:t>
            </a:r>
          </a:p>
        </p:txBody>
      </p:sp>
      <p:sp>
        <p:nvSpPr>
          <p:cNvPr id="344" name="sofortige Entfärbung…"/>
          <p:cNvSpPr txBox="1"/>
          <p:nvPr/>
        </p:nvSpPr>
        <p:spPr>
          <a:xfrm>
            <a:off x="17785320" y="5170639"/>
            <a:ext cx="6292699" cy="11065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marL="380999" indent="-380999">
              <a:lnSpc>
                <a:spcPct val="110000"/>
              </a:lnSpc>
              <a:spcBef>
                <a:spcPts val="500"/>
              </a:spcBef>
              <a:buClr>
                <a:srgbClr val="BC8A81"/>
              </a:buClr>
              <a:buSzPct val="100000"/>
              <a:buChar char="•"/>
              <a:defRPr sz="3200">
                <a:latin typeface="Calibri"/>
                <a:ea typeface="Calibri"/>
                <a:cs typeface="Calibri"/>
                <a:sym typeface="Calibri"/>
              </a:defRPr>
            </a:pPr>
            <a:r>
              <a:t>Décoloration immédiate</a:t>
            </a:r>
          </a:p>
          <a:p>
            <a:pPr marL="380999" indent="-380999">
              <a:lnSpc>
                <a:spcPct val="110000"/>
              </a:lnSpc>
              <a:spcBef>
                <a:spcPts val="500"/>
              </a:spcBef>
              <a:buClr>
                <a:srgbClr val="BC8A81"/>
              </a:buClr>
              <a:buSzPct val="100000"/>
              <a:buChar char="•"/>
              <a:defRPr sz="3200">
                <a:latin typeface="Calibri"/>
                <a:ea typeface="Calibri"/>
                <a:cs typeface="Calibri"/>
                <a:sym typeface="Calibri"/>
              </a:defRPr>
            </a:pPr>
            <a:r>
              <a:t>Mouvements deviennent visibles</a:t>
            </a:r>
          </a:p>
        </p:txBody>
      </p:sp>
      <p:sp>
        <p:nvSpPr>
          <p:cNvPr id="345" name="Erst unsichtbar, dann sichtbar."/>
          <p:cNvSpPr txBox="1"/>
          <p:nvPr/>
        </p:nvSpPr>
        <p:spPr>
          <a:xfrm>
            <a:off x="11397615" y="3348885"/>
            <a:ext cx="5394780" cy="1471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90000"/>
              </a:lnSpc>
              <a:spcBef>
                <a:spcPts val="3000"/>
              </a:spcBef>
              <a:defRPr sz="5000" b="1" spc="-50">
                <a:latin typeface="Calibri"/>
                <a:ea typeface="Calibri"/>
                <a:cs typeface="Calibri"/>
                <a:sym typeface="Calibri"/>
              </a:defRPr>
            </a:pPr>
            <a:r>
              <a:t>D'abord invisible, puis</a:t>
            </a:r>
            <a:r>
              <a:rPr>
                <a:solidFill>
                  <a:srgbClr val="A768C8"/>
                </a:solidFill>
              </a:rPr>
              <a:t> visible</a:t>
            </a:r>
            <a:r>
              <a:t>.</a:t>
            </a:r>
          </a:p>
        </p:txBody>
      </p:sp>
      <p:sp>
        <p:nvSpPr>
          <p:cNvPr id="346" name="transparent beim Auftragen…"/>
          <p:cNvSpPr txBox="1"/>
          <p:nvPr/>
        </p:nvSpPr>
        <p:spPr>
          <a:xfrm>
            <a:off x="11397615" y="5170639"/>
            <a:ext cx="5740632" cy="11065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p>
            <a:pPr marL="359999" indent="-359999">
              <a:lnSpc>
                <a:spcPct val="110000"/>
              </a:lnSpc>
              <a:spcBef>
                <a:spcPts val="500"/>
              </a:spcBef>
              <a:buClr>
                <a:srgbClr val="A768C8"/>
              </a:buClr>
              <a:buSzPct val="100000"/>
              <a:buChar char="•"/>
              <a:defRPr sz="3200">
                <a:latin typeface="Calibri"/>
                <a:ea typeface="Calibri"/>
                <a:cs typeface="Calibri"/>
                <a:sym typeface="Calibri"/>
              </a:defRPr>
            </a:pPr>
            <a:r>
              <a:t>Transparent lors de l'application</a:t>
            </a:r>
          </a:p>
          <a:p>
            <a:pPr marL="359999" indent="-359999">
              <a:lnSpc>
                <a:spcPct val="110000"/>
              </a:lnSpc>
              <a:spcBef>
                <a:spcPts val="500"/>
              </a:spcBef>
              <a:buClr>
                <a:srgbClr val="A768C8"/>
              </a:buClr>
              <a:buSzPct val="100000"/>
              <a:buChar char="•"/>
              <a:defRPr sz="3200">
                <a:latin typeface="Calibri"/>
                <a:ea typeface="Calibri"/>
                <a:cs typeface="Calibri"/>
                <a:sym typeface="Calibri"/>
              </a:defRPr>
            </a:pPr>
            <a:r>
              <a:t>Coloration après env. 1 minute</a:t>
            </a:r>
          </a:p>
        </p:txBody>
      </p:sp>
      <p:grpSp>
        <p:nvGrpSpPr>
          <p:cNvPr id="349" name="Gruppieren"/>
          <p:cNvGrpSpPr/>
          <p:nvPr/>
        </p:nvGrpSpPr>
        <p:grpSpPr>
          <a:xfrm>
            <a:off x="11397615" y="2470827"/>
            <a:ext cx="2027237" cy="518612"/>
            <a:chOff x="0" y="0"/>
            <a:chExt cx="2027235" cy="518611"/>
          </a:xfrm>
        </p:grpSpPr>
        <p:sp>
          <p:nvSpPr>
            <p:cNvPr id="347" name="Abgerundetes Rechteck"/>
            <p:cNvSpPr/>
            <p:nvPr/>
          </p:nvSpPr>
          <p:spPr>
            <a:xfrm>
              <a:off x="0" y="-1"/>
              <a:ext cx="2027236" cy="506106"/>
            </a:xfrm>
            <a:prstGeom prst="roundRect">
              <a:avLst>
                <a:gd name="adj" fmla="val 50000"/>
              </a:avLst>
            </a:prstGeom>
            <a:gradFill flip="none" rotWithShape="1">
              <a:gsLst>
                <a:gs pos="0">
                  <a:srgbClr val="A768C8"/>
                </a:gs>
                <a:gs pos="100000">
                  <a:srgbClr val="D4B1EC"/>
                </a:gs>
              </a:gsLst>
              <a:lin ang="16200000" scaled="0"/>
            </a:gradFill>
            <a:ln w="12700" cap="flat">
              <a:noFill/>
              <a:miter lim="400000"/>
            </a:ln>
            <a:effectLst/>
          </p:spPr>
          <p:txBody>
            <a:bodyPr wrap="square" lIns="0" tIns="0" rIns="0" bIns="0" numCol="1" anchor="ctr">
              <a:noAutofit/>
            </a:bodyPr>
            <a:lstStyle/>
            <a:p>
              <a:pPr algn="ctr">
                <a:lnSpc>
                  <a:spcPct val="80000"/>
                </a:lnSpc>
                <a:spcBef>
                  <a:spcPts val="0"/>
                </a:spcBef>
                <a:defRPr sz="2500" b="1" spc="75">
                  <a:solidFill>
                    <a:srgbClr val="FFFFFF"/>
                  </a:solidFill>
                  <a:latin typeface="Calibri"/>
                  <a:ea typeface="Calibri"/>
                  <a:cs typeface="Calibri"/>
                  <a:sym typeface="Calibri"/>
                </a:defRPr>
              </a:pPr>
              <a:endParaRPr/>
            </a:p>
          </p:txBody>
        </p:sp>
        <p:sp>
          <p:nvSpPr>
            <p:cNvPr id="348" name="Färber"/>
            <p:cNvSpPr txBox="1"/>
            <p:nvPr/>
          </p:nvSpPr>
          <p:spPr>
            <a:xfrm>
              <a:off x="282377" y="63692"/>
              <a:ext cx="1462476" cy="4549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ctr">
                <a:lnSpc>
                  <a:spcPct val="80000"/>
                </a:lnSpc>
                <a:spcBef>
                  <a:spcPts val="0"/>
                </a:spcBef>
                <a:defRPr sz="2800" b="1" spc="84">
                  <a:solidFill>
                    <a:srgbClr val="FFFFFF"/>
                  </a:solidFill>
                  <a:latin typeface="Calibri"/>
                  <a:ea typeface="Calibri"/>
                  <a:cs typeface="Calibri"/>
                  <a:sym typeface="Calibri"/>
                </a:defRPr>
              </a:lvl1pPr>
            </a:lstStyle>
            <a:p>
              <a:r>
                <a:t>Colorant</a:t>
              </a:r>
            </a:p>
          </p:txBody>
        </p:sp>
      </p:grpSp>
      <p:grpSp>
        <p:nvGrpSpPr>
          <p:cNvPr id="352" name="Gruppieren"/>
          <p:cNvGrpSpPr/>
          <p:nvPr/>
        </p:nvGrpSpPr>
        <p:grpSpPr>
          <a:xfrm>
            <a:off x="17824482" y="2474307"/>
            <a:ext cx="2221691" cy="511653"/>
            <a:chOff x="0" y="0"/>
            <a:chExt cx="2221689" cy="511652"/>
          </a:xfrm>
        </p:grpSpPr>
        <p:sp>
          <p:nvSpPr>
            <p:cNvPr id="350" name="Abgerundetes Rechteck"/>
            <p:cNvSpPr/>
            <p:nvPr/>
          </p:nvSpPr>
          <p:spPr>
            <a:xfrm>
              <a:off x="0" y="-1"/>
              <a:ext cx="2221690" cy="506106"/>
            </a:xfrm>
            <a:prstGeom prst="roundRect">
              <a:avLst>
                <a:gd name="adj" fmla="val 50000"/>
              </a:avLst>
            </a:prstGeom>
            <a:gradFill flip="none" rotWithShape="1">
              <a:gsLst>
                <a:gs pos="0">
                  <a:srgbClr val="BC8A81"/>
                </a:gs>
                <a:gs pos="100000">
                  <a:srgbClr val="E1C9C4"/>
                </a:gs>
              </a:gsLst>
              <a:lin ang="16200000" scaled="0"/>
            </a:gradFill>
            <a:ln w="12700" cap="flat">
              <a:noFill/>
              <a:miter lim="400000"/>
            </a:ln>
            <a:effectLst/>
          </p:spPr>
          <p:txBody>
            <a:bodyPr wrap="square" lIns="0" tIns="0" rIns="0" bIns="0" numCol="1" anchor="ctr">
              <a:noAutofit/>
            </a:bodyPr>
            <a:lstStyle/>
            <a:p>
              <a:pPr algn="ctr">
                <a:lnSpc>
                  <a:spcPct val="80000"/>
                </a:lnSpc>
                <a:spcBef>
                  <a:spcPts val="0"/>
                </a:spcBef>
                <a:defRPr sz="2500" b="1" spc="75">
                  <a:solidFill>
                    <a:srgbClr val="FFFFFF"/>
                  </a:solidFill>
                  <a:latin typeface="Calibri"/>
                  <a:ea typeface="Calibri"/>
                  <a:cs typeface="Calibri"/>
                  <a:sym typeface="Calibri"/>
                </a:defRPr>
              </a:pPr>
              <a:endParaRPr/>
            </a:p>
          </p:txBody>
        </p:sp>
        <p:sp>
          <p:nvSpPr>
            <p:cNvPr id="351" name="Entfärber"/>
            <p:cNvSpPr txBox="1"/>
            <p:nvPr/>
          </p:nvSpPr>
          <p:spPr>
            <a:xfrm>
              <a:off x="187924" y="56733"/>
              <a:ext cx="1845837" cy="4549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ctr">
                <a:lnSpc>
                  <a:spcPct val="80000"/>
                </a:lnSpc>
                <a:spcBef>
                  <a:spcPts val="0"/>
                </a:spcBef>
                <a:defRPr sz="2800" b="1" spc="84">
                  <a:solidFill>
                    <a:srgbClr val="FFFFFF"/>
                  </a:solidFill>
                  <a:latin typeface="Calibri"/>
                  <a:ea typeface="Calibri"/>
                  <a:cs typeface="Calibri"/>
                  <a:sym typeface="Calibri"/>
                </a:defRPr>
              </a:lvl1pPr>
            </a:lstStyle>
            <a:p>
              <a:r>
                <a:t>Décolorant</a:t>
              </a:r>
            </a:p>
          </p:txBody>
        </p:sp>
      </p:grpSp>
      <p:sp>
        <p:nvSpPr>
          <p:cNvPr id="353" name="TEIL 1"/>
          <p:cNvSpPr txBox="1"/>
          <p:nvPr/>
        </p:nvSpPr>
        <p:spPr>
          <a:xfrm>
            <a:off x="11397615" y="1705989"/>
            <a:ext cx="2027231"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90000"/>
              </a:lnSpc>
              <a:spcBef>
                <a:spcPts val="0"/>
              </a:spcBef>
              <a:defRPr sz="2800" b="1" spc="419">
                <a:latin typeface="Calibri"/>
                <a:ea typeface="Calibri"/>
                <a:cs typeface="Calibri"/>
                <a:sym typeface="Calibri"/>
              </a:defRPr>
            </a:lvl1pPr>
          </a:lstStyle>
          <a:p>
            <a:r>
              <a:t>PARTIE 1</a:t>
            </a:r>
          </a:p>
        </p:txBody>
      </p:sp>
      <p:sp>
        <p:nvSpPr>
          <p:cNvPr id="354" name="TEIL 2"/>
          <p:cNvSpPr txBox="1"/>
          <p:nvPr/>
        </p:nvSpPr>
        <p:spPr>
          <a:xfrm>
            <a:off x="17793242" y="1705989"/>
            <a:ext cx="2221688"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90000"/>
              </a:lnSpc>
              <a:spcBef>
                <a:spcPts val="0"/>
              </a:spcBef>
              <a:defRPr sz="2800" b="1" spc="419">
                <a:latin typeface="Calibri"/>
                <a:ea typeface="Calibri"/>
                <a:cs typeface="Calibri"/>
                <a:sym typeface="Calibri"/>
              </a:defRPr>
            </a:lvl1pPr>
          </a:lstStyle>
          <a:p>
            <a:r>
              <a:t>PARTIE 2</a:t>
            </a:r>
          </a:p>
        </p:txBody>
      </p:sp>
      <p:sp>
        <p:nvSpPr>
          <p:cNvPr id="355" name="VORBEREITUNG…"/>
          <p:cNvSpPr txBox="1"/>
          <p:nvPr/>
        </p:nvSpPr>
        <p:spPr>
          <a:xfrm>
            <a:off x="692017" y="1705989"/>
            <a:ext cx="8760295" cy="26088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3000"/>
              </a:spcBef>
              <a:defRPr sz="2800" b="1" spc="419">
                <a:solidFill>
                  <a:srgbClr val="1F00EB"/>
                </a:solidFill>
                <a:latin typeface="Calibri"/>
                <a:ea typeface="Calibri"/>
                <a:cs typeface="Calibri"/>
                <a:sym typeface="Calibri"/>
              </a:defRPr>
            </a:pPr>
            <a:r>
              <a:t>PRÉPARATION</a:t>
            </a:r>
          </a:p>
          <a:p>
            <a:pPr algn="ctr">
              <a:lnSpc>
                <a:spcPct val="110000"/>
              </a:lnSpc>
              <a:spcBef>
                <a:spcPts val="2000"/>
              </a:spcBef>
              <a:defRPr sz="4000">
                <a:latin typeface="Calibri"/>
                <a:ea typeface="Calibri"/>
                <a:cs typeface="Calibri"/>
                <a:sym typeface="Calibri"/>
              </a:defRPr>
            </a:pPr>
            <a:r>
              <a:t>Pour le training, nous avons besoin d'une bonne</a:t>
            </a:r>
            <a:r>
              <a:rPr b="1">
                <a:solidFill>
                  <a:srgbClr val="1F00EB"/>
                </a:solidFill>
              </a:rPr>
              <a:t> lumière</a:t>
            </a:r>
            <a:r>
              <a:t>, de</a:t>
            </a:r>
            <a:r>
              <a:rPr b="1">
                <a:solidFill>
                  <a:srgbClr val="1F00EB"/>
                </a:solidFill>
              </a:rPr>
              <a:t> chiffons humides</a:t>
            </a:r>
            <a:r>
              <a:t> et d'une surface facile à </a:t>
            </a:r>
            <a:r>
              <a:rPr b="1">
                <a:solidFill>
                  <a:srgbClr val="1F00EB"/>
                </a:solidFill>
              </a:rPr>
              <a:t>nettoyer</a:t>
            </a:r>
            <a:r>
              <a:t>.</a:t>
            </a:r>
          </a:p>
        </p:txBody>
      </p:sp>
      <p:pic>
        <p:nvPicPr>
          <p:cNvPr id="356" name="DCW_Stickpacks-Solo_Standing-Side_DC1_v1_400px_FD.png" descr="DCW_Stickpacks-Solo_Standing-Side_DC1_v1_400px_FD.png"/>
          <p:cNvPicPr>
            <a:picLocks noChangeAspect="1"/>
          </p:cNvPicPr>
          <p:nvPr/>
        </p:nvPicPr>
        <p:blipFill>
          <a:blip r:embed="rId3"/>
          <a:stretch>
            <a:fillRect/>
          </a:stretch>
        </p:blipFill>
        <p:spPr>
          <a:xfrm>
            <a:off x="10744941" y="5563737"/>
            <a:ext cx="5620011" cy="4018308"/>
          </a:xfrm>
          <a:prstGeom prst="rect">
            <a:avLst/>
          </a:prstGeom>
          <a:ln w="12700">
            <a:miter lim="400000"/>
          </a:ln>
        </p:spPr>
      </p:pic>
      <p:pic>
        <p:nvPicPr>
          <p:cNvPr id="357" name="DCW_Stickpacks-Solo_Standing-Side_DC2_v1_400px_FD.png" descr="DCW_Stickpacks-Solo_Standing-Side_DC2_v1_400px_FD.png"/>
          <p:cNvPicPr>
            <a:picLocks noChangeAspect="1"/>
          </p:cNvPicPr>
          <p:nvPr/>
        </p:nvPicPr>
        <p:blipFill>
          <a:blip r:embed="rId4"/>
          <a:stretch>
            <a:fillRect/>
          </a:stretch>
        </p:blipFill>
        <p:spPr>
          <a:xfrm>
            <a:off x="17232357" y="5563737"/>
            <a:ext cx="5620011" cy="4018308"/>
          </a:xfrm>
          <a:prstGeom prst="rect">
            <a:avLst/>
          </a:prstGeom>
          <a:ln w="12700">
            <a:miter lim="400000"/>
          </a:ln>
        </p:spPr>
      </p:pic>
      <p:sp>
        <p:nvSpPr>
          <p:cNvPr id="358" name="LERNZIELE"/>
          <p:cNvSpPr txBox="1"/>
          <p:nvPr/>
        </p:nvSpPr>
        <p:spPr>
          <a:xfrm>
            <a:off x="11825164" y="10627958"/>
            <a:ext cx="3749084" cy="8513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90000"/>
              </a:lnSpc>
              <a:spcBef>
                <a:spcPts val="0"/>
              </a:spcBef>
              <a:defRPr sz="2800" b="1" spc="419">
                <a:latin typeface="Calibri"/>
                <a:ea typeface="Calibri"/>
                <a:cs typeface="Calibri"/>
                <a:sym typeface="Calibri"/>
              </a:defRPr>
            </a:lvl1pPr>
          </a:lstStyle>
          <a:p>
            <a:r>
              <a:t>OBJECTIFS D'APPRENTISSAGE</a:t>
            </a:r>
          </a:p>
        </p:txBody>
      </p:sp>
      <p:sp>
        <p:nvSpPr>
          <p:cNvPr id="359" name="Linien"/>
          <p:cNvSpPr/>
          <p:nvPr/>
        </p:nvSpPr>
        <p:spPr>
          <a:xfrm>
            <a:off x="14024247" y="10818086"/>
            <a:ext cx="587274" cy="2"/>
          </a:xfrm>
          <a:prstGeom prst="line">
            <a:avLst/>
          </a:prstGeom>
          <a:ln w="50800">
            <a:solidFill>
              <a:srgbClr val="000000"/>
            </a:solidFill>
            <a:miter lim="400000"/>
            <a:tailEnd type="triangle"/>
          </a:ln>
        </p:spPr>
        <p:txBody>
          <a:bodyPr lIns="45718" tIns="45718" rIns="45718" bIns="45718"/>
          <a:lstStyle/>
          <a:p>
            <a:endParaRPr/>
          </a:p>
        </p:txBody>
      </p:sp>
      <p:grpSp>
        <p:nvGrpSpPr>
          <p:cNvPr id="366" name="Gruppieren"/>
          <p:cNvGrpSpPr/>
          <p:nvPr/>
        </p:nvGrpSpPr>
        <p:grpSpPr>
          <a:xfrm>
            <a:off x="15977925" y="9758471"/>
            <a:ext cx="7322271" cy="2590360"/>
            <a:chOff x="0" y="0"/>
            <a:chExt cx="7322270" cy="2590358"/>
          </a:xfrm>
        </p:grpSpPr>
        <p:sp>
          <p:nvSpPr>
            <p:cNvPr id="360" name="Individuelle Dosiermenge"/>
            <p:cNvSpPr txBox="1"/>
            <p:nvPr/>
          </p:nvSpPr>
          <p:spPr>
            <a:xfrm>
              <a:off x="571472" y="0"/>
              <a:ext cx="6750799" cy="25903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p>
              <a:pPr>
                <a:lnSpc>
                  <a:spcPct val="90000"/>
                </a:lnSpc>
                <a:spcBef>
                  <a:spcPts val="2000"/>
                </a:spcBef>
                <a:defRPr sz="3000" b="1">
                  <a:latin typeface="Calibri"/>
                  <a:ea typeface="Calibri"/>
                  <a:cs typeface="Calibri"/>
                  <a:sym typeface="Calibri"/>
                </a:defRPr>
              </a:pPr>
              <a:r>
                <a:t>Quantité de dosage individuelle</a:t>
              </a:r>
            </a:p>
            <a:p>
              <a:pPr lvl="2" indent="457200">
                <a:lnSpc>
                  <a:spcPct val="90000"/>
                </a:lnSpc>
                <a:spcBef>
                  <a:spcPts val="2000"/>
                </a:spcBef>
                <a:defRPr sz="3000" b="1">
                  <a:latin typeface="Calibri"/>
                  <a:ea typeface="Calibri"/>
                  <a:cs typeface="Calibri"/>
                  <a:sym typeface="Calibri"/>
                </a:defRPr>
              </a:pPr>
              <a:r>
                <a:t>Technique de friction correcte</a:t>
              </a:r>
            </a:p>
            <a:p>
              <a:pPr lvl="2" indent="457200">
                <a:lnSpc>
                  <a:spcPct val="90000"/>
                </a:lnSpc>
                <a:spcBef>
                  <a:spcPts val="2000"/>
                </a:spcBef>
                <a:defRPr sz="3000" b="1">
                  <a:latin typeface="Calibri"/>
                  <a:ea typeface="Calibri"/>
                  <a:cs typeface="Calibri"/>
                  <a:sym typeface="Calibri"/>
                </a:defRPr>
              </a:pPr>
              <a:r>
                <a:t>Identifier les zones problématiques</a:t>
              </a:r>
            </a:p>
            <a:p>
              <a:pPr>
                <a:lnSpc>
                  <a:spcPct val="90000"/>
                </a:lnSpc>
                <a:spcBef>
                  <a:spcPts val="2000"/>
                </a:spcBef>
                <a:defRPr sz="3000" b="1">
                  <a:latin typeface="Calibri"/>
                  <a:ea typeface="Calibri"/>
                  <a:cs typeface="Calibri"/>
                  <a:sym typeface="Calibri"/>
                </a:defRPr>
              </a:pPr>
              <a:r>
                <a:t>Séquence optimale</a:t>
              </a:r>
            </a:p>
          </p:txBody>
        </p:sp>
        <p:grpSp>
          <p:nvGrpSpPr>
            <p:cNvPr id="365" name="Gruppieren"/>
            <p:cNvGrpSpPr/>
            <p:nvPr/>
          </p:nvGrpSpPr>
          <p:grpSpPr>
            <a:xfrm>
              <a:off x="0" y="18621"/>
              <a:ext cx="931686" cy="2518268"/>
              <a:chOff x="0" y="0"/>
              <a:chExt cx="931685" cy="2518266"/>
            </a:xfrm>
          </p:grpSpPr>
          <p:pic>
            <p:nvPicPr>
              <p:cNvPr id="361" name="A_Check_circle_dw1_RGB.pdf" descr="A_Check_circle_dw1_RGB.pdf"/>
              <p:cNvPicPr>
                <a:picLocks noChangeAspect="1"/>
              </p:cNvPicPr>
              <p:nvPr/>
            </p:nvPicPr>
            <p:blipFill>
              <a:blip r:embed="rId5"/>
              <a:stretch>
                <a:fillRect/>
              </a:stretch>
            </p:blipFill>
            <p:spPr>
              <a:xfrm>
                <a:off x="0" y="0"/>
                <a:ext cx="427682" cy="427682"/>
              </a:xfrm>
              <a:prstGeom prst="rect">
                <a:avLst/>
              </a:prstGeom>
              <a:ln w="12700" cap="flat">
                <a:noFill/>
                <a:miter lim="400000"/>
              </a:ln>
              <a:effectLst/>
            </p:spPr>
          </p:pic>
          <p:pic>
            <p:nvPicPr>
              <p:cNvPr id="362" name="A_Check_circle_dw1-2_RGB.pdf" descr="A_Check_circle_dw1-2_RGB.pdf"/>
              <p:cNvPicPr>
                <a:picLocks noChangeAspect="1"/>
              </p:cNvPicPr>
              <p:nvPr/>
            </p:nvPicPr>
            <p:blipFill>
              <a:blip r:embed="rId6"/>
              <a:stretch>
                <a:fillRect/>
              </a:stretch>
            </p:blipFill>
            <p:spPr>
              <a:xfrm>
                <a:off x="0" y="1393723"/>
                <a:ext cx="931686" cy="427682"/>
              </a:xfrm>
              <a:prstGeom prst="rect">
                <a:avLst/>
              </a:prstGeom>
              <a:ln w="12700" cap="flat">
                <a:noFill/>
                <a:miter lim="400000"/>
              </a:ln>
              <a:effectLst/>
            </p:spPr>
          </p:pic>
          <p:pic>
            <p:nvPicPr>
              <p:cNvPr id="363" name="A_Check_circle_dw2_RGB.pdf" descr="A_Check_circle_dw2_RGB.pdf"/>
              <p:cNvPicPr>
                <a:picLocks noChangeAspect="1"/>
              </p:cNvPicPr>
              <p:nvPr/>
            </p:nvPicPr>
            <p:blipFill>
              <a:blip r:embed="rId7"/>
              <a:stretch>
                <a:fillRect/>
              </a:stretch>
            </p:blipFill>
            <p:spPr>
              <a:xfrm>
                <a:off x="0" y="2090585"/>
                <a:ext cx="427682" cy="427682"/>
              </a:xfrm>
              <a:prstGeom prst="rect">
                <a:avLst/>
              </a:prstGeom>
              <a:ln w="12700" cap="flat">
                <a:noFill/>
                <a:miter lim="400000"/>
              </a:ln>
              <a:effectLst/>
            </p:spPr>
          </p:pic>
          <p:pic>
            <p:nvPicPr>
              <p:cNvPr id="364" name="A_Check_circle_dw1-2_RGB.pdf" descr="A_Check_circle_dw1-2_RGB.pdf"/>
              <p:cNvPicPr>
                <a:picLocks noChangeAspect="1"/>
              </p:cNvPicPr>
              <p:nvPr/>
            </p:nvPicPr>
            <p:blipFill>
              <a:blip r:embed="rId6"/>
              <a:stretch>
                <a:fillRect/>
              </a:stretch>
            </p:blipFill>
            <p:spPr>
              <a:xfrm>
                <a:off x="0" y="696862"/>
                <a:ext cx="931686" cy="427682"/>
              </a:xfrm>
              <a:prstGeom prst="rect">
                <a:avLst/>
              </a:prstGeom>
              <a:ln w="12700" cap="flat">
                <a:noFill/>
                <a:miter lim="400000"/>
              </a:ln>
              <a:effectLst/>
            </p:spPr>
          </p:pic>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03 | TRAINING…"/>
          <p:cNvSpPr txBox="1"/>
          <p:nvPr/>
        </p:nvSpPr>
        <p:spPr>
          <a:xfrm>
            <a:off x="-2" y="508218"/>
            <a:ext cx="6349278" cy="8569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Étape</a:t>
            </a:r>
          </a:p>
        </p:txBody>
      </p:sp>
      <p:sp>
        <p:nvSpPr>
          <p:cNvPr id="369" name="Rechteck"/>
          <p:cNvSpPr/>
          <p:nvPr/>
        </p:nvSpPr>
        <p:spPr>
          <a:xfrm>
            <a:off x="-2" y="7647929"/>
            <a:ext cx="24384004" cy="6096002"/>
          </a:xfrm>
          <a:prstGeom prst="rect">
            <a:avLst/>
          </a:prstGeom>
          <a:gradFill>
            <a:gsLst>
              <a:gs pos="0">
                <a:srgbClr val="FFFFFF"/>
              </a:gs>
              <a:gs pos="100000">
                <a:srgbClr val="CCD3F0"/>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pic>
        <p:nvPicPr>
          <p:cNvPr id="370" name="DCW_Instructions_v2_STEP-1-1_1400px_FD.png" descr="DCW_Instructions_v2_STEP-1-1_1400px_FD.png"/>
          <p:cNvPicPr>
            <a:picLocks noChangeAspect="1"/>
          </p:cNvPicPr>
          <p:nvPr/>
        </p:nvPicPr>
        <p:blipFill>
          <a:blip r:embed="rId2"/>
          <a:srcRect l="27054" r="27054" b="24500"/>
          <a:stretch>
            <a:fillRect/>
          </a:stretch>
        </p:blipFill>
        <p:spPr>
          <a:xfrm>
            <a:off x="9653984" y="5392885"/>
            <a:ext cx="5075989" cy="8351172"/>
          </a:xfrm>
          <a:prstGeom prst="rect">
            <a:avLst/>
          </a:prstGeom>
          <a:ln w="12700">
            <a:miter lim="400000"/>
          </a:ln>
        </p:spPr>
      </p:pic>
      <p:sp>
        <p:nvSpPr>
          <p:cNvPr id="371" name="NIMM DEN FÄRBER…"/>
          <p:cNvSpPr txBox="1"/>
          <p:nvPr/>
        </p:nvSpPr>
        <p:spPr>
          <a:xfrm>
            <a:off x="1143141" y="2932814"/>
            <a:ext cx="6320084" cy="22293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PRENDS LE COLORANT</a:t>
            </a:r>
          </a:p>
          <a:p>
            <a:pPr algn="ctr">
              <a:lnSpc>
                <a:spcPct val="110000"/>
              </a:lnSpc>
              <a:spcBef>
                <a:spcPts val="2000"/>
              </a:spcBef>
              <a:defRPr sz="3200">
                <a:latin typeface="Calibri"/>
                <a:ea typeface="Calibri"/>
                <a:cs typeface="Calibri"/>
                <a:sym typeface="Calibri"/>
              </a:defRPr>
            </a:pPr>
            <a:r>
              <a:t>Secoue d'abord le colorant comme un shaker à cocktail (pour dissoudre les dépôts) … puis ouvre-le.</a:t>
            </a:r>
          </a:p>
        </p:txBody>
      </p:sp>
      <p:sp>
        <p:nvSpPr>
          <p:cNvPr id="372" name="DOSIEREN UND EINREIBEN…"/>
          <p:cNvSpPr txBox="1"/>
          <p:nvPr/>
        </p:nvSpPr>
        <p:spPr>
          <a:xfrm>
            <a:off x="8475300" y="2932814"/>
            <a:ext cx="7433404" cy="22293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DOSAGE</a:t>
            </a:r>
          </a:p>
          <a:p>
            <a:pPr algn="ctr">
              <a:lnSpc>
                <a:spcPct val="110000"/>
              </a:lnSpc>
              <a:spcBef>
                <a:spcPts val="2000"/>
              </a:spcBef>
              <a:defRPr sz="3200">
                <a:latin typeface="Calibri"/>
                <a:ea typeface="Calibri"/>
                <a:cs typeface="Calibri"/>
                <a:sym typeface="Calibri"/>
              </a:defRPr>
            </a:pPr>
            <a:r>
              <a:t>Remplis entièrement le creux de ta main avec le colorant. Selon la taille de ta main, tu auras besoin de plus ou moins de liquide.</a:t>
            </a:r>
          </a:p>
        </p:txBody>
      </p:sp>
      <p:sp>
        <p:nvSpPr>
          <p:cNvPr id="373" name="Training mit Färber"/>
          <p:cNvSpPr txBox="1"/>
          <p:nvPr/>
        </p:nvSpPr>
        <p:spPr>
          <a:xfrm>
            <a:off x="8088210" y="1397000"/>
            <a:ext cx="8207580" cy="8605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ctr">
              <a:lnSpc>
                <a:spcPct val="90000"/>
              </a:lnSpc>
              <a:spcBef>
                <a:spcPts val="3000"/>
              </a:spcBef>
              <a:defRPr sz="6000" b="1">
                <a:latin typeface="Calibri"/>
                <a:ea typeface="Calibri"/>
                <a:cs typeface="Calibri"/>
                <a:sym typeface="Calibri"/>
              </a:defRPr>
            </a:lvl1pPr>
          </a:lstStyle>
          <a:p>
            <a:r>
              <a:t>Training avec colorant</a:t>
            </a:r>
          </a:p>
        </p:txBody>
      </p:sp>
      <p:sp>
        <p:nvSpPr>
          <p:cNvPr id="374" name="FARBENTWICKLUNG ABWARTEN…"/>
          <p:cNvSpPr txBox="1"/>
          <p:nvPr/>
        </p:nvSpPr>
        <p:spPr>
          <a:xfrm>
            <a:off x="16898295" y="2932814"/>
            <a:ext cx="6538484" cy="22293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FRICTIONNE</a:t>
            </a:r>
          </a:p>
          <a:p>
            <a:pPr algn="ctr">
              <a:lnSpc>
                <a:spcPct val="110000"/>
              </a:lnSpc>
              <a:spcBef>
                <a:spcPts val="2000"/>
              </a:spcBef>
              <a:defRPr sz="3200">
                <a:latin typeface="Calibri"/>
                <a:ea typeface="Calibri"/>
                <a:cs typeface="Calibri"/>
                <a:sym typeface="Calibri"/>
              </a:defRPr>
            </a:pPr>
            <a:r>
              <a:t>Frictionne tes mains complètement. Attends ensuite 30 à 60 s jusqu'à ce que la coloration devienne visible.</a:t>
            </a:r>
          </a:p>
        </p:txBody>
      </p:sp>
      <p:pic>
        <p:nvPicPr>
          <p:cNvPr id="375" name="DCW_Instructions_v2_STEP-1-2_1400px_FD.png" descr="DCW_Instructions_v2_STEP-1-2_1400px_FD.png"/>
          <p:cNvPicPr>
            <a:picLocks noChangeAspect="1"/>
          </p:cNvPicPr>
          <p:nvPr/>
        </p:nvPicPr>
        <p:blipFill>
          <a:blip r:embed="rId3"/>
          <a:srcRect l="1280" r="1280" b="15402"/>
          <a:stretch>
            <a:fillRect/>
          </a:stretch>
        </p:blipFill>
        <p:spPr>
          <a:xfrm>
            <a:off x="11856715" y="4489201"/>
            <a:ext cx="10659666" cy="9254775"/>
          </a:xfrm>
          <a:prstGeom prst="rect">
            <a:avLst/>
          </a:prstGeom>
          <a:ln w="12700">
            <a:miter lim="400000"/>
          </a:ln>
        </p:spPr>
      </p:pic>
      <p:pic>
        <p:nvPicPr>
          <p:cNvPr id="376" name="DCW_Shake&amp;Open_DC1_v1_500px_FD.png" descr="DCW_Shake&amp;Open_DC1_v1_500px_FD.png"/>
          <p:cNvPicPr>
            <a:picLocks noChangeAspect="1"/>
          </p:cNvPicPr>
          <p:nvPr/>
        </p:nvPicPr>
        <p:blipFill>
          <a:blip r:embed="rId4"/>
          <a:stretch>
            <a:fillRect/>
          </a:stretch>
        </p:blipFill>
        <p:spPr>
          <a:xfrm>
            <a:off x="1909957" y="6779045"/>
            <a:ext cx="6035279" cy="6035280"/>
          </a:xfrm>
          <a:prstGeom prst="rect">
            <a:avLst/>
          </a:prstGeom>
          <a:ln w="12700">
            <a:miter lim="400000"/>
          </a:ln>
        </p:spPr>
      </p:pic>
      <p:pic>
        <p:nvPicPr>
          <p:cNvPr id="377" name="Bild" descr="Bild"/>
          <p:cNvPicPr>
            <a:picLocks noChangeAspect="1"/>
          </p:cNvPicPr>
          <p:nvPr/>
        </p:nvPicPr>
        <p:blipFill>
          <a:blip r:embed="rId5"/>
          <a:stretch>
            <a:fillRect/>
          </a:stretch>
        </p:blipFill>
        <p:spPr>
          <a:xfrm>
            <a:off x="1722396" y="1019327"/>
            <a:ext cx="2261173" cy="493202"/>
          </a:xfrm>
          <a:prstGeom prst="rect">
            <a:avLst/>
          </a:prstGeom>
          <a:ln w="12700">
            <a:miter lim="400000"/>
          </a:ln>
        </p:spPr>
      </p:pic>
      <p:pic>
        <p:nvPicPr>
          <p:cNvPr id="378" name="DW_Await-Color-Dev_compressed.gif" descr="DW_Await-Color-Dev_compressed.gif"/>
          <p:cNvPicPr>
            <a:picLocks/>
          </p:cNvPicPr>
          <p:nvPr/>
        </p:nvPicPr>
        <p:blipFill>
          <a:blip r:embed="rId6"/>
          <a:stretch>
            <a:fillRect/>
          </a:stretch>
        </p:blipFill>
        <p:spPr>
          <a:xfrm>
            <a:off x="19913885" y="5969089"/>
            <a:ext cx="3958865" cy="8762284"/>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pic>
        <p:nvPicPr>
          <p:cNvPr id="380" name="DW_Dosage_lightSkin_v1_li-2-wenig_400px_FD.png" descr="DW_Dosage_lightSkin_v1_li-2-wenig_400px_FD.png"/>
          <p:cNvPicPr>
            <a:picLocks noChangeAspect="1"/>
          </p:cNvPicPr>
          <p:nvPr/>
        </p:nvPicPr>
        <p:blipFill>
          <a:blip r:embed="rId2"/>
          <a:stretch>
            <a:fillRect/>
          </a:stretch>
        </p:blipFill>
        <p:spPr>
          <a:xfrm rot="180000" flipH="1">
            <a:off x="12326863" y="4327175"/>
            <a:ext cx="4030851" cy="6429208"/>
          </a:xfrm>
          <a:prstGeom prst="rect">
            <a:avLst/>
          </a:prstGeom>
          <a:ln w="12700">
            <a:miter lim="400000"/>
          </a:ln>
        </p:spPr>
      </p:pic>
      <p:grpSp>
        <p:nvGrpSpPr>
          <p:cNvPr id="383" name="Gruppieren"/>
          <p:cNvGrpSpPr/>
          <p:nvPr/>
        </p:nvGrpSpPr>
        <p:grpSpPr>
          <a:xfrm>
            <a:off x="8846091" y="5318050"/>
            <a:ext cx="2070802" cy="4864378"/>
            <a:chOff x="0" y="0"/>
            <a:chExt cx="2070801" cy="4864377"/>
          </a:xfrm>
        </p:grpSpPr>
        <p:pic>
          <p:nvPicPr>
            <p:cNvPr id="381" name="DCW4G_Farbkarte_Heyfair__ohne-Text-blanco.pdf" descr="DCW4G_Farbkarte_Heyfair__ohne-Text-blanco.pdf"/>
            <p:cNvPicPr>
              <a:picLocks noChangeAspect="1"/>
            </p:cNvPicPr>
            <p:nvPr/>
          </p:nvPicPr>
          <p:blipFill>
            <a:blip r:embed="rId3"/>
            <a:srcRect l="6" r="6"/>
            <a:stretch>
              <a:fillRect/>
            </a:stretch>
          </p:blipFill>
          <p:spPr>
            <a:xfrm rot="21300000">
              <a:off x="203277" y="63510"/>
              <a:ext cx="1664248" cy="4737356"/>
            </a:xfrm>
            <a:prstGeom prst="rect">
              <a:avLst/>
            </a:prstGeom>
            <a:ln w="12700" cap="flat">
              <a:noFill/>
              <a:miter lim="400000"/>
            </a:ln>
            <a:effectLst>
              <a:outerShdw blurRad="190500" dist="82923" dir="5400000" rotWithShape="0">
                <a:srgbClr val="000000">
                  <a:alpha val="29596"/>
                </a:srgbClr>
              </a:outerShdw>
            </a:effectLst>
          </p:spPr>
        </p:pic>
        <p:sp>
          <p:nvSpPr>
            <p:cNvPr id="382" name="Multiplikationszeichen"/>
            <p:cNvSpPr/>
            <p:nvPr/>
          </p:nvSpPr>
          <p:spPr>
            <a:xfrm rot="21300000">
              <a:off x="961665" y="3516345"/>
              <a:ext cx="431802" cy="431802"/>
            </a:xfrm>
            <a:custGeom>
              <a:avLst/>
              <a:gdLst/>
              <a:ahLst/>
              <a:cxnLst>
                <a:cxn ang="0">
                  <a:pos x="wd2" y="hd2"/>
                </a:cxn>
                <a:cxn ang="5400000">
                  <a:pos x="wd2" y="hd2"/>
                </a:cxn>
                <a:cxn ang="10800000">
                  <a:pos x="wd2" y="hd2"/>
                </a:cxn>
                <a:cxn ang="16200000">
                  <a:pos x="wd2" y="hd2"/>
                </a:cxn>
              </a:cxnLst>
              <a:rect l="0" t="0" r="r" b="b"/>
              <a:pathLst>
                <a:path w="21577" h="21577" extrusionOk="0">
                  <a:moveTo>
                    <a:pt x="3398" y="1"/>
                  </a:moveTo>
                  <a:cubicBezTo>
                    <a:pt x="3368" y="1"/>
                    <a:pt x="3338" y="12"/>
                    <a:pt x="3315" y="35"/>
                  </a:cubicBezTo>
                  <a:lnTo>
                    <a:pt x="35" y="3315"/>
                  </a:lnTo>
                  <a:cubicBezTo>
                    <a:pt x="-11" y="3361"/>
                    <a:pt x="-11" y="3434"/>
                    <a:pt x="35" y="3480"/>
                  </a:cubicBezTo>
                  <a:lnTo>
                    <a:pt x="7290" y="10733"/>
                  </a:lnTo>
                  <a:cubicBezTo>
                    <a:pt x="7320" y="10764"/>
                    <a:pt x="7320" y="10813"/>
                    <a:pt x="7290" y="10843"/>
                  </a:cubicBezTo>
                  <a:lnTo>
                    <a:pt x="35" y="18098"/>
                  </a:lnTo>
                  <a:cubicBezTo>
                    <a:pt x="-11" y="18144"/>
                    <a:pt x="-11" y="18217"/>
                    <a:pt x="35" y="18263"/>
                  </a:cubicBezTo>
                  <a:lnTo>
                    <a:pt x="3315" y="21543"/>
                  </a:lnTo>
                  <a:cubicBezTo>
                    <a:pt x="3361" y="21589"/>
                    <a:pt x="3434" y="21589"/>
                    <a:pt x="3480" y="21543"/>
                  </a:cubicBezTo>
                  <a:lnTo>
                    <a:pt x="10733" y="14288"/>
                  </a:lnTo>
                  <a:cubicBezTo>
                    <a:pt x="10764" y="14258"/>
                    <a:pt x="10814" y="14258"/>
                    <a:pt x="10845" y="14288"/>
                  </a:cubicBezTo>
                  <a:lnTo>
                    <a:pt x="18098" y="21543"/>
                  </a:lnTo>
                  <a:cubicBezTo>
                    <a:pt x="18144" y="21589"/>
                    <a:pt x="18217" y="21589"/>
                    <a:pt x="18263" y="21543"/>
                  </a:cubicBezTo>
                  <a:lnTo>
                    <a:pt x="21543" y="18263"/>
                  </a:lnTo>
                  <a:cubicBezTo>
                    <a:pt x="21589" y="18217"/>
                    <a:pt x="21589" y="18144"/>
                    <a:pt x="21543" y="18098"/>
                  </a:cubicBezTo>
                  <a:lnTo>
                    <a:pt x="14288" y="10845"/>
                  </a:lnTo>
                  <a:cubicBezTo>
                    <a:pt x="14258" y="10814"/>
                    <a:pt x="14258" y="10764"/>
                    <a:pt x="14288" y="10733"/>
                  </a:cubicBezTo>
                  <a:lnTo>
                    <a:pt x="21543" y="3480"/>
                  </a:lnTo>
                  <a:cubicBezTo>
                    <a:pt x="21588" y="3434"/>
                    <a:pt x="21588" y="3360"/>
                    <a:pt x="21543" y="3315"/>
                  </a:cubicBezTo>
                  <a:lnTo>
                    <a:pt x="18263" y="35"/>
                  </a:lnTo>
                  <a:cubicBezTo>
                    <a:pt x="18217" y="-11"/>
                    <a:pt x="18144" y="-11"/>
                    <a:pt x="18098" y="35"/>
                  </a:cubicBezTo>
                  <a:lnTo>
                    <a:pt x="10845" y="7290"/>
                  </a:lnTo>
                  <a:cubicBezTo>
                    <a:pt x="10814" y="7320"/>
                    <a:pt x="10765" y="7320"/>
                    <a:pt x="10735" y="7290"/>
                  </a:cubicBezTo>
                  <a:lnTo>
                    <a:pt x="3480" y="35"/>
                  </a:lnTo>
                  <a:cubicBezTo>
                    <a:pt x="3457" y="12"/>
                    <a:pt x="3428" y="1"/>
                    <a:pt x="3398" y="1"/>
                  </a:cubicBezTo>
                  <a:close/>
                </a:path>
              </a:pathLst>
            </a:custGeom>
            <a:solidFill>
              <a:srgbClr val="FFFFFF"/>
            </a:solidFill>
            <a:ln w="12700" cap="flat">
              <a:noFill/>
              <a:miter lim="400000"/>
            </a:ln>
            <a:effectLst>
              <a:outerShdw blurRad="38100" dist="19423" dir="5400000" rotWithShape="0">
                <a:srgbClr val="000000">
                  <a:alpha val="29596"/>
                </a:srgbClr>
              </a:outerShdw>
            </a:effectLst>
          </p:spPr>
          <p:txBody>
            <a:bodyPr wrap="square" lIns="0" tIns="0" rIns="0" bIns="0" numCol="1" anchor="ctr">
              <a:noAutofit/>
            </a:bodyPr>
            <a:lstStyle/>
            <a:p>
              <a:endParaRPr/>
            </a:p>
          </p:txBody>
        </p:sp>
      </p:grpSp>
      <p:pic>
        <p:nvPicPr>
          <p:cNvPr id="384" name="DW_Dosage_darkSkin_v1_re-2-wenig_400px_FD.png" descr="DW_Dosage_darkSkin_v1_re-2-wenig_400px_FD.png"/>
          <p:cNvPicPr>
            <a:picLocks noChangeAspect="1"/>
          </p:cNvPicPr>
          <p:nvPr/>
        </p:nvPicPr>
        <p:blipFill>
          <a:blip r:embed="rId4"/>
          <a:stretch>
            <a:fillRect/>
          </a:stretch>
        </p:blipFill>
        <p:spPr>
          <a:xfrm rot="21120000">
            <a:off x="10009065" y="4325106"/>
            <a:ext cx="4594076" cy="7362006"/>
          </a:xfrm>
          <a:prstGeom prst="rect">
            <a:avLst/>
          </a:prstGeom>
          <a:ln w="12700">
            <a:miter lim="400000"/>
          </a:ln>
        </p:spPr>
      </p:pic>
      <p:sp>
        <p:nvSpPr>
          <p:cNvPr id="385" name="Rechteck"/>
          <p:cNvSpPr/>
          <p:nvPr/>
        </p:nvSpPr>
        <p:spPr>
          <a:xfrm>
            <a:off x="8465091" y="10635563"/>
            <a:ext cx="7453818" cy="2402276"/>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386" name="03 | TRAINING…"/>
          <p:cNvSpPr txBox="1"/>
          <p:nvPr/>
        </p:nvSpPr>
        <p:spPr>
          <a:xfrm>
            <a:off x="-2" y="508218"/>
            <a:ext cx="6374678" cy="8569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Étape</a:t>
            </a:r>
          </a:p>
        </p:txBody>
      </p:sp>
      <p:sp>
        <p:nvSpPr>
          <p:cNvPr id="387" name="Dosiermenge Prüfen…"/>
          <p:cNvSpPr txBox="1"/>
          <p:nvPr/>
        </p:nvSpPr>
        <p:spPr>
          <a:xfrm>
            <a:off x="5318981" y="1409700"/>
            <a:ext cx="13746034" cy="2402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6000" b="1">
                <a:solidFill>
                  <a:srgbClr val="1F00EB"/>
                </a:solidFill>
                <a:latin typeface="Calibri"/>
                <a:ea typeface="Calibri"/>
                <a:cs typeface="Calibri"/>
                <a:sym typeface="Calibri"/>
              </a:defRPr>
            </a:pPr>
            <a:r>
              <a:t> Vérifier :</a:t>
            </a:r>
            <a:r>
              <a:rPr>
                <a:solidFill>
                  <a:srgbClr val="000000"/>
                </a:solidFill>
              </a:rPr>
              <a:t> Quantité de dosage</a:t>
            </a:r>
            <a:endParaRPr>
              <a:solidFill>
                <a:srgbClr val="C72F7C"/>
              </a:solidFill>
            </a:endParaRPr>
          </a:p>
          <a:p>
            <a:pPr algn="ctr">
              <a:lnSpc>
                <a:spcPct val="110000"/>
              </a:lnSpc>
              <a:spcBef>
                <a:spcPts val="2000"/>
              </a:spcBef>
              <a:defRPr sz="3200" b="1">
                <a:solidFill>
                  <a:srgbClr val="1F00EB"/>
                </a:solidFill>
                <a:latin typeface="Calibri"/>
                <a:ea typeface="Calibri"/>
                <a:cs typeface="Calibri"/>
                <a:sym typeface="Calibri"/>
              </a:defRPr>
            </a:pPr>
            <a:r>
              <a:t>Quelle réduction de germes as-tu obtenue ? </a:t>
            </a:r>
          </a:p>
          <a:p>
            <a:pPr algn="ctr">
              <a:lnSpc>
                <a:spcPct val="110000"/>
              </a:lnSpc>
              <a:spcBef>
                <a:spcPts val="2000"/>
              </a:spcBef>
              <a:defRPr sz="3200">
                <a:latin typeface="Calibri"/>
                <a:ea typeface="Calibri"/>
                <a:cs typeface="Calibri"/>
                <a:sym typeface="Calibri"/>
              </a:defRPr>
            </a:pPr>
            <a:r>
              <a:t>Compare la coloration de ta paume avec la carte de couleur.</a:t>
            </a:r>
          </a:p>
        </p:txBody>
      </p:sp>
      <p:pic>
        <p:nvPicPr>
          <p:cNvPr id="388" name="DW_Dosage_lightSkin_v1_li-1-kaum_400px_FD.png" descr="DW_Dosage_lightSkin_v1_li-1-kaum_400px_FD.png"/>
          <p:cNvPicPr>
            <a:picLocks noChangeAspect="1"/>
          </p:cNvPicPr>
          <p:nvPr/>
        </p:nvPicPr>
        <p:blipFill>
          <a:blip r:embed="rId5"/>
          <a:stretch>
            <a:fillRect/>
          </a:stretch>
        </p:blipFill>
        <p:spPr>
          <a:xfrm flipH="1">
            <a:off x="3830073" y="4062741"/>
            <a:ext cx="4296835" cy="6853451"/>
          </a:xfrm>
          <a:prstGeom prst="rect">
            <a:avLst/>
          </a:prstGeom>
          <a:ln w="12700">
            <a:miter lim="400000"/>
          </a:ln>
        </p:spPr>
      </p:pic>
      <p:pic>
        <p:nvPicPr>
          <p:cNvPr id="389" name="DW_Dosage_lightSkin_v1_li-3-richtig_400px_FD.png" descr="DW_Dosage_lightSkin_v1_li-3-richtig_400px_FD.png"/>
          <p:cNvPicPr>
            <a:picLocks noChangeAspect="1"/>
          </p:cNvPicPr>
          <p:nvPr/>
        </p:nvPicPr>
        <p:blipFill>
          <a:blip r:embed="rId6"/>
          <a:stretch>
            <a:fillRect/>
          </a:stretch>
        </p:blipFill>
        <p:spPr>
          <a:xfrm flipH="1">
            <a:off x="20086623" y="4252486"/>
            <a:ext cx="4124505" cy="6578584"/>
          </a:xfrm>
          <a:prstGeom prst="rect">
            <a:avLst/>
          </a:prstGeom>
          <a:ln w="12700">
            <a:miter lim="400000"/>
          </a:ln>
        </p:spPr>
      </p:pic>
      <p:grpSp>
        <p:nvGrpSpPr>
          <p:cNvPr id="392" name="Gruppieren"/>
          <p:cNvGrpSpPr/>
          <p:nvPr/>
        </p:nvGrpSpPr>
        <p:grpSpPr>
          <a:xfrm>
            <a:off x="1040087" y="5293405"/>
            <a:ext cx="2070802" cy="4864377"/>
            <a:chOff x="0" y="0"/>
            <a:chExt cx="2070801" cy="4864376"/>
          </a:xfrm>
        </p:grpSpPr>
        <p:pic>
          <p:nvPicPr>
            <p:cNvPr id="390" name="DCW4G_Farbkarte_Heyfair__ohne-Text-blanco.pdf" descr="DCW4G_Farbkarte_Heyfair__ohne-Text-blanco.pdf"/>
            <p:cNvPicPr>
              <a:picLocks noChangeAspect="1"/>
            </p:cNvPicPr>
            <p:nvPr/>
          </p:nvPicPr>
          <p:blipFill>
            <a:blip r:embed="rId3"/>
            <a:srcRect l="6" r="6"/>
            <a:stretch>
              <a:fillRect/>
            </a:stretch>
          </p:blipFill>
          <p:spPr>
            <a:xfrm rot="21300000">
              <a:off x="203277" y="63510"/>
              <a:ext cx="1664248" cy="4737356"/>
            </a:xfrm>
            <a:prstGeom prst="rect">
              <a:avLst/>
            </a:prstGeom>
            <a:ln w="12700" cap="flat">
              <a:noFill/>
              <a:miter lim="400000"/>
            </a:ln>
            <a:effectLst>
              <a:outerShdw blurRad="190500" dist="82923" dir="5400000" rotWithShape="0">
                <a:srgbClr val="000000">
                  <a:alpha val="29596"/>
                </a:srgbClr>
              </a:outerShdw>
            </a:effectLst>
          </p:spPr>
        </p:pic>
        <p:sp>
          <p:nvSpPr>
            <p:cNvPr id="391" name="Multiplikationszeichen"/>
            <p:cNvSpPr/>
            <p:nvPr/>
          </p:nvSpPr>
          <p:spPr>
            <a:xfrm rot="21300000">
              <a:off x="910584" y="2821619"/>
              <a:ext cx="431802" cy="431802"/>
            </a:xfrm>
            <a:custGeom>
              <a:avLst/>
              <a:gdLst/>
              <a:ahLst/>
              <a:cxnLst>
                <a:cxn ang="0">
                  <a:pos x="wd2" y="hd2"/>
                </a:cxn>
                <a:cxn ang="5400000">
                  <a:pos x="wd2" y="hd2"/>
                </a:cxn>
                <a:cxn ang="10800000">
                  <a:pos x="wd2" y="hd2"/>
                </a:cxn>
                <a:cxn ang="16200000">
                  <a:pos x="wd2" y="hd2"/>
                </a:cxn>
              </a:cxnLst>
              <a:rect l="0" t="0" r="r" b="b"/>
              <a:pathLst>
                <a:path w="21577" h="21577" extrusionOk="0">
                  <a:moveTo>
                    <a:pt x="3398" y="1"/>
                  </a:moveTo>
                  <a:cubicBezTo>
                    <a:pt x="3368" y="1"/>
                    <a:pt x="3338" y="12"/>
                    <a:pt x="3315" y="35"/>
                  </a:cubicBezTo>
                  <a:lnTo>
                    <a:pt x="35" y="3315"/>
                  </a:lnTo>
                  <a:cubicBezTo>
                    <a:pt x="-11" y="3361"/>
                    <a:pt x="-11" y="3434"/>
                    <a:pt x="35" y="3480"/>
                  </a:cubicBezTo>
                  <a:lnTo>
                    <a:pt x="7290" y="10733"/>
                  </a:lnTo>
                  <a:cubicBezTo>
                    <a:pt x="7320" y="10764"/>
                    <a:pt x="7320" y="10813"/>
                    <a:pt x="7290" y="10843"/>
                  </a:cubicBezTo>
                  <a:lnTo>
                    <a:pt x="35" y="18098"/>
                  </a:lnTo>
                  <a:cubicBezTo>
                    <a:pt x="-11" y="18144"/>
                    <a:pt x="-11" y="18217"/>
                    <a:pt x="35" y="18263"/>
                  </a:cubicBezTo>
                  <a:lnTo>
                    <a:pt x="3315" y="21543"/>
                  </a:lnTo>
                  <a:cubicBezTo>
                    <a:pt x="3361" y="21589"/>
                    <a:pt x="3434" y="21589"/>
                    <a:pt x="3480" y="21543"/>
                  </a:cubicBezTo>
                  <a:lnTo>
                    <a:pt x="10733" y="14288"/>
                  </a:lnTo>
                  <a:cubicBezTo>
                    <a:pt x="10764" y="14258"/>
                    <a:pt x="10814" y="14258"/>
                    <a:pt x="10845" y="14288"/>
                  </a:cubicBezTo>
                  <a:lnTo>
                    <a:pt x="18098" y="21543"/>
                  </a:lnTo>
                  <a:cubicBezTo>
                    <a:pt x="18144" y="21589"/>
                    <a:pt x="18217" y="21589"/>
                    <a:pt x="18263" y="21543"/>
                  </a:cubicBezTo>
                  <a:lnTo>
                    <a:pt x="21543" y="18263"/>
                  </a:lnTo>
                  <a:cubicBezTo>
                    <a:pt x="21589" y="18217"/>
                    <a:pt x="21589" y="18144"/>
                    <a:pt x="21543" y="18098"/>
                  </a:cubicBezTo>
                  <a:lnTo>
                    <a:pt x="14288" y="10845"/>
                  </a:lnTo>
                  <a:cubicBezTo>
                    <a:pt x="14258" y="10814"/>
                    <a:pt x="14258" y="10764"/>
                    <a:pt x="14288" y="10733"/>
                  </a:cubicBezTo>
                  <a:lnTo>
                    <a:pt x="21543" y="3480"/>
                  </a:lnTo>
                  <a:cubicBezTo>
                    <a:pt x="21588" y="3434"/>
                    <a:pt x="21588" y="3360"/>
                    <a:pt x="21543" y="3315"/>
                  </a:cubicBezTo>
                  <a:lnTo>
                    <a:pt x="18263" y="35"/>
                  </a:lnTo>
                  <a:cubicBezTo>
                    <a:pt x="18217" y="-11"/>
                    <a:pt x="18144" y="-11"/>
                    <a:pt x="18098" y="35"/>
                  </a:cubicBezTo>
                  <a:lnTo>
                    <a:pt x="10845" y="7290"/>
                  </a:lnTo>
                  <a:cubicBezTo>
                    <a:pt x="10814" y="7320"/>
                    <a:pt x="10765" y="7320"/>
                    <a:pt x="10735" y="7290"/>
                  </a:cubicBezTo>
                  <a:lnTo>
                    <a:pt x="3480" y="35"/>
                  </a:lnTo>
                  <a:cubicBezTo>
                    <a:pt x="3457" y="12"/>
                    <a:pt x="3428" y="1"/>
                    <a:pt x="3398" y="1"/>
                  </a:cubicBezTo>
                  <a:close/>
                </a:path>
              </a:pathLst>
            </a:custGeom>
            <a:solidFill>
              <a:srgbClr val="FFFFFF"/>
            </a:solidFill>
            <a:ln w="12700" cap="flat">
              <a:noFill/>
              <a:miter lim="400000"/>
            </a:ln>
            <a:effectLst>
              <a:outerShdw blurRad="38100" dist="19423" dir="5400000" rotWithShape="0">
                <a:srgbClr val="000000">
                  <a:alpha val="29596"/>
                </a:srgbClr>
              </a:outerShdw>
            </a:effectLst>
          </p:spPr>
          <p:txBody>
            <a:bodyPr wrap="square" lIns="0" tIns="0" rIns="0" bIns="0" numCol="1" anchor="ctr">
              <a:noAutofit/>
            </a:bodyPr>
            <a:lstStyle/>
            <a:p>
              <a:endParaRPr/>
            </a:p>
          </p:txBody>
        </p:sp>
      </p:grpSp>
      <p:grpSp>
        <p:nvGrpSpPr>
          <p:cNvPr id="397" name="Gruppieren"/>
          <p:cNvGrpSpPr/>
          <p:nvPr/>
        </p:nvGrpSpPr>
        <p:grpSpPr>
          <a:xfrm>
            <a:off x="16652095" y="5318050"/>
            <a:ext cx="2070802" cy="4864378"/>
            <a:chOff x="0" y="0"/>
            <a:chExt cx="2070801" cy="4864377"/>
          </a:xfrm>
        </p:grpSpPr>
        <p:pic>
          <p:nvPicPr>
            <p:cNvPr id="393" name="DCW4G_Farbkarte_Heyfair__ohne-Text-blanco.pdf" descr="DCW4G_Farbkarte_Heyfair__ohne-Text-blanco.pdf"/>
            <p:cNvPicPr>
              <a:picLocks noChangeAspect="1"/>
            </p:cNvPicPr>
            <p:nvPr/>
          </p:nvPicPr>
          <p:blipFill>
            <a:blip r:embed="rId3"/>
            <a:srcRect l="6" r="6"/>
            <a:stretch>
              <a:fillRect/>
            </a:stretch>
          </p:blipFill>
          <p:spPr>
            <a:xfrm rot="21300000">
              <a:off x="203277" y="63510"/>
              <a:ext cx="1664248" cy="4737356"/>
            </a:xfrm>
            <a:prstGeom prst="rect">
              <a:avLst/>
            </a:prstGeom>
            <a:ln w="12700" cap="flat">
              <a:noFill/>
              <a:miter lim="400000"/>
            </a:ln>
            <a:effectLst>
              <a:outerShdw blurRad="190500" dist="82923" dir="5400000" rotWithShape="0">
                <a:srgbClr val="000000">
                  <a:alpha val="29596"/>
                </a:srgbClr>
              </a:outerShdw>
            </a:effectLst>
          </p:spPr>
        </p:pic>
        <p:grpSp>
          <p:nvGrpSpPr>
            <p:cNvPr id="396" name="Gruppieren"/>
            <p:cNvGrpSpPr/>
            <p:nvPr/>
          </p:nvGrpSpPr>
          <p:grpSpPr>
            <a:xfrm>
              <a:off x="974377" y="4147085"/>
              <a:ext cx="556995" cy="556995"/>
              <a:chOff x="0" y="0"/>
              <a:chExt cx="556993" cy="556993"/>
            </a:xfrm>
          </p:grpSpPr>
          <p:sp>
            <p:nvSpPr>
              <p:cNvPr id="394" name="Kreis"/>
              <p:cNvSpPr/>
              <p:nvPr/>
            </p:nvSpPr>
            <p:spPr>
              <a:xfrm rot="21300000">
                <a:off x="21426" y="21426"/>
                <a:ext cx="514141" cy="514141"/>
              </a:xfrm>
              <a:prstGeom prst="ellipse">
                <a:avLst/>
              </a:prstGeom>
              <a:solidFill>
                <a:srgbClr val="FFFFFF"/>
              </a:solidFill>
              <a:ln w="12700" cap="flat">
                <a:noFill/>
                <a:miter lim="400000"/>
              </a:ln>
              <a:effectLst>
                <a:outerShdw blurRad="38100" dist="19423" dir="5400000" rotWithShape="0">
                  <a:srgbClr val="000000">
                    <a:alpha val="29596"/>
                  </a:srgbClr>
                </a:outerShdw>
              </a:effectLst>
            </p:spPr>
            <p:txBody>
              <a:bodyPr wrap="square" lIns="0" tIns="0" rIns="0" bIns="0" numCol="1" anchor="ctr">
                <a:noAutofit/>
              </a:bodyPr>
              <a:lstStyle/>
              <a:p>
                <a:endParaRPr/>
              </a:p>
            </p:txBody>
          </p:sp>
          <p:sp>
            <p:nvSpPr>
              <p:cNvPr id="395" name="Markierungszeichen"/>
              <p:cNvSpPr/>
              <p:nvPr/>
            </p:nvSpPr>
            <p:spPr>
              <a:xfrm rot="21300000">
                <a:off x="115428" y="168187"/>
                <a:ext cx="332876" cy="255538"/>
              </a:xfrm>
              <a:custGeom>
                <a:avLst/>
                <a:gdLst/>
                <a:ahLst/>
                <a:cxnLst>
                  <a:cxn ang="0">
                    <a:pos x="wd2" y="hd2"/>
                  </a:cxn>
                  <a:cxn ang="5400000">
                    <a:pos x="wd2" y="hd2"/>
                  </a:cxn>
                  <a:cxn ang="10800000">
                    <a:pos x="wd2" y="hd2"/>
                  </a:cxn>
                  <a:cxn ang="16200000">
                    <a:pos x="wd2" y="hd2"/>
                  </a:cxn>
                </a:cxnLst>
                <a:rect l="0" t="0" r="r" b="b"/>
                <a:pathLst>
                  <a:path w="21577" h="21584" extrusionOk="0">
                    <a:moveTo>
                      <a:pt x="19124" y="0"/>
                    </a:moveTo>
                    <a:cubicBezTo>
                      <a:pt x="19093" y="0"/>
                      <a:pt x="19062" y="15"/>
                      <a:pt x="19038" y="46"/>
                    </a:cubicBezTo>
                    <a:lnTo>
                      <a:pt x="7550" y="15019"/>
                    </a:lnTo>
                    <a:cubicBezTo>
                      <a:pt x="7502" y="15081"/>
                      <a:pt x="7426" y="15081"/>
                      <a:pt x="7379" y="15019"/>
                    </a:cubicBezTo>
                    <a:lnTo>
                      <a:pt x="2536" y="8708"/>
                    </a:lnTo>
                    <a:cubicBezTo>
                      <a:pt x="2489" y="8646"/>
                      <a:pt x="2413" y="8646"/>
                      <a:pt x="2365" y="8708"/>
                    </a:cubicBezTo>
                    <a:lnTo>
                      <a:pt x="35" y="11744"/>
                    </a:lnTo>
                    <a:cubicBezTo>
                      <a:pt x="-12" y="11806"/>
                      <a:pt x="-12" y="11907"/>
                      <a:pt x="35" y="11969"/>
                    </a:cubicBezTo>
                    <a:lnTo>
                      <a:pt x="4963" y="18390"/>
                    </a:lnTo>
                    <a:lnTo>
                      <a:pt x="6654" y="20594"/>
                    </a:lnTo>
                    <a:lnTo>
                      <a:pt x="7379" y="21538"/>
                    </a:lnTo>
                    <a:cubicBezTo>
                      <a:pt x="7426" y="21600"/>
                      <a:pt x="7502" y="21600"/>
                      <a:pt x="7550" y="21538"/>
                    </a:cubicBezTo>
                    <a:lnTo>
                      <a:pt x="21541" y="3307"/>
                    </a:lnTo>
                    <a:cubicBezTo>
                      <a:pt x="21588" y="3245"/>
                      <a:pt x="21588" y="3146"/>
                      <a:pt x="21541" y="3085"/>
                    </a:cubicBezTo>
                    <a:lnTo>
                      <a:pt x="19211" y="48"/>
                    </a:lnTo>
                    <a:cubicBezTo>
                      <a:pt x="19186" y="17"/>
                      <a:pt x="19156" y="0"/>
                      <a:pt x="19124" y="0"/>
                    </a:cubicBezTo>
                    <a:close/>
                  </a:path>
                </a:pathLst>
              </a:custGeom>
              <a:solidFill>
                <a:srgbClr val="07A588"/>
              </a:solidFill>
              <a:ln w="12700" cap="flat">
                <a:solidFill>
                  <a:srgbClr val="00AA89"/>
                </a:solidFill>
                <a:prstDash val="solid"/>
                <a:round/>
              </a:ln>
              <a:effectLst/>
            </p:spPr>
            <p:txBody>
              <a:bodyPr wrap="square" lIns="0" tIns="0" rIns="0" bIns="0" numCol="1" anchor="ctr">
                <a:noAutofit/>
              </a:bodyPr>
              <a:lstStyle/>
              <a:p>
                <a:endParaRPr/>
              </a:p>
            </p:txBody>
          </p:sp>
        </p:grpSp>
      </p:grpSp>
      <p:pic>
        <p:nvPicPr>
          <p:cNvPr id="398" name="DW_Dosage_darkSkin_v1_re-1-kaum_400px_FD.png" descr="DW_Dosage_darkSkin_v1_re-1-kaum_400px_FD.png"/>
          <p:cNvPicPr>
            <a:picLocks noChangeAspect="1"/>
          </p:cNvPicPr>
          <p:nvPr/>
        </p:nvPicPr>
        <p:blipFill>
          <a:blip r:embed="rId7"/>
          <a:stretch>
            <a:fillRect/>
          </a:stretch>
        </p:blipFill>
        <p:spPr>
          <a:xfrm>
            <a:off x="2449678" y="4528306"/>
            <a:ext cx="4650749" cy="7452822"/>
          </a:xfrm>
          <a:prstGeom prst="rect">
            <a:avLst/>
          </a:prstGeom>
          <a:ln w="12700">
            <a:miter lim="400000"/>
          </a:ln>
        </p:spPr>
      </p:pic>
      <p:pic>
        <p:nvPicPr>
          <p:cNvPr id="399" name="DW_Dosage_darkSkin_v1_re-3-richtig_400px_FD.png" descr="DW_Dosage_darkSkin_v1_re-3-richtig_400px_FD.png"/>
          <p:cNvPicPr>
            <a:picLocks noChangeAspect="1"/>
          </p:cNvPicPr>
          <p:nvPr/>
        </p:nvPicPr>
        <p:blipFill>
          <a:blip r:embed="rId8"/>
          <a:stretch>
            <a:fillRect/>
          </a:stretch>
        </p:blipFill>
        <p:spPr>
          <a:xfrm>
            <a:off x="17767684" y="4450655"/>
            <a:ext cx="4594076" cy="7362006"/>
          </a:xfrm>
          <a:prstGeom prst="rect">
            <a:avLst/>
          </a:prstGeom>
          <a:ln w="12700">
            <a:miter lim="400000"/>
          </a:ln>
        </p:spPr>
      </p:pic>
      <p:sp>
        <p:nvSpPr>
          <p:cNvPr id="400" name="Rechteck"/>
          <p:cNvSpPr/>
          <p:nvPr/>
        </p:nvSpPr>
        <p:spPr>
          <a:xfrm>
            <a:off x="659087" y="10635563"/>
            <a:ext cx="7453818" cy="2402277"/>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01" name="Rechteck"/>
          <p:cNvSpPr/>
          <p:nvPr/>
        </p:nvSpPr>
        <p:spPr>
          <a:xfrm>
            <a:off x="16271095" y="10635563"/>
            <a:ext cx="7453819" cy="2402276"/>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02" name="Große Flächen sind nicht benetzt. Wenn möglich, wiederhole den ersten Schritt."/>
          <p:cNvSpPr txBox="1"/>
          <p:nvPr/>
        </p:nvSpPr>
        <p:spPr>
          <a:xfrm>
            <a:off x="1355162" y="11064192"/>
            <a:ext cx="6061667" cy="15450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110000"/>
              </a:lnSpc>
              <a:spcBef>
                <a:spcPts val="2000"/>
              </a:spcBef>
              <a:defRPr sz="3000" b="1" spc="29">
                <a:latin typeface="Calibri"/>
                <a:ea typeface="Calibri"/>
                <a:cs typeface="Calibri"/>
                <a:sym typeface="Calibri"/>
              </a:defRPr>
            </a:pPr>
            <a:r>
              <a:t>De grandes zones sont incolores.</a:t>
            </a:r>
            <a:br/>
            <a:r>
              <a:rPr b="0"/>
              <a:t>Si possible, lave-toi les mains et répète l'étape 1.</a:t>
            </a:r>
          </a:p>
        </p:txBody>
      </p:sp>
      <p:sp>
        <p:nvSpPr>
          <p:cNvPr id="403" name="Die Dosiermenge war ausreichend. Sehr gut!"/>
          <p:cNvSpPr txBox="1"/>
          <p:nvPr/>
        </p:nvSpPr>
        <p:spPr>
          <a:xfrm>
            <a:off x="18047099" y="11064192"/>
            <a:ext cx="3901809" cy="15450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110000"/>
              </a:lnSpc>
              <a:spcBef>
                <a:spcPts val="2000"/>
              </a:spcBef>
              <a:defRPr sz="3000" b="1" spc="29">
                <a:latin typeface="Calibri"/>
                <a:ea typeface="Calibri"/>
                <a:cs typeface="Calibri"/>
                <a:sym typeface="Calibri"/>
              </a:defRPr>
            </a:pPr>
            <a:r>
              <a:t>Très bien ! </a:t>
            </a:r>
            <a:br/>
            <a:r>
              <a:rPr b="0"/>
              <a:t>La quantité de dosage était suffisante.</a:t>
            </a:r>
          </a:p>
        </p:txBody>
      </p:sp>
      <p:sp>
        <p:nvSpPr>
          <p:cNvPr id="404" name="Die Dosiermenge war zu gering. Oder schau mal, ob beim Auftragen zu viel vertropft ist."/>
          <p:cNvSpPr txBox="1"/>
          <p:nvPr/>
        </p:nvSpPr>
        <p:spPr>
          <a:xfrm>
            <a:off x="9004660" y="11064192"/>
            <a:ext cx="6374679" cy="15450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110000"/>
              </a:lnSpc>
              <a:spcBef>
                <a:spcPts val="2000"/>
              </a:spcBef>
              <a:defRPr sz="3000" b="1" spc="29">
                <a:latin typeface="Calibri"/>
                <a:ea typeface="Calibri"/>
                <a:cs typeface="Calibri"/>
                <a:sym typeface="Calibri"/>
              </a:defRPr>
            </a:pPr>
            <a:r>
              <a:t>La quantité de dosage était trop faible. </a:t>
            </a:r>
            <a:r>
              <a:rPr b="0"/>
              <a:t>Ou vérifie si trop de produit s'est écoulé lors de l'application.</a:t>
            </a:r>
          </a:p>
        </p:txBody>
      </p:sp>
      <p:pic>
        <p:nvPicPr>
          <p:cNvPr id="405" name="Bild" descr="Bild"/>
          <p:cNvPicPr>
            <a:picLocks noChangeAspect="1"/>
          </p:cNvPicPr>
          <p:nvPr/>
        </p:nvPicPr>
        <p:blipFill>
          <a:blip r:embed="rId9"/>
          <a:stretch>
            <a:fillRect/>
          </a:stretch>
        </p:blipFill>
        <p:spPr>
          <a:xfrm>
            <a:off x="1722396" y="1019327"/>
            <a:ext cx="2261173" cy="493202"/>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407" name="03 | TRAINING…"/>
          <p:cNvSpPr txBox="1"/>
          <p:nvPr/>
        </p:nvSpPr>
        <p:spPr>
          <a:xfrm>
            <a:off x="-2" y="508218"/>
            <a:ext cx="6349278" cy="8569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Étape</a:t>
            </a:r>
          </a:p>
        </p:txBody>
      </p:sp>
      <p:sp>
        <p:nvSpPr>
          <p:cNvPr id="408" name="Rechteck"/>
          <p:cNvSpPr/>
          <p:nvPr/>
        </p:nvSpPr>
        <p:spPr>
          <a:xfrm>
            <a:off x="8634454" y="1756883"/>
            <a:ext cx="7115096" cy="5142520"/>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09" name="Rechteck"/>
          <p:cNvSpPr/>
          <p:nvPr/>
        </p:nvSpPr>
        <p:spPr>
          <a:xfrm>
            <a:off x="16182956" y="1756883"/>
            <a:ext cx="7115097" cy="5142520"/>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10" name="Rechteck"/>
          <p:cNvSpPr/>
          <p:nvPr/>
        </p:nvSpPr>
        <p:spPr>
          <a:xfrm>
            <a:off x="8634454" y="7339086"/>
            <a:ext cx="7115096" cy="5142523"/>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11" name="Rechteck"/>
          <p:cNvSpPr/>
          <p:nvPr/>
        </p:nvSpPr>
        <p:spPr>
          <a:xfrm>
            <a:off x="16182956" y="7339086"/>
            <a:ext cx="7115097" cy="5142523"/>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12" name="Rechteck"/>
          <p:cNvSpPr/>
          <p:nvPr/>
        </p:nvSpPr>
        <p:spPr>
          <a:xfrm>
            <a:off x="1085950" y="7339086"/>
            <a:ext cx="7115093" cy="5142522"/>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413" name="Fingertips_01_v1_compressed.gif" descr="Fingertips_01_v1_compressed.gif"/>
          <p:cNvPicPr>
            <a:picLocks/>
          </p:cNvPicPr>
          <p:nvPr/>
        </p:nvPicPr>
        <p:blipFill>
          <a:blip r:embed="rId2"/>
          <a:stretch>
            <a:fillRect/>
          </a:stretch>
        </p:blipFill>
        <p:spPr>
          <a:xfrm>
            <a:off x="3374823" y="7537304"/>
            <a:ext cx="4445004" cy="4445004"/>
          </a:xfrm>
          <a:prstGeom prst="rect">
            <a:avLst/>
          </a:prstGeom>
          <a:ln w="12700">
            <a:miter lim="400000"/>
          </a:ln>
        </p:spPr>
      </p:pic>
      <p:pic>
        <p:nvPicPr>
          <p:cNvPr id="414" name="Finger_Backs_05_v1_compressed.gif" descr="Finger_Backs_05_v1_compressed.gif"/>
          <p:cNvPicPr>
            <a:picLocks/>
          </p:cNvPicPr>
          <p:nvPr/>
        </p:nvPicPr>
        <p:blipFill>
          <a:blip r:embed="rId3"/>
          <a:stretch>
            <a:fillRect/>
          </a:stretch>
        </p:blipFill>
        <p:spPr>
          <a:xfrm>
            <a:off x="11232056" y="1955100"/>
            <a:ext cx="4445004" cy="4445002"/>
          </a:xfrm>
          <a:prstGeom prst="rect">
            <a:avLst/>
          </a:prstGeom>
          <a:ln w="12700">
            <a:miter lim="400000"/>
          </a:ln>
        </p:spPr>
      </p:pic>
      <p:pic>
        <p:nvPicPr>
          <p:cNvPr id="415" name="Finger_Gaps_03_v1_compressed.gif" descr="Finger_Gaps_03_v1_compressed.gif"/>
          <p:cNvPicPr>
            <a:picLocks/>
          </p:cNvPicPr>
          <p:nvPr/>
        </p:nvPicPr>
        <p:blipFill>
          <a:blip r:embed="rId4"/>
          <a:stretch>
            <a:fillRect/>
          </a:stretch>
        </p:blipFill>
        <p:spPr>
          <a:xfrm>
            <a:off x="18885870" y="2082836"/>
            <a:ext cx="4317690" cy="4317687"/>
          </a:xfrm>
          <a:prstGeom prst="rect">
            <a:avLst/>
          </a:prstGeom>
          <a:ln w="12700">
            <a:miter lim="400000"/>
          </a:ln>
        </p:spPr>
      </p:pic>
      <p:pic>
        <p:nvPicPr>
          <p:cNvPr id="416" name="Thumbs_04_v1_compressed.gif" descr="Thumbs_04_v1_compressed.gif"/>
          <p:cNvPicPr>
            <a:picLocks/>
          </p:cNvPicPr>
          <p:nvPr/>
        </p:nvPicPr>
        <p:blipFill>
          <a:blip r:embed="rId5"/>
          <a:stretch>
            <a:fillRect/>
          </a:stretch>
        </p:blipFill>
        <p:spPr>
          <a:xfrm>
            <a:off x="11181256" y="7507830"/>
            <a:ext cx="4445004" cy="4445004"/>
          </a:xfrm>
          <a:prstGeom prst="rect">
            <a:avLst/>
          </a:prstGeom>
          <a:ln w="12700">
            <a:miter lim="400000"/>
          </a:ln>
        </p:spPr>
      </p:pic>
      <p:pic>
        <p:nvPicPr>
          <p:cNvPr id="417" name="Wrist_02_v1_compressed.gif" descr="Wrist_02_v1_compressed.gif"/>
          <p:cNvPicPr>
            <a:picLocks/>
          </p:cNvPicPr>
          <p:nvPr/>
        </p:nvPicPr>
        <p:blipFill>
          <a:blip r:embed="rId6"/>
          <a:stretch>
            <a:fillRect/>
          </a:stretch>
        </p:blipFill>
        <p:spPr>
          <a:xfrm>
            <a:off x="18730224" y="7687847"/>
            <a:ext cx="4445004" cy="4445002"/>
          </a:xfrm>
          <a:prstGeom prst="rect">
            <a:avLst/>
          </a:prstGeom>
          <a:ln w="12700">
            <a:miter lim="400000"/>
          </a:ln>
        </p:spPr>
      </p:pic>
      <p:pic>
        <p:nvPicPr>
          <p:cNvPr id="418" name="Screenshots_DW1_Daumen_v1_300px_FD.jpg" descr="Screenshots_DW1_Daumen_v1_300px_FD.jpg"/>
          <p:cNvPicPr>
            <a:picLocks noChangeAspect="1"/>
          </p:cNvPicPr>
          <p:nvPr/>
        </p:nvPicPr>
        <p:blipFill>
          <a:blip r:embed="rId7"/>
          <a:srcRect t="18" b="18"/>
          <a:stretch>
            <a:fillRect/>
          </a:stretch>
        </p:blipFill>
        <p:spPr>
          <a:xfrm>
            <a:off x="8842451" y="7537620"/>
            <a:ext cx="2815483" cy="4943988"/>
          </a:xfrm>
          <a:prstGeom prst="rect">
            <a:avLst/>
          </a:prstGeom>
          <a:ln w="12700">
            <a:miter lim="400000"/>
          </a:ln>
        </p:spPr>
      </p:pic>
      <p:pic>
        <p:nvPicPr>
          <p:cNvPr id="419" name="Screenshots_DW1_Finger_v1_300px_FD.jpg" descr="Screenshots_DW1_Finger_v1_300px_FD.jpg"/>
          <p:cNvPicPr>
            <a:picLocks noChangeAspect="1"/>
          </p:cNvPicPr>
          <p:nvPr/>
        </p:nvPicPr>
        <p:blipFill>
          <a:blip r:embed="rId8"/>
          <a:srcRect t="18" b="18"/>
          <a:stretch>
            <a:fillRect/>
          </a:stretch>
        </p:blipFill>
        <p:spPr>
          <a:xfrm>
            <a:off x="8842451" y="1955417"/>
            <a:ext cx="2815483" cy="4943986"/>
          </a:xfrm>
          <a:prstGeom prst="rect">
            <a:avLst/>
          </a:prstGeom>
          <a:ln w="12700">
            <a:miter lim="400000"/>
          </a:ln>
        </p:spPr>
      </p:pic>
      <p:pic>
        <p:nvPicPr>
          <p:cNvPr id="420" name="Screenshots_DW1_Fingerspitzen_v1_300px_FD.jpg" descr="Screenshots_DW1_Fingerspitzen_v1_300px_FD.jpg"/>
          <p:cNvPicPr>
            <a:picLocks noChangeAspect="1"/>
          </p:cNvPicPr>
          <p:nvPr/>
        </p:nvPicPr>
        <p:blipFill>
          <a:blip r:embed="rId9"/>
          <a:srcRect t="18" b="18"/>
          <a:stretch>
            <a:fillRect/>
          </a:stretch>
        </p:blipFill>
        <p:spPr>
          <a:xfrm>
            <a:off x="1263749" y="7537620"/>
            <a:ext cx="2815484" cy="4943988"/>
          </a:xfrm>
          <a:prstGeom prst="rect">
            <a:avLst/>
          </a:prstGeom>
          <a:ln w="12700">
            <a:miter lim="400000"/>
          </a:ln>
        </p:spPr>
      </p:pic>
      <p:pic>
        <p:nvPicPr>
          <p:cNvPr id="421" name="Screenshots_DW1_Handgelenk_v1_300px_FD.jpg" descr="Screenshots_DW1_Handgelenk_v1_300px_FD.jpg"/>
          <p:cNvPicPr>
            <a:picLocks noChangeAspect="1"/>
          </p:cNvPicPr>
          <p:nvPr/>
        </p:nvPicPr>
        <p:blipFill>
          <a:blip r:embed="rId10"/>
          <a:srcRect t="18" b="18"/>
          <a:stretch>
            <a:fillRect/>
          </a:stretch>
        </p:blipFill>
        <p:spPr>
          <a:xfrm>
            <a:off x="16389770" y="7537620"/>
            <a:ext cx="2815483" cy="4943988"/>
          </a:xfrm>
          <a:prstGeom prst="rect">
            <a:avLst/>
          </a:prstGeom>
          <a:ln w="12700">
            <a:miter lim="400000"/>
          </a:ln>
        </p:spPr>
      </p:pic>
      <p:pic>
        <p:nvPicPr>
          <p:cNvPr id="422" name="Screenshots_DW1_Zwischenraeume_v1_300px_FD.jpg" descr="Screenshots_DW1_Zwischenraeume_v1_300px_FD.jpg"/>
          <p:cNvPicPr>
            <a:picLocks noChangeAspect="1"/>
          </p:cNvPicPr>
          <p:nvPr/>
        </p:nvPicPr>
        <p:blipFill>
          <a:blip r:embed="rId11"/>
          <a:srcRect t="18" b="18"/>
          <a:stretch>
            <a:fillRect/>
          </a:stretch>
        </p:blipFill>
        <p:spPr>
          <a:xfrm>
            <a:off x="16389770" y="1955417"/>
            <a:ext cx="2815483" cy="4943986"/>
          </a:xfrm>
          <a:prstGeom prst="rect">
            <a:avLst/>
          </a:prstGeom>
          <a:ln w="12700">
            <a:miter lim="400000"/>
          </a:ln>
        </p:spPr>
      </p:pic>
      <p:sp>
        <p:nvSpPr>
          <p:cNvPr id="423" name="Benetzung Prüfen…"/>
          <p:cNvSpPr txBox="1"/>
          <p:nvPr/>
        </p:nvSpPr>
        <p:spPr>
          <a:xfrm>
            <a:off x="1128375" y="2690354"/>
            <a:ext cx="7030242" cy="3473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a:lnSpc>
                <a:spcPct val="90000"/>
              </a:lnSpc>
              <a:spcBef>
                <a:spcPts val="2000"/>
              </a:spcBef>
              <a:defRPr sz="6000" b="1">
                <a:solidFill>
                  <a:srgbClr val="1F00EB"/>
                </a:solidFill>
                <a:latin typeface="Calibri"/>
                <a:ea typeface="Calibri"/>
                <a:cs typeface="Calibri"/>
                <a:sym typeface="Calibri"/>
              </a:defRPr>
            </a:pPr>
            <a:r>
              <a:t>Vérifier :</a:t>
            </a:r>
            <a:r>
              <a:rPr>
                <a:solidFill>
                  <a:srgbClr val="000000"/>
                </a:solidFill>
              </a:rPr>
              <a:t> mouillage</a:t>
            </a:r>
          </a:p>
          <a:p>
            <a:pPr algn="ctr">
              <a:lnSpc>
                <a:spcPct val="110000"/>
              </a:lnSpc>
              <a:spcBef>
                <a:spcPts val="2000"/>
              </a:spcBef>
              <a:defRPr sz="3200" b="1">
                <a:solidFill>
                  <a:srgbClr val="1F00EB"/>
                </a:solidFill>
                <a:latin typeface="Calibri"/>
                <a:ea typeface="Calibri"/>
                <a:cs typeface="Calibri"/>
                <a:sym typeface="Calibri"/>
              </a:defRPr>
            </a:pPr>
            <a:r>
              <a:t>Quelles zones ne sont pas colorées ?</a:t>
            </a:r>
          </a:p>
          <a:p>
            <a:pPr algn="ctr">
              <a:lnSpc>
                <a:spcPct val="110000"/>
              </a:lnSpc>
              <a:spcBef>
                <a:spcPts val="2000"/>
              </a:spcBef>
              <a:defRPr sz="3200">
                <a:latin typeface="Calibri"/>
                <a:ea typeface="Calibri"/>
                <a:cs typeface="Calibri"/>
                <a:sym typeface="Calibri"/>
              </a:defRPr>
            </a:pPr>
            <a:r>
              <a:t>Utilise ces gestes utiles pour combler les zones non frictionnées, de préférence immédiatement lors du décolorage.</a:t>
            </a:r>
          </a:p>
        </p:txBody>
      </p:sp>
      <p:pic>
        <p:nvPicPr>
          <p:cNvPr id="424" name="Bild" descr="Bild"/>
          <p:cNvPicPr>
            <a:picLocks noChangeAspect="1"/>
          </p:cNvPicPr>
          <p:nvPr/>
        </p:nvPicPr>
        <p:blipFill>
          <a:blip r:embed="rId12"/>
          <a:stretch>
            <a:fillRect/>
          </a:stretch>
        </p:blipFill>
        <p:spPr>
          <a:xfrm>
            <a:off x="1722396" y="1019327"/>
            <a:ext cx="2261173" cy="493202"/>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6" name="03 | TRAINING…"/>
          <p:cNvSpPr txBox="1"/>
          <p:nvPr/>
        </p:nvSpPr>
        <p:spPr>
          <a:xfrm>
            <a:off x="-2" y="508218"/>
            <a:ext cx="6349278" cy="8569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Étape</a:t>
            </a:r>
          </a:p>
        </p:txBody>
      </p:sp>
      <p:sp>
        <p:nvSpPr>
          <p:cNvPr id="427" name="Rechteck"/>
          <p:cNvSpPr/>
          <p:nvPr/>
        </p:nvSpPr>
        <p:spPr>
          <a:xfrm>
            <a:off x="-2" y="7620000"/>
            <a:ext cx="24384004" cy="6096000"/>
          </a:xfrm>
          <a:prstGeom prst="rect">
            <a:avLst/>
          </a:prstGeom>
          <a:gradFill>
            <a:gsLst>
              <a:gs pos="0">
                <a:srgbClr val="FFFFFF"/>
              </a:gs>
              <a:gs pos="100000">
                <a:srgbClr val="CBD2F0"/>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pic>
        <p:nvPicPr>
          <p:cNvPr id="428" name="DCW_Instructions_v2_STEP-3-1_1400px_FD.png" descr="DCW_Instructions_v2_STEP-3-1_1400px_FD.png"/>
          <p:cNvPicPr>
            <a:picLocks noChangeAspect="1"/>
          </p:cNvPicPr>
          <p:nvPr/>
        </p:nvPicPr>
        <p:blipFill>
          <a:blip r:embed="rId2"/>
          <a:srcRect l="26940" r="26940" b="22922"/>
          <a:stretch>
            <a:fillRect/>
          </a:stretch>
        </p:blipFill>
        <p:spPr>
          <a:xfrm>
            <a:off x="6720919" y="4916842"/>
            <a:ext cx="5281310" cy="8826363"/>
          </a:xfrm>
          <a:prstGeom prst="rect">
            <a:avLst/>
          </a:prstGeom>
          <a:ln w="12700">
            <a:miter lim="400000"/>
          </a:ln>
        </p:spPr>
      </p:pic>
      <p:sp>
        <p:nvSpPr>
          <p:cNvPr id="429" name="NIMM DEN ENTFÄRBER…"/>
          <p:cNvSpPr txBox="1"/>
          <p:nvPr/>
        </p:nvSpPr>
        <p:spPr>
          <a:xfrm>
            <a:off x="1532036" y="2918099"/>
            <a:ext cx="5796296" cy="11576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PRENDS LE DÉCOLORANT</a:t>
            </a:r>
          </a:p>
          <a:p>
            <a:pPr algn="ctr">
              <a:lnSpc>
                <a:spcPct val="110000"/>
              </a:lnSpc>
              <a:spcBef>
                <a:spcPts val="2000"/>
              </a:spcBef>
              <a:defRPr sz="3200">
                <a:latin typeface="Calibri"/>
                <a:ea typeface="Calibri"/>
                <a:cs typeface="Calibri"/>
                <a:sym typeface="Calibri"/>
              </a:defRPr>
            </a:pPr>
            <a:r>
              <a:t>... et ouvre-le.</a:t>
            </a:r>
          </a:p>
        </p:txBody>
      </p:sp>
      <p:sp>
        <p:nvSpPr>
          <p:cNvPr id="430" name="DOSIEREN UND EINREIBEN…"/>
          <p:cNvSpPr txBox="1"/>
          <p:nvPr/>
        </p:nvSpPr>
        <p:spPr>
          <a:xfrm>
            <a:off x="8355137" y="2918099"/>
            <a:ext cx="7673729" cy="22293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DOSAGE ET FRICTION</a:t>
            </a:r>
          </a:p>
          <a:p>
            <a:pPr algn="ctr">
              <a:lnSpc>
                <a:spcPct val="110000"/>
              </a:lnSpc>
              <a:spcBef>
                <a:spcPts val="2000"/>
              </a:spcBef>
              <a:defRPr sz="3200">
                <a:latin typeface="Calibri"/>
                <a:ea typeface="Calibri"/>
                <a:cs typeface="Calibri"/>
                <a:sym typeface="Calibri"/>
              </a:defRPr>
            </a:pPr>
            <a:r>
              <a:t>Remplis le creux de ta main avec le décolorant. Pendant la friction, chaque mouvement devient immédiatement visible.</a:t>
            </a:r>
          </a:p>
        </p:txBody>
      </p:sp>
      <p:sp>
        <p:nvSpPr>
          <p:cNvPr id="431" name="Training mit Entfärber"/>
          <p:cNvSpPr txBox="1"/>
          <p:nvPr/>
        </p:nvSpPr>
        <p:spPr>
          <a:xfrm>
            <a:off x="4710710" y="1397000"/>
            <a:ext cx="14962580" cy="8605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ctr">
              <a:lnSpc>
                <a:spcPct val="90000"/>
              </a:lnSpc>
              <a:spcBef>
                <a:spcPts val="3000"/>
              </a:spcBef>
              <a:defRPr sz="6000" b="1">
                <a:latin typeface="Calibri"/>
                <a:ea typeface="Calibri"/>
                <a:cs typeface="Calibri"/>
                <a:sym typeface="Calibri"/>
              </a:defRPr>
            </a:lvl1pPr>
          </a:lstStyle>
          <a:p>
            <a:r>
              <a:t>Training avec le décolorant</a:t>
            </a:r>
          </a:p>
        </p:txBody>
      </p:sp>
      <p:sp>
        <p:nvSpPr>
          <p:cNvPr id="432" name="TECHNIK OPTIMIEREN…"/>
          <p:cNvSpPr txBox="1"/>
          <p:nvPr/>
        </p:nvSpPr>
        <p:spPr>
          <a:xfrm>
            <a:off x="17259986" y="2932814"/>
            <a:ext cx="5796297" cy="22293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OPTIMISE TA TECHNIQUE</a:t>
            </a:r>
          </a:p>
          <a:p>
            <a:pPr algn="ctr">
              <a:lnSpc>
                <a:spcPct val="110000"/>
              </a:lnSpc>
              <a:spcBef>
                <a:spcPts val="2000"/>
              </a:spcBef>
              <a:defRPr sz="3200">
                <a:latin typeface="Calibri"/>
                <a:ea typeface="Calibri"/>
                <a:cs typeface="Calibri"/>
                <a:sym typeface="Calibri"/>
              </a:defRPr>
            </a:pPr>
            <a:r>
              <a:t>Observe attentivement : quels mouvements mouillent tes mains le plus rapidement ?</a:t>
            </a:r>
          </a:p>
        </p:txBody>
      </p:sp>
      <p:pic>
        <p:nvPicPr>
          <p:cNvPr id="433" name="DCW_Instructions_v2_STEP-3-2_01_1400px_FD.png" descr="DCW_Instructions_v2_STEP-3-2_01_1400px_FD.png"/>
          <p:cNvPicPr>
            <a:picLocks noChangeAspect="1"/>
          </p:cNvPicPr>
          <p:nvPr/>
        </p:nvPicPr>
        <p:blipFill>
          <a:blip r:embed="rId3"/>
          <a:srcRect t="837" b="13304"/>
          <a:stretch>
            <a:fillRect/>
          </a:stretch>
        </p:blipFill>
        <p:spPr>
          <a:xfrm>
            <a:off x="7987813" y="4224295"/>
            <a:ext cx="11086681" cy="9518859"/>
          </a:xfrm>
          <a:prstGeom prst="rect">
            <a:avLst/>
          </a:prstGeom>
          <a:ln w="12700">
            <a:miter lim="400000"/>
          </a:ln>
        </p:spPr>
      </p:pic>
      <p:pic>
        <p:nvPicPr>
          <p:cNvPr id="434" name="DCW_Instructions_v2_STEP-3-2_03_1400px_FD.png" descr="DCW_Instructions_v2_STEP-3-2_03_1400px_FD.png"/>
          <p:cNvPicPr>
            <a:picLocks noChangeAspect="1"/>
          </p:cNvPicPr>
          <p:nvPr/>
        </p:nvPicPr>
        <p:blipFill>
          <a:blip r:embed="rId4"/>
          <a:srcRect l="819" r="818"/>
          <a:stretch>
            <a:fillRect/>
          </a:stretch>
        </p:blipFill>
        <p:spPr>
          <a:xfrm rot="18289435">
            <a:off x="14151692" y="2351598"/>
            <a:ext cx="11401761" cy="11591806"/>
          </a:xfrm>
          <a:prstGeom prst="rect">
            <a:avLst/>
          </a:prstGeom>
          <a:ln w="12700">
            <a:miter lim="400000"/>
          </a:ln>
        </p:spPr>
      </p:pic>
      <p:pic>
        <p:nvPicPr>
          <p:cNvPr id="435" name="DCW_Shake&amp;Open_DC2_v1_500px_FD.png" descr="DCW_Shake&amp;Open_DC2_v1_500px_FD.png"/>
          <p:cNvPicPr>
            <a:picLocks noChangeAspect="1"/>
          </p:cNvPicPr>
          <p:nvPr/>
        </p:nvPicPr>
        <p:blipFill>
          <a:blip r:embed="rId5"/>
          <a:stretch>
            <a:fillRect/>
          </a:stretch>
        </p:blipFill>
        <p:spPr>
          <a:xfrm>
            <a:off x="1909957" y="6779045"/>
            <a:ext cx="6035279" cy="6035280"/>
          </a:xfrm>
          <a:prstGeom prst="rect">
            <a:avLst/>
          </a:prstGeom>
          <a:ln w="12700">
            <a:miter lim="400000"/>
          </a:ln>
        </p:spPr>
      </p:pic>
      <p:pic>
        <p:nvPicPr>
          <p:cNvPr id="436" name="Bild" descr="Bild"/>
          <p:cNvPicPr>
            <a:picLocks noChangeAspect="1"/>
          </p:cNvPicPr>
          <p:nvPr/>
        </p:nvPicPr>
        <p:blipFill>
          <a:blip r:embed="rId6"/>
          <a:stretch>
            <a:fillRect/>
          </a:stretch>
        </p:blipFill>
        <p:spPr>
          <a:xfrm>
            <a:off x="1722396" y="1019327"/>
            <a:ext cx="2261173" cy="493202"/>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438" name="Rechteck"/>
          <p:cNvSpPr/>
          <p:nvPr/>
        </p:nvSpPr>
        <p:spPr>
          <a:xfrm>
            <a:off x="11139748" y="2035588"/>
            <a:ext cx="12194307" cy="10625085"/>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439" name="Disinfection_Order_cyan_compressed.gif" descr="Disinfection_Order_cyan_compressed.gif"/>
          <p:cNvPicPr>
            <a:picLocks/>
          </p:cNvPicPr>
          <p:nvPr/>
        </p:nvPicPr>
        <p:blipFill>
          <a:blip r:embed="rId2"/>
          <a:stretch>
            <a:fillRect/>
          </a:stretch>
        </p:blipFill>
        <p:spPr>
          <a:xfrm>
            <a:off x="3249468" y="7159883"/>
            <a:ext cx="4612734" cy="5431121"/>
          </a:xfrm>
          <a:prstGeom prst="rect">
            <a:avLst/>
          </a:prstGeom>
          <a:ln w="12700">
            <a:miter lim="400000"/>
          </a:ln>
        </p:spPr>
      </p:pic>
      <p:sp>
        <p:nvSpPr>
          <p:cNvPr id="440" name="Benetzung und Reihenfolge Prüfen…"/>
          <p:cNvSpPr txBox="1"/>
          <p:nvPr/>
        </p:nvSpPr>
        <p:spPr>
          <a:xfrm>
            <a:off x="942491" y="2489412"/>
            <a:ext cx="9226689" cy="37893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6000" b="1">
                <a:solidFill>
                  <a:srgbClr val="1F00EB"/>
                </a:solidFill>
                <a:latin typeface="Calibri"/>
                <a:ea typeface="Calibri"/>
                <a:cs typeface="Calibri"/>
                <a:sym typeface="Calibri"/>
              </a:defRPr>
            </a:pPr>
            <a:r>
              <a:t>Vérifier :</a:t>
            </a:r>
            <a:r>
              <a:rPr>
                <a:solidFill>
                  <a:srgbClr val="000000"/>
                </a:solidFill>
              </a:rPr>
              <a:t> </a:t>
            </a:r>
            <a:br>
              <a:rPr>
                <a:solidFill>
                  <a:srgbClr val="000000"/>
                </a:solidFill>
              </a:rPr>
            </a:br>
            <a:r>
              <a:rPr>
                <a:solidFill>
                  <a:srgbClr val="000000"/>
                </a:solidFill>
              </a:rPr>
              <a:t>mouillage et ordre</a:t>
            </a:r>
            <a:endParaRPr>
              <a:solidFill>
                <a:srgbClr val="C72F7C"/>
              </a:solidFill>
            </a:endParaRPr>
          </a:p>
          <a:p>
            <a:pPr algn="ctr">
              <a:lnSpc>
                <a:spcPct val="110000"/>
              </a:lnSpc>
              <a:spcBef>
                <a:spcPts val="2000"/>
              </a:spcBef>
              <a:defRPr sz="3200" b="1">
                <a:solidFill>
                  <a:srgbClr val="1F00EB"/>
                </a:solidFill>
                <a:latin typeface="Calibri"/>
                <a:ea typeface="Calibri"/>
                <a:cs typeface="Calibri"/>
                <a:sym typeface="Calibri"/>
              </a:defRPr>
            </a:pPr>
            <a:r>
              <a:t>Y a-t-il encore des résidus de colorant sur les mains ? </a:t>
            </a:r>
          </a:p>
          <a:p>
            <a:pPr algn="ctr">
              <a:lnSpc>
                <a:spcPct val="110000"/>
              </a:lnSpc>
              <a:spcBef>
                <a:spcPts val="2000"/>
              </a:spcBef>
              <a:defRPr sz="3200">
                <a:latin typeface="Calibri"/>
                <a:ea typeface="Calibri"/>
                <a:cs typeface="Calibri"/>
                <a:sym typeface="Calibri"/>
              </a:defRPr>
            </a:pPr>
            <a:r>
              <a:t>Analyse tes gestes et leur ordre. Désinfecte les zones de la peau à forte densité de germes dès le début. </a:t>
            </a:r>
          </a:p>
        </p:txBody>
      </p:sp>
      <p:sp>
        <p:nvSpPr>
          <p:cNvPr id="441" name="03 | TRAINING…"/>
          <p:cNvSpPr txBox="1"/>
          <p:nvPr/>
        </p:nvSpPr>
        <p:spPr>
          <a:xfrm>
            <a:off x="-2" y="508218"/>
            <a:ext cx="5335085" cy="8569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Étape</a:t>
            </a:r>
          </a:p>
        </p:txBody>
      </p:sp>
      <p:grpSp>
        <p:nvGrpSpPr>
          <p:cNvPr id="444" name="Gruppieren"/>
          <p:cNvGrpSpPr/>
          <p:nvPr/>
        </p:nvGrpSpPr>
        <p:grpSpPr>
          <a:xfrm>
            <a:off x="12018102" y="3714315"/>
            <a:ext cx="10437600" cy="8946346"/>
            <a:chOff x="0" y="0"/>
            <a:chExt cx="10437599" cy="8946344"/>
          </a:xfrm>
        </p:grpSpPr>
        <p:pic>
          <p:nvPicPr>
            <p:cNvPr id="442" name="Screenshots_DW2_Handflaeche_v1_700px_FD.jpg" descr="Screenshots_DW2_Handflaeche_v1_700px_FD.jpg"/>
            <p:cNvPicPr>
              <a:picLocks noChangeAspect="1"/>
            </p:cNvPicPr>
            <p:nvPr/>
          </p:nvPicPr>
          <p:blipFill>
            <a:blip r:embed="rId3"/>
            <a:srcRect t="20" b="19"/>
            <a:stretch>
              <a:fillRect/>
            </a:stretch>
          </p:blipFill>
          <p:spPr>
            <a:xfrm>
              <a:off x="5339967" y="-1"/>
              <a:ext cx="5097632" cy="8946346"/>
            </a:xfrm>
            <a:prstGeom prst="rect">
              <a:avLst/>
            </a:prstGeom>
            <a:ln w="12700" cap="flat">
              <a:noFill/>
              <a:miter lim="400000"/>
            </a:ln>
            <a:effectLst/>
          </p:spPr>
        </p:pic>
        <p:pic>
          <p:nvPicPr>
            <p:cNvPr id="443" name="Screenshots_DW2_Handruecken_v1_700px_FD.jpg" descr="Screenshots_DW2_Handruecken_v1_700px_FD.jpg"/>
            <p:cNvPicPr>
              <a:picLocks noChangeAspect="1"/>
            </p:cNvPicPr>
            <p:nvPr/>
          </p:nvPicPr>
          <p:blipFill>
            <a:blip r:embed="rId4"/>
            <a:srcRect t="20" b="19"/>
            <a:stretch>
              <a:fillRect/>
            </a:stretch>
          </p:blipFill>
          <p:spPr>
            <a:xfrm>
              <a:off x="-1" y="-1"/>
              <a:ext cx="5097632" cy="8946346"/>
            </a:xfrm>
            <a:prstGeom prst="rect">
              <a:avLst/>
            </a:prstGeom>
            <a:ln w="12700" cap="flat">
              <a:noFill/>
              <a:miter lim="400000"/>
            </a:ln>
            <a:effectLst/>
          </p:spPr>
        </p:pic>
      </p:grpSp>
      <p:pic>
        <p:nvPicPr>
          <p:cNvPr id="445" name="Bild" descr="Bild"/>
          <p:cNvPicPr>
            <a:picLocks noChangeAspect="1"/>
          </p:cNvPicPr>
          <p:nvPr/>
        </p:nvPicPr>
        <p:blipFill>
          <a:blip r:embed="rId5"/>
          <a:stretch>
            <a:fillRect/>
          </a:stretch>
        </p:blipFill>
        <p:spPr>
          <a:xfrm>
            <a:off x="1722396" y="1019327"/>
            <a:ext cx="2261173" cy="493202"/>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7" name="DCW_Handwanshing_v1_1200px_FD.jpg" descr="DCW_Handwanshing_v1_1200px_FD.jpg"/>
          <p:cNvPicPr>
            <a:picLocks noChangeAspect="1"/>
          </p:cNvPicPr>
          <p:nvPr/>
        </p:nvPicPr>
        <p:blipFill>
          <a:blip r:embed="rId2"/>
          <a:srcRect l="449" r="3811"/>
          <a:stretch>
            <a:fillRect/>
          </a:stretch>
        </p:blipFill>
        <p:spPr>
          <a:xfrm>
            <a:off x="11394678" y="2578892"/>
            <a:ext cx="12989472" cy="11136967"/>
          </a:xfrm>
          <a:prstGeom prst="rect">
            <a:avLst/>
          </a:prstGeom>
          <a:ln w="12700">
            <a:miter lim="400000"/>
          </a:ln>
        </p:spPr>
      </p:pic>
      <p:sp>
        <p:nvSpPr>
          <p:cNvPr id="448" name="ODER"/>
          <p:cNvSpPr txBox="1"/>
          <p:nvPr/>
        </p:nvSpPr>
        <p:spPr>
          <a:xfrm>
            <a:off x="11069232" y="3741620"/>
            <a:ext cx="2245540" cy="6117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spcBef>
                <a:spcPts val="0"/>
              </a:spcBef>
              <a:defRPr sz="4000" b="1" spc="600">
                <a:latin typeface="Calibri"/>
                <a:ea typeface="Calibri"/>
                <a:cs typeface="Calibri"/>
                <a:sym typeface="Calibri"/>
              </a:defRPr>
            </a:lvl1pPr>
          </a:lstStyle>
          <a:p>
            <a:r>
              <a:t>OU</a:t>
            </a:r>
          </a:p>
        </p:txBody>
      </p:sp>
      <p:sp>
        <p:nvSpPr>
          <p:cNvPr id="449" name="TRAINING BEENDEN…"/>
          <p:cNvSpPr txBox="1"/>
          <p:nvPr/>
        </p:nvSpPr>
        <p:spPr>
          <a:xfrm>
            <a:off x="14819053" y="2932814"/>
            <a:ext cx="6645039" cy="22293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TERMINER LE TRAINING</a:t>
            </a:r>
          </a:p>
          <a:p>
            <a:pPr algn="ctr">
              <a:lnSpc>
                <a:spcPct val="110000"/>
              </a:lnSpc>
              <a:spcBef>
                <a:spcPts val="2000"/>
              </a:spcBef>
              <a:defRPr sz="3200">
                <a:latin typeface="Calibri"/>
                <a:ea typeface="Calibri"/>
                <a:cs typeface="Calibri"/>
                <a:sym typeface="Calibri"/>
              </a:defRPr>
            </a:pPr>
            <a:r>
              <a:t>Si tu le souhaites, tu peux te laver les mains à la fin du training et enlever les éventuelles traces de colorant.</a:t>
            </a:r>
          </a:p>
        </p:txBody>
      </p:sp>
      <p:sp>
        <p:nvSpPr>
          <p:cNvPr id="450" name="TRAINING WIEDERHOLEN…"/>
          <p:cNvSpPr txBox="1"/>
          <p:nvPr/>
        </p:nvSpPr>
        <p:spPr>
          <a:xfrm>
            <a:off x="1890795" y="2932814"/>
            <a:ext cx="7593799" cy="28864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rPr dirty="0"/>
              <a:t>RÉPÉTER LE TRAINING</a:t>
            </a:r>
          </a:p>
          <a:p>
            <a:pPr algn="ctr">
              <a:lnSpc>
                <a:spcPct val="110000"/>
              </a:lnSpc>
              <a:spcBef>
                <a:spcPts val="2000"/>
              </a:spcBef>
              <a:defRPr sz="3200">
                <a:latin typeface="Calibri"/>
                <a:ea typeface="Calibri"/>
                <a:cs typeface="Calibri"/>
                <a:sym typeface="Calibri"/>
              </a:defRPr>
            </a:pPr>
            <a:r>
              <a:rPr dirty="0"/>
              <a:t>Si </a:t>
            </a:r>
            <a:r>
              <a:rPr dirty="0" err="1"/>
              <a:t>tu</a:t>
            </a:r>
            <a:r>
              <a:rPr dirty="0"/>
              <a:t> remarques des </a:t>
            </a:r>
            <a:r>
              <a:rPr dirty="0" err="1"/>
              <a:t>erreurs</a:t>
            </a:r>
            <a:r>
              <a:rPr dirty="0"/>
              <a:t> critiques, </a:t>
            </a:r>
            <a:r>
              <a:rPr dirty="0" err="1"/>
              <a:t>tu</a:t>
            </a:r>
            <a:r>
              <a:rPr dirty="0"/>
              <a:t> </a:t>
            </a:r>
            <a:r>
              <a:rPr dirty="0" err="1"/>
              <a:t>dois</a:t>
            </a:r>
            <a:r>
              <a:rPr dirty="0"/>
              <a:t> </a:t>
            </a:r>
            <a:r>
              <a:rPr dirty="0" err="1"/>
              <a:t>répéter</a:t>
            </a:r>
            <a:r>
              <a:rPr dirty="0"/>
              <a:t> </a:t>
            </a:r>
            <a:r>
              <a:rPr dirty="0" err="1"/>
              <a:t>l'entraînement</a:t>
            </a:r>
            <a:r>
              <a:rPr dirty="0"/>
              <a:t> </a:t>
            </a:r>
            <a:r>
              <a:rPr dirty="0" err="1"/>
              <a:t>immédiatement</a:t>
            </a:r>
            <a:r>
              <a:rPr dirty="0"/>
              <a:t>. Lave-</a:t>
            </a:r>
            <a:r>
              <a:rPr dirty="0" err="1"/>
              <a:t>toi</a:t>
            </a:r>
            <a:r>
              <a:rPr dirty="0"/>
              <a:t> les mains au </a:t>
            </a:r>
            <a:r>
              <a:rPr dirty="0" err="1"/>
              <a:t>préalable</a:t>
            </a:r>
            <a:r>
              <a:rPr dirty="0"/>
              <a:t> pour que le colorant </a:t>
            </a:r>
            <a:r>
              <a:rPr dirty="0" err="1"/>
              <a:t>soit</a:t>
            </a:r>
            <a:r>
              <a:rPr dirty="0"/>
              <a:t> </a:t>
            </a:r>
            <a:r>
              <a:rPr dirty="0" err="1"/>
              <a:t>à</a:t>
            </a:r>
            <a:r>
              <a:rPr dirty="0"/>
              <a:t> nouveau bien visible.</a:t>
            </a:r>
          </a:p>
        </p:txBody>
      </p:sp>
      <p:sp>
        <p:nvSpPr>
          <p:cNvPr id="451" name="03 | TRAINING…"/>
          <p:cNvSpPr txBox="1"/>
          <p:nvPr/>
        </p:nvSpPr>
        <p:spPr>
          <a:xfrm>
            <a:off x="-2" y="508218"/>
            <a:ext cx="6374678" cy="9787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rPr dirty="0"/>
              <a:t>03 | </a:t>
            </a:r>
            <a:r>
              <a:rPr spc="375" dirty="0">
                <a:solidFill>
                  <a:srgbClr val="000000"/>
                </a:solidFill>
              </a:rPr>
              <a:t>TRAINING</a:t>
            </a:r>
            <a:endParaRPr spc="500" dirty="0"/>
          </a:p>
          <a:p>
            <a:pPr indent="571500">
              <a:lnSpc>
                <a:spcPct val="120000"/>
              </a:lnSpc>
              <a:spcBef>
                <a:spcPts val="0"/>
              </a:spcBef>
              <a:defRPr sz="3000">
                <a:latin typeface="Calibri"/>
                <a:ea typeface="Calibri"/>
                <a:cs typeface="Calibri"/>
                <a:sym typeface="Calibri"/>
              </a:defRPr>
            </a:pPr>
            <a:r>
              <a:rPr lang="de-DE" dirty="0" err="1"/>
              <a:t>Répéter</a:t>
            </a:r>
            <a:r>
              <a:rPr lang="de-DE" dirty="0"/>
              <a:t> </a:t>
            </a:r>
            <a:r>
              <a:rPr lang="de-DE" dirty="0" err="1"/>
              <a:t>ou</a:t>
            </a:r>
            <a:r>
              <a:rPr lang="de-DE" dirty="0"/>
              <a:t> </a:t>
            </a:r>
            <a:r>
              <a:rPr lang="de-DE" dirty="0" err="1"/>
              <a:t>terminer</a:t>
            </a:r>
            <a:endParaRPr dirty="0"/>
          </a:p>
        </p:txBody>
      </p:sp>
      <p:pic>
        <p:nvPicPr>
          <p:cNvPr id="452" name="pasted-image.pdf" descr="pasted-image.pdf"/>
          <p:cNvPicPr>
            <a:picLocks noChangeAspect="1"/>
          </p:cNvPicPr>
          <p:nvPr/>
        </p:nvPicPr>
        <p:blipFill>
          <a:blip r:embed="rId3"/>
          <a:stretch>
            <a:fillRect/>
          </a:stretch>
        </p:blipFill>
        <p:spPr>
          <a:xfrm>
            <a:off x="3776031" y="7038485"/>
            <a:ext cx="3877255" cy="3112085"/>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 name="Rechteck"/>
          <p:cNvSpPr/>
          <p:nvPr/>
        </p:nvSpPr>
        <p:spPr>
          <a:xfrm>
            <a:off x="-1" y="7823200"/>
            <a:ext cx="24384004" cy="5892800"/>
          </a:xfrm>
          <a:prstGeom prst="rect">
            <a:avLst/>
          </a:prstGeom>
          <a:gradFill>
            <a:gsLst>
              <a:gs pos="0">
                <a:srgbClr val="CDD4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455" name="Hygieneteam"/>
          <p:cNvSpPr txBox="1"/>
          <p:nvPr/>
        </p:nvSpPr>
        <p:spPr>
          <a:xfrm>
            <a:off x="1359320" y="9263684"/>
            <a:ext cx="8889074"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90000"/>
              </a:lnSpc>
              <a:spcBef>
                <a:spcPts val="3000"/>
              </a:spcBef>
              <a:defRPr sz="2800" b="1" cap="all" spc="419">
                <a:solidFill>
                  <a:srgbClr val="1F00EB"/>
                </a:solidFill>
                <a:latin typeface="Calibri"/>
                <a:ea typeface="Calibri"/>
                <a:cs typeface="Calibri"/>
                <a:sym typeface="Calibri"/>
              </a:defRPr>
            </a:lvl1pPr>
          </a:lstStyle>
          <a:p>
            <a:r>
              <a:t>Équipe d'hygiène</a:t>
            </a:r>
          </a:p>
        </p:txBody>
      </p:sp>
      <p:sp>
        <p:nvSpPr>
          <p:cNvPr id="456" name="Name Ansprechperson…"/>
          <p:cNvSpPr txBox="1"/>
          <p:nvPr/>
        </p:nvSpPr>
        <p:spPr>
          <a:xfrm>
            <a:off x="1359320" y="9900689"/>
            <a:ext cx="8889073" cy="26305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spAutoFit/>
          </a:bodyPr>
          <a:lstStyle/>
          <a:p>
            <a:pPr>
              <a:lnSpc>
                <a:spcPct val="110000"/>
              </a:lnSpc>
              <a:spcBef>
                <a:spcPts val="0"/>
              </a:spcBef>
              <a:defRPr sz="4000">
                <a:latin typeface="Calibri"/>
                <a:ea typeface="Calibri"/>
                <a:cs typeface="Calibri"/>
                <a:sym typeface="Calibri"/>
              </a:defRPr>
            </a:pPr>
            <a:r>
              <a:rPr dirty="0"/>
              <a:t>Nom de la </a:t>
            </a:r>
            <a:r>
              <a:rPr dirty="0" err="1"/>
              <a:t>personne</a:t>
            </a:r>
            <a:r>
              <a:rPr dirty="0"/>
              <a:t> de contact</a:t>
            </a:r>
          </a:p>
          <a:p>
            <a:pPr>
              <a:lnSpc>
                <a:spcPct val="110000"/>
              </a:lnSpc>
              <a:spcBef>
                <a:spcPts val="0"/>
              </a:spcBef>
              <a:defRPr sz="2800" b="1">
                <a:solidFill>
                  <a:srgbClr val="5E5E5E"/>
                </a:solidFill>
                <a:latin typeface="Calibri"/>
                <a:ea typeface="Calibri"/>
                <a:cs typeface="Calibri"/>
                <a:sym typeface="Calibri"/>
              </a:defRPr>
            </a:pPr>
            <a:r>
              <a:rPr dirty="0"/>
              <a:t>Service </a:t>
            </a:r>
            <a:r>
              <a:rPr dirty="0" err="1"/>
              <a:t>spécialisé</a:t>
            </a:r>
            <a:endParaRPr dirty="0"/>
          </a:p>
          <a:p>
            <a:pPr indent="635000">
              <a:lnSpc>
                <a:spcPct val="110000"/>
              </a:lnSpc>
              <a:spcBef>
                <a:spcPts val="2500"/>
              </a:spcBef>
              <a:defRPr sz="3200">
                <a:latin typeface="Calibri"/>
                <a:ea typeface="Calibri"/>
                <a:cs typeface="Calibri"/>
                <a:sym typeface="Calibri"/>
              </a:defRPr>
            </a:pPr>
            <a:r>
              <a:rPr dirty="0"/>
              <a:t>01234 – 5678 9</a:t>
            </a:r>
          </a:p>
          <a:p>
            <a:pPr indent="635000">
              <a:lnSpc>
                <a:spcPct val="110000"/>
              </a:lnSpc>
              <a:spcBef>
                <a:spcPts val="0"/>
              </a:spcBef>
              <a:defRPr sz="3200">
                <a:latin typeface="Calibri"/>
                <a:ea typeface="Calibri"/>
                <a:cs typeface="Calibri"/>
                <a:sym typeface="Calibri"/>
              </a:defRPr>
            </a:pPr>
            <a:r>
              <a:rPr dirty="0" err="1">
                <a:solidFill>
                  <a:schemeClr val="tx1"/>
                </a:solidFill>
                <a:uFill>
                  <a:solidFill>
                    <a:srgbClr val="0000FF"/>
                  </a:solidFill>
                </a:uFill>
              </a:rPr>
              <a:t>e-mail@adresse.fr</a:t>
            </a:r>
            <a:endParaRPr dirty="0">
              <a:solidFill>
                <a:schemeClr val="tx1"/>
              </a:solidFill>
              <a:uFill>
                <a:solidFill>
                  <a:srgbClr val="0000FF"/>
                </a:solidFill>
              </a:uFill>
              <a:hlinkClick r:id="rId2">
                <a:extLst>
                  <a:ext uri="{A12FA001-AC4F-418D-AE19-62706E023703}">
                    <ahyp:hlinkClr xmlns:ahyp="http://schemas.microsoft.com/office/drawing/2018/hyperlinkcolor" val="tx"/>
                  </a:ext>
                </a:extLst>
              </a:hlinkClick>
            </a:endParaRPr>
          </a:p>
        </p:txBody>
      </p:sp>
      <p:grpSp>
        <p:nvGrpSpPr>
          <p:cNvPr id="459" name="Gruppieren"/>
          <p:cNvGrpSpPr/>
          <p:nvPr/>
        </p:nvGrpSpPr>
        <p:grpSpPr>
          <a:xfrm>
            <a:off x="1406983" y="11500815"/>
            <a:ext cx="415158" cy="922622"/>
            <a:chOff x="-1" y="0"/>
            <a:chExt cx="415157" cy="922621"/>
          </a:xfrm>
        </p:grpSpPr>
        <p:pic>
          <p:nvPicPr>
            <p:cNvPr id="457" name="Bild" descr="Bild"/>
            <p:cNvPicPr>
              <a:picLocks noChangeAspect="1"/>
            </p:cNvPicPr>
            <p:nvPr/>
          </p:nvPicPr>
          <p:blipFill>
            <a:blip r:embed="rId3"/>
            <a:stretch>
              <a:fillRect/>
            </a:stretch>
          </p:blipFill>
          <p:spPr>
            <a:xfrm>
              <a:off x="-2" y="640777"/>
              <a:ext cx="415159" cy="281845"/>
            </a:xfrm>
            <a:prstGeom prst="rect">
              <a:avLst/>
            </a:prstGeom>
            <a:ln w="12700" cap="flat">
              <a:noFill/>
              <a:miter lim="400000"/>
            </a:ln>
            <a:effectLst/>
          </p:spPr>
        </p:pic>
        <p:pic>
          <p:nvPicPr>
            <p:cNvPr id="458" name="Bild" descr="Bild"/>
            <p:cNvPicPr>
              <a:picLocks noChangeAspect="1"/>
            </p:cNvPicPr>
            <p:nvPr/>
          </p:nvPicPr>
          <p:blipFill>
            <a:blip r:embed="rId4"/>
            <a:stretch>
              <a:fillRect/>
            </a:stretch>
          </p:blipFill>
          <p:spPr>
            <a:xfrm>
              <a:off x="5051" y="-1"/>
              <a:ext cx="405054" cy="403225"/>
            </a:xfrm>
            <a:prstGeom prst="rect">
              <a:avLst/>
            </a:prstGeom>
            <a:ln w="12700" cap="flat">
              <a:noFill/>
              <a:miter lim="400000"/>
            </a:ln>
            <a:effectLst/>
          </p:spPr>
        </p:pic>
      </p:grpSp>
      <p:sp>
        <p:nvSpPr>
          <p:cNvPr id="460" name="Vielen Dank und bleibt gesund!"/>
          <p:cNvSpPr txBox="1">
            <a:spLocks noGrp="1"/>
          </p:cNvSpPr>
          <p:nvPr>
            <p:ph type="title" idx="4294967295"/>
          </p:nvPr>
        </p:nvSpPr>
        <p:spPr>
          <a:xfrm>
            <a:off x="10418459" y="2332332"/>
            <a:ext cx="12269080" cy="4291570"/>
          </a:xfrm>
          <a:prstGeom prst="rect">
            <a:avLst/>
          </a:prstGeom>
        </p:spPr>
        <p:txBody>
          <a:bodyPr lIns="0" tIns="0" rIns="0" bIns="0"/>
          <a:lstStyle/>
          <a:p>
            <a:pPr algn="l">
              <a:lnSpc>
                <a:spcPct val="80000"/>
              </a:lnSpc>
              <a:defRPr sz="10000" b="1">
                <a:solidFill>
                  <a:srgbClr val="1F00EB"/>
                </a:solidFill>
                <a:latin typeface="Calibri"/>
                <a:ea typeface="Calibri"/>
                <a:cs typeface="Calibri"/>
                <a:sym typeface="Calibri"/>
              </a:defRPr>
            </a:pPr>
            <a:r>
              <a:rPr dirty="0"/>
              <a:t>Merci beaucoup </a:t>
            </a:r>
            <a:r>
              <a:rPr dirty="0">
                <a:solidFill>
                  <a:srgbClr val="000000"/>
                </a:solidFill>
              </a:rPr>
              <a:t>et </a:t>
            </a:r>
            <a:r>
              <a:rPr dirty="0" err="1">
                <a:solidFill>
                  <a:srgbClr val="000000"/>
                </a:solidFill>
              </a:rPr>
              <a:t>reste</a:t>
            </a:r>
            <a:r>
              <a:rPr dirty="0">
                <a:solidFill>
                  <a:srgbClr val="000000"/>
                </a:solidFill>
              </a:rPr>
              <a:t> </a:t>
            </a:r>
            <a:r>
              <a:rPr dirty="0" err="1">
                <a:solidFill>
                  <a:srgbClr val="000000"/>
                </a:solidFill>
              </a:rPr>
              <a:t>en</a:t>
            </a:r>
            <a:r>
              <a:rPr dirty="0">
                <a:solidFill>
                  <a:srgbClr val="000000"/>
                </a:solidFill>
              </a:rPr>
              <a:t> bonne </a:t>
            </a:r>
            <a:r>
              <a:rPr dirty="0" err="1">
                <a:solidFill>
                  <a:srgbClr val="000000"/>
                </a:solidFill>
              </a:rPr>
              <a:t>santé</a:t>
            </a:r>
            <a:r>
              <a:rPr dirty="0"/>
              <a:t>!</a:t>
            </a:r>
          </a:p>
        </p:txBody>
      </p:sp>
      <p:pic>
        <p:nvPicPr>
          <p:cNvPr id="461" name="Walking-Hand_Smile_1200px.png" descr="Walking-Hand_Smile_1200px.png"/>
          <p:cNvPicPr>
            <a:picLocks noChangeAspect="1"/>
          </p:cNvPicPr>
          <p:nvPr/>
        </p:nvPicPr>
        <p:blipFill rotWithShape="1">
          <a:blip r:embed="rId5"/>
          <a:srcRect l="24066"/>
          <a:stretch/>
        </p:blipFill>
        <p:spPr>
          <a:xfrm>
            <a:off x="-2" y="1517822"/>
            <a:ext cx="10847913" cy="7535866"/>
          </a:xfrm>
          <a:prstGeom prst="rect">
            <a:avLst/>
          </a:prstGeom>
          <a:ln w="12700">
            <a:miter lim="400000"/>
          </a:ln>
        </p:spPr>
      </p:pic>
      <p:pic>
        <p:nvPicPr>
          <p:cNvPr id="462" name="Bild" descr="Bild"/>
          <p:cNvPicPr>
            <a:picLocks noChangeAspect="1"/>
          </p:cNvPicPr>
          <p:nvPr/>
        </p:nvPicPr>
        <p:blipFill>
          <a:blip r:embed="rId6"/>
          <a:stretch>
            <a:fillRect/>
          </a:stretch>
        </p:blipFill>
        <p:spPr>
          <a:xfrm rot="60000">
            <a:off x="16137876" y="5338733"/>
            <a:ext cx="6542442" cy="884517"/>
          </a:xfrm>
          <a:prstGeom prst="rect">
            <a:avLst/>
          </a:pr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4" name="DW_Michelangelo_Creation_of_Adam_v1_4000px_FD.jpg" descr="DW_Michelangelo_Creation_of_Adam_v1_4000px_FD.jpg"/>
          <p:cNvPicPr>
            <a:picLocks noChangeAspect="1"/>
          </p:cNvPicPr>
          <p:nvPr/>
        </p:nvPicPr>
        <p:blipFill>
          <a:blip r:embed="rId2"/>
          <a:srcRect l="7813" t="5144" r="37847" b="26418"/>
          <a:stretch>
            <a:fillRect/>
          </a:stretch>
        </p:blipFill>
        <p:spPr>
          <a:xfrm>
            <a:off x="-1986" y="-2978"/>
            <a:ext cx="24388027" cy="13721792"/>
          </a:xfrm>
          <a:prstGeom prst="rect">
            <a:avLst/>
          </a:prstGeom>
          <a:ln w="12700">
            <a:miter lim="400000"/>
          </a:ln>
        </p:spPr>
      </p:pic>
      <p:sp>
        <p:nvSpPr>
          <p:cNvPr id="465" name="Händehygiene:     auch eine Kunst."/>
          <p:cNvSpPr txBox="1"/>
          <p:nvPr/>
        </p:nvSpPr>
        <p:spPr>
          <a:xfrm>
            <a:off x="6094513" y="2140357"/>
            <a:ext cx="12194974" cy="29425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nSpc>
                <a:spcPct val="80000"/>
              </a:lnSpc>
              <a:spcBef>
                <a:spcPts val="0"/>
              </a:spcBef>
              <a:defRPr sz="11500" b="1">
                <a:latin typeface="Calibri"/>
                <a:ea typeface="Calibri"/>
                <a:cs typeface="Calibri"/>
                <a:sym typeface="Calibri"/>
              </a:defRPr>
            </a:pPr>
            <a:r>
              <a:t>Hygiène des mains :   </a:t>
            </a:r>
            <a:br/>
            <a:r>
              <a:t>   tout un </a:t>
            </a:r>
            <a:r>
              <a:rPr>
                <a:solidFill>
                  <a:srgbClr val="FFFFFF"/>
                </a:solidFill>
              </a:rPr>
              <a:t>art</a:t>
            </a:r>
            <a:r>
              <a:t>.</a:t>
            </a:r>
          </a:p>
        </p:txBody>
      </p:sp>
      <p:pic>
        <p:nvPicPr>
          <p:cNvPr id="466" name="Bild" descr="Bild"/>
          <p:cNvPicPr>
            <a:picLocks noChangeAspect="1"/>
          </p:cNvPicPr>
          <p:nvPr/>
        </p:nvPicPr>
        <p:blipFill>
          <a:blip r:embed="rId3"/>
          <a:stretch>
            <a:fillRect/>
          </a:stretch>
        </p:blipFill>
        <p:spPr>
          <a:xfrm>
            <a:off x="9311040" y="4923387"/>
            <a:ext cx="6083302" cy="698502"/>
          </a:xfrm>
          <a:prstGeom prst="rect">
            <a:avLst/>
          </a:prstGeom>
          <a:ln w="12700">
            <a:miter lim="400000"/>
          </a:ln>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68" name="Quellen"/>
          <p:cNvSpPr txBox="1"/>
          <p:nvPr/>
        </p:nvSpPr>
        <p:spPr>
          <a:xfrm>
            <a:off x="1061718" y="1737597"/>
            <a:ext cx="2993683" cy="5426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spcBef>
                <a:spcPts val="0"/>
              </a:spcBef>
              <a:defRPr sz="4200" b="1">
                <a:solidFill>
                  <a:srgbClr val="1F00EB"/>
                </a:solidFill>
                <a:latin typeface="Calibri"/>
                <a:ea typeface="Calibri"/>
                <a:cs typeface="Calibri"/>
                <a:sym typeface="Calibri"/>
              </a:defRPr>
            </a:lvl1pPr>
          </a:lstStyle>
          <a:p>
            <a:r>
              <a:t>Sources</a:t>
            </a:r>
          </a:p>
        </p:txBody>
      </p:sp>
      <p:grpSp>
        <p:nvGrpSpPr>
          <p:cNvPr id="471" name="Gruppieren"/>
          <p:cNvGrpSpPr/>
          <p:nvPr/>
        </p:nvGrpSpPr>
        <p:grpSpPr>
          <a:xfrm>
            <a:off x="21390320" y="12281582"/>
            <a:ext cx="2993684" cy="779937"/>
            <a:chOff x="0" y="0"/>
            <a:chExt cx="2993682" cy="779936"/>
          </a:xfrm>
        </p:grpSpPr>
        <p:sp>
          <p:nvSpPr>
            <p:cNvPr id="469" name="Rechteck"/>
            <p:cNvSpPr/>
            <p:nvPr/>
          </p:nvSpPr>
          <p:spPr>
            <a:xfrm>
              <a:off x="0" y="-1"/>
              <a:ext cx="2993683" cy="779938"/>
            </a:xfrm>
            <a:prstGeom prst="rect">
              <a:avLst/>
            </a:prstGeom>
            <a:solidFill>
              <a:srgbClr val="1F00EB"/>
            </a:solidFill>
            <a:ln w="12700" cap="flat">
              <a:noFill/>
              <a:miter lim="400000"/>
            </a:ln>
            <a:effectLst/>
          </p:spPr>
          <p:txBody>
            <a:bodyPr wrap="square" lIns="0" tIns="0" rIns="0" bIns="0" numCol="1" anchor="ctr">
              <a:noAutofit/>
            </a:bodyPr>
            <a:lstStyle/>
            <a:p>
              <a:pPr>
                <a:defRPr>
                  <a:solidFill>
                    <a:srgbClr val="1F00EB"/>
                  </a:solidFill>
                  <a:latin typeface="Helvetica Neue Medium"/>
                  <a:ea typeface="Helvetica Neue Medium"/>
                  <a:cs typeface="Helvetica Neue Medium"/>
                  <a:sym typeface="Helvetica Neue Medium"/>
                </a:defRPr>
              </a:pPr>
              <a:endParaRPr/>
            </a:p>
          </p:txBody>
        </p:sp>
        <p:pic>
          <p:nvPicPr>
            <p:cNvPr id="470" name="Gruppieren" descr="Gruppieren"/>
            <p:cNvPicPr>
              <a:picLocks noChangeAspect="1"/>
            </p:cNvPicPr>
            <p:nvPr/>
          </p:nvPicPr>
          <p:blipFill>
            <a:blip r:embed="rId2"/>
            <a:stretch>
              <a:fillRect/>
            </a:stretch>
          </p:blipFill>
          <p:spPr>
            <a:xfrm>
              <a:off x="719108" y="208001"/>
              <a:ext cx="1645458" cy="414735"/>
            </a:xfrm>
            <a:prstGeom prst="rect">
              <a:avLst/>
            </a:prstGeom>
            <a:ln w="12700" cap="flat">
              <a:noFill/>
              <a:miter lim="400000"/>
            </a:ln>
            <a:effectLst/>
          </p:spPr>
        </p:pic>
      </p:grpSp>
      <p:sp>
        <p:nvSpPr>
          <p:cNvPr id="472" name="Zacher B et al.: „Application of a new methodology and R package reveals a high burden of healthcare-associated infections (HAI) in Germany compared to the average in the European Union/European Economic Area, 2011 to 2012.“ Euro Surveill. 2019;24(46):pi"/>
          <p:cNvSpPr txBox="1"/>
          <p:nvPr/>
        </p:nvSpPr>
        <p:spPr>
          <a:xfrm>
            <a:off x="1061718" y="3175543"/>
            <a:ext cx="22260564" cy="82406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numCol="3" spcCol="278256"/>
          <a:lstStyle/>
          <a:p>
            <a:pPr marL="698500" indent="-698500">
              <a:spcBef>
                <a:spcPts val="2000"/>
              </a:spcBef>
              <a:buClr>
                <a:srgbClr val="1F00EB"/>
              </a:buClr>
              <a:buSzPct val="80000"/>
              <a:buAutoNum type="arabicParenBoth"/>
              <a:defRPr sz="2000">
                <a:latin typeface="Calibri"/>
                <a:ea typeface="Calibri"/>
                <a:cs typeface="Calibri"/>
                <a:sym typeface="Calibri"/>
              </a:defRPr>
            </a:pPr>
            <a:r>
              <a:rPr dirty="0"/>
              <a:t>European Centre for Disease Prevention and Control (ECDC). Healthcare-associated infections: </a:t>
            </a:r>
            <a:r>
              <a:rPr i="1" dirty="0"/>
              <a:t>Accessed 3 Feb. 2025, from: </a:t>
            </a:r>
            <a:r>
              <a:rPr dirty="0"/>
              <a:t>https://</a:t>
            </a:r>
            <a:r>
              <a:rPr dirty="0" err="1"/>
              <a:t>www.ecdc.europa.eu</a:t>
            </a:r>
            <a:r>
              <a:rPr dirty="0"/>
              <a:t>/</a:t>
            </a:r>
            <a:r>
              <a:rPr dirty="0" err="1"/>
              <a:t>en</a:t>
            </a:r>
            <a:r>
              <a:rPr dirty="0"/>
              <a:t>/healthcare-associated-infections.</a:t>
            </a:r>
            <a:endParaRPr b="1" dirty="0"/>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Oesterlee</a:t>
            </a:r>
            <a:r>
              <a:rPr dirty="0"/>
              <a:t>, U., Holt, S.K., </a:t>
            </a:r>
            <a:r>
              <a:rPr dirty="0" err="1"/>
              <a:t>Schneitler</a:t>
            </a:r>
            <a:r>
              <a:rPr dirty="0"/>
              <a:t>, S., </a:t>
            </a:r>
            <a:r>
              <a:rPr dirty="0" err="1"/>
              <a:t>Randerath</a:t>
            </a:r>
            <a:r>
              <a:rPr dirty="0"/>
              <a:t>, W.;  </a:t>
            </a:r>
            <a:r>
              <a:rPr dirty="0" err="1"/>
              <a:t>Nosokomiale</a:t>
            </a:r>
            <a:r>
              <a:rPr dirty="0"/>
              <a:t> </a:t>
            </a:r>
            <a:r>
              <a:rPr dirty="0" err="1"/>
              <a:t>Pneumonie</a:t>
            </a:r>
            <a:r>
              <a:rPr dirty="0"/>
              <a:t>. In: Schneider, P., </a:t>
            </a:r>
            <a:r>
              <a:rPr dirty="0" err="1"/>
              <a:t>Kruschewski</a:t>
            </a:r>
            <a:r>
              <a:rPr dirty="0"/>
              <a:t>, M., Buhr, H. (eds) </a:t>
            </a:r>
            <a:r>
              <a:rPr dirty="0" err="1"/>
              <a:t>Thoraxchirurgie</a:t>
            </a:r>
            <a:r>
              <a:rPr dirty="0"/>
              <a:t> für den </a:t>
            </a:r>
            <a:r>
              <a:rPr dirty="0" err="1"/>
              <a:t>Allgemein</a:t>
            </a:r>
            <a:r>
              <a:rPr dirty="0"/>
              <a:t>- und </a:t>
            </a:r>
            <a:r>
              <a:rPr dirty="0" err="1"/>
              <a:t>Viszeralchirurgen</a:t>
            </a:r>
            <a:r>
              <a:rPr dirty="0"/>
              <a:t>. </a:t>
            </a:r>
            <a:r>
              <a:rPr i="1" dirty="0"/>
              <a:t>Springer, Berlin, Heidelberg.</a:t>
            </a:r>
            <a:r>
              <a:rPr dirty="0"/>
              <a:t>, 2018, https://</a:t>
            </a:r>
            <a:r>
              <a:rPr dirty="0" err="1"/>
              <a:t>doi.org</a:t>
            </a:r>
            <a:r>
              <a:rPr dirty="0"/>
              <a:t>/10.1007/978-3-662-48710-5_24.</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a:t>
            </a:r>
            <a:r>
              <a:rPr dirty="0" err="1"/>
              <a:t>Händehygiene</a:t>
            </a:r>
            <a:r>
              <a:rPr dirty="0"/>
              <a:t> in </a:t>
            </a:r>
            <a:r>
              <a:rPr dirty="0" err="1"/>
              <a:t>Einrichtungen</a:t>
            </a:r>
            <a:r>
              <a:rPr dirty="0"/>
              <a:t> des </a:t>
            </a:r>
            <a:r>
              <a:rPr dirty="0" err="1"/>
              <a:t>Gesundheitswesens</a:t>
            </a:r>
            <a:r>
              <a:rPr dirty="0"/>
              <a:t>.“</a:t>
            </a:r>
            <a:r>
              <a:rPr b="1" dirty="0"/>
              <a:t> </a:t>
            </a:r>
            <a:r>
              <a:rPr dirty="0" err="1"/>
              <a:t>Kommission</a:t>
            </a:r>
            <a:r>
              <a:rPr dirty="0"/>
              <a:t> für </a:t>
            </a:r>
            <a:r>
              <a:rPr dirty="0" err="1"/>
              <a:t>Krankenhaushygiene</a:t>
            </a:r>
            <a:r>
              <a:rPr dirty="0"/>
              <a:t> und </a:t>
            </a:r>
            <a:r>
              <a:rPr dirty="0" err="1"/>
              <a:t>Infektionsprävention</a:t>
            </a:r>
            <a:r>
              <a:rPr dirty="0"/>
              <a:t> am Robert Koch-</a:t>
            </a:r>
            <a:r>
              <a:rPr dirty="0" err="1"/>
              <a:t>Institut</a:t>
            </a:r>
            <a:r>
              <a:rPr dirty="0"/>
              <a:t>. </a:t>
            </a:r>
            <a:r>
              <a:rPr i="1" dirty="0"/>
              <a:t>Springer, Berlin, Heidelberg., </a:t>
            </a:r>
            <a:r>
              <a:rPr dirty="0"/>
              <a:t>2016,</a:t>
            </a:r>
            <a:r>
              <a:rPr i="1" dirty="0"/>
              <a:t> </a:t>
            </a:r>
            <a:r>
              <a:rPr dirty="0" err="1"/>
              <a:t>Bundesgesundheitsblatt</a:t>
            </a:r>
            <a:r>
              <a:rPr dirty="0"/>
              <a:t> 59:1189–1220.</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Kampf</a:t>
            </a:r>
            <a:r>
              <a:rPr dirty="0"/>
              <a:t> G, </a:t>
            </a:r>
            <a:r>
              <a:rPr i="1" dirty="0"/>
              <a:t>et al.</a:t>
            </a:r>
            <a:r>
              <a:rPr dirty="0"/>
              <a:t> „Influence of rub-in technique on required application time and hand coverage in hygienic hand disinfection.“ </a:t>
            </a:r>
            <a:r>
              <a:rPr i="1" dirty="0"/>
              <a:t>BMC Infect Dis. </a:t>
            </a:r>
            <a:r>
              <a:rPr dirty="0"/>
              <a:t>2008</a:t>
            </a:r>
            <a:r>
              <a:rPr i="1" dirty="0"/>
              <a:t> </a:t>
            </a:r>
            <a:r>
              <a:rPr b="1" dirty="0"/>
              <a:t>; </a:t>
            </a:r>
            <a:r>
              <a:rPr dirty="0"/>
              <a:t>8:149.</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Taylor L J, „An evaluation of handwashing techniques.“ </a:t>
            </a:r>
            <a:br>
              <a:rPr dirty="0"/>
            </a:br>
            <a:r>
              <a:rPr i="1" dirty="0" err="1"/>
              <a:t>Nurs</a:t>
            </a:r>
            <a:r>
              <a:rPr i="1" dirty="0"/>
              <a:t> Times.</a:t>
            </a:r>
            <a:r>
              <a:rPr dirty="0"/>
              <a:t> 1978; 74(2):54-5.</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McGuckin M, </a:t>
            </a:r>
            <a:r>
              <a:rPr i="1" dirty="0"/>
              <a:t>et al. </a:t>
            </a:r>
            <a:r>
              <a:rPr dirty="0"/>
              <a:t>“Hand Hygiene Compliance Rates in the United States—A One-Year Multicenter Collaboration Using Product/Volume Usage Measurement and Feedback.“</a:t>
            </a:r>
            <a:r>
              <a:rPr i="1" dirty="0"/>
              <a:t> American Journal of Medical Quality.</a:t>
            </a:r>
            <a:r>
              <a:rPr b="1" dirty="0"/>
              <a:t> </a:t>
            </a:r>
            <a:r>
              <a:rPr dirty="0"/>
              <a:t>2009;24(3):205-213.</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Li X, </a:t>
            </a:r>
            <a:r>
              <a:rPr i="1" dirty="0"/>
              <a:t>et al.</a:t>
            </a:r>
            <a:r>
              <a:rPr dirty="0"/>
              <a:t> „Experimental study on disinfection effect of different dose of rapid hand disinfectant.“ </a:t>
            </a:r>
            <a:r>
              <a:rPr i="1" dirty="0"/>
              <a:t>Int J </a:t>
            </a:r>
            <a:r>
              <a:rPr i="1" dirty="0" err="1"/>
              <a:t>Nurs</a:t>
            </a:r>
            <a:r>
              <a:rPr i="1" dirty="0"/>
              <a:t> Sci.</a:t>
            </a:r>
            <a:r>
              <a:rPr dirty="0"/>
              <a:t> 2014;1(2):212–214.</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Eckmanns</a:t>
            </a:r>
            <a:r>
              <a:rPr dirty="0"/>
              <a:t> T, </a:t>
            </a:r>
            <a:r>
              <a:rPr i="1" dirty="0"/>
              <a:t>et al.</a:t>
            </a:r>
            <a:r>
              <a:rPr dirty="0"/>
              <a:t> </a:t>
            </a:r>
            <a:r>
              <a:rPr b="1" dirty="0"/>
              <a:t>„</a:t>
            </a:r>
            <a:r>
              <a:rPr dirty="0"/>
              <a:t>Compliance with antiseptic hand rub use in intensive care units: the Hawthorne effect.“ </a:t>
            </a:r>
            <a:r>
              <a:rPr i="1" dirty="0"/>
              <a:t>Infect Control Hosp Epidemiol.</a:t>
            </a:r>
            <a:r>
              <a:rPr dirty="0"/>
              <a:t> 2006;27(9):931–934.</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Hagel S, </a:t>
            </a:r>
            <a:r>
              <a:rPr i="1" dirty="0"/>
              <a:t>et al.</a:t>
            </a:r>
            <a:r>
              <a:rPr dirty="0"/>
              <a:t> „Quantifying the Hawthorne effect in hand hygiene compliance through comparing direct observation with automated hand hygiene monitoring.“ </a:t>
            </a:r>
            <a:r>
              <a:rPr i="1" dirty="0"/>
              <a:t>Infect Control Hosp Epidemiol.</a:t>
            </a:r>
            <a:r>
              <a:rPr dirty="0"/>
              <a:t> 2015;36(8):957–962</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Marra</a:t>
            </a:r>
            <a:r>
              <a:rPr dirty="0"/>
              <a:t> AR, </a:t>
            </a:r>
            <a:r>
              <a:rPr i="1" dirty="0"/>
              <a:t>et al. </a:t>
            </a:r>
            <a:r>
              <a:rPr dirty="0"/>
              <a:t>„A multicenter study using positive deviance for improving hand hygiene compliance.“</a:t>
            </a:r>
            <a:r>
              <a:rPr b="1" dirty="0"/>
              <a:t> </a:t>
            </a:r>
            <a:r>
              <a:rPr i="1" dirty="0"/>
              <a:t>Am J Infect Control. </a:t>
            </a:r>
            <a:r>
              <a:rPr dirty="0"/>
              <a:t>2013;41(11):984–988.</a:t>
            </a:r>
            <a:endParaRPr i="1" dirty="0"/>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Karaaslan</a:t>
            </a:r>
            <a:r>
              <a:rPr i="1" dirty="0"/>
              <a:t> et al. </a:t>
            </a:r>
            <a:r>
              <a:rPr dirty="0"/>
              <a:t>„Compliance of healthcare workers with hand hygiene practices in neonatal and pediatric intensive care units: overt observation.“</a:t>
            </a:r>
            <a:r>
              <a:rPr b="1" dirty="0"/>
              <a:t> </a:t>
            </a:r>
            <a:r>
              <a:rPr i="1" dirty="0" err="1"/>
              <a:t>Interdiscip</a:t>
            </a:r>
            <a:r>
              <a:rPr i="1" dirty="0"/>
              <a:t> </a:t>
            </a:r>
            <a:r>
              <a:rPr i="1" dirty="0" err="1"/>
              <a:t>Perspect</a:t>
            </a:r>
            <a:r>
              <a:rPr i="1" dirty="0"/>
              <a:t> Infect Dis. </a:t>
            </a:r>
            <a:r>
              <a:rPr dirty="0"/>
              <a:t>2014;2014:306478.</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Scheithauer</a:t>
            </a:r>
            <a:r>
              <a:rPr dirty="0"/>
              <a:t> S, Lemmon SW. „How can compliance with hand hygiene be improved in specialized areas of a university hospital?“</a:t>
            </a:r>
            <a:r>
              <a:rPr b="1" dirty="0"/>
              <a:t> </a:t>
            </a:r>
            <a:r>
              <a:rPr i="1" dirty="0"/>
              <a:t>J Hosp Infect. </a:t>
            </a:r>
            <a:r>
              <a:rPr dirty="0"/>
              <a:t>2013 Feb;83(S1):S17–S22.</a:t>
            </a:r>
            <a:endParaRPr i="1" dirty="0"/>
          </a:p>
          <a:p>
            <a:pPr marL="698500" indent="-698500">
              <a:spcBef>
                <a:spcPts val="2000"/>
              </a:spcBef>
              <a:buClr>
                <a:srgbClr val="1F00EB"/>
              </a:buClr>
              <a:buSzPct val="80000"/>
              <a:buAutoNum type="arabicParenBoth"/>
              <a:defRPr sz="2000">
                <a:latin typeface="Calibri"/>
                <a:ea typeface="Calibri"/>
                <a:cs typeface="Calibri"/>
                <a:sym typeface="Calibri"/>
              </a:defRPr>
            </a:pPr>
            <a:endParaRPr lang="de-DE" dirty="0"/>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Eckmanns</a:t>
            </a:r>
            <a:r>
              <a:rPr dirty="0"/>
              <a:t> T,</a:t>
            </a:r>
            <a:r>
              <a:rPr i="1" dirty="0"/>
              <a:t> et al. </a:t>
            </a:r>
            <a:r>
              <a:rPr dirty="0"/>
              <a:t>„Compliance der </a:t>
            </a:r>
            <a:r>
              <a:rPr dirty="0" err="1"/>
              <a:t>Händedesinfektion</a:t>
            </a:r>
            <a:r>
              <a:rPr dirty="0"/>
              <a:t> auf </a:t>
            </a:r>
            <a:r>
              <a:rPr dirty="0" err="1"/>
              <a:t>Intensivstationen</a:t>
            </a:r>
            <a:r>
              <a:rPr dirty="0"/>
              <a:t>.“</a:t>
            </a:r>
            <a:r>
              <a:rPr i="1" dirty="0"/>
              <a:t> </a:t>
            </a:r>
            <a:r>
              <a:rPr i="1" dirty="0" err="1"/>
              <a:t>Dtsch</a:t>
            </a:r>
            <a:r>
              <a:rPr i="1" dirty="0"/>
              <a:t> Med </a:t>
            </a:r>
            <a:r>
              <a:rPr i="1" dirty="0" err="1"/>
              <a:t>Wochenschr</a:t>
            </a:r>
            <a:r>
              <a:rPr i="1" dirty="0"/>
              <a:t> 2001;</a:t>
            </a:r>
            <a:r>
              <a:rPr dirty="0"/>
              <a:t>126(25-26):745–749. </a:t>
            </a:r>
            <a:endParaRPr i="1" dirty="0"/>
          </a:p>
          <a:p>
            <a:pPr marL="698500" indent="-698500">
              <a:spcBef>
                <a:spcPts val="2000"/>
              </a:spcBef>
              <a:buClr>
                <a:srgbClr val="1F00EB"/>
              </a:buClr>
              <a:buSzPct val="80000"/>
              <a:buAutoNum type="arabicParenBoth"/>
              <a:defRPr sz="2000">
                <a:latin typeface="Calibri"/>
                <a:ea typeface="Calibri"/>
                <a:cs typeface="Calibri"/>
                <a:sym typeface="Calibri"/>
              </a:defRPr>
            </a:pPr>
            <a:r>
              <a:rPr dirty="0"/>
              <a:t>Wendt C,</a:t>
            </a:r>
            <a:r>
              <a:rPr i="1" dirty="0"/>
              <a:t> et al. </a:t>
            </a:r>
            <a:r>
              <a:rPr dirty="0"/>
              <a:t>„Differences in hand hygiene behavior related to the contamination risk of healthcare activities in different groups of healthcare workers.“</a:t>
            </a:r>
            <a:r>
              <a:rPr b="1" dirty="0"/>
              <a:t> </a:t>
            </a:r>
            <a:r>
              <a:rPr i="1" dirty="0"/>
              <a:t>Infect Control Hosp Epidemiol. </a:t>
            </a:r>
            <a:r>
              <a:rPr dirty="0"/>
              <a:t>2004;25(3):203–206.</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„6. </a:t>
            </a:r>
            <a:r>
              <a:rPr dirty="0" err="1"/>
              <a:t>Händehygiene</a:t>
            </a:r>
            <a:r>
              <a:rPr dirty="0"/>
              <a:t> </a:t>
            </a:r>
            <a:r>
              <a:rPr dirty="0" err="1"/>
              <a:t>Notwendigkeit</a:t>
            </a:r>
            <a:r>
              <a:rPr dirty="0"/>
              <a:t> und </a:t>
            </a:r>
            <a:r>
              <a:rPr dirty="0" err="1"/>
              <a:t>Belastung</a:t>
            </a:r>
            <a:r>
              <a:rPr dirty="0"/>
              <a:t>“. </a:t>
            </a:r>
            <a:r>
              <a:rPr i="1" dirty="0" err="1"/>
              <a:t>Gesundheitsportal</a:t>
            </a:r>
            <a:r>
              <a:rPr i="1" dirty="0"/>
              <a:t>.</a:t>
            </a:r>
            <a:r>
              <a:rPr b="1" dirty="0"/>
              <a:t> </a:t>
            </a:r>
            <a:r>
              <a:rPr i="1" dirty="0"/>
              <a:t>Accessed 3 Feb. 2025, from</a:t>
            </a:r>
            <a:r>
              <a:rPr dirty="0"/>
              <a:t>: https://</a:t>
            </a:r>
            <a:r>
              <a:rPr dirty="0" err="1"/>
              <a:t>www.gesundheitsdienstportal.de</a:t>
            </a:r>
            <a:r>
              <a:rPr dirty="0"/>
              <a:t>/files/Händehygiene-Notwendigkeit-und-Belast1.pdf (04/2007).</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McGinley KJ, </a:t>
            </a:r>
            <a:r>
              <a:rPr i="1" dirty="0"/>
              <a:t>et al.</a:t>
            </a:r>
            <a:r>
              <a:rPr dirty="0"/>
              <a:t> „Composition and Density of Microflora in the Subungual Space of the Hand.“ </a:t>
            </a:r>
            <a:r>
              <a:rPr i="1" dirty="0"/>
              <a:t>J Clin </a:t>
            </a:r>
            <a:r>
              <a:rPr i="1" dirty="0" err="1"/>
              <a:t>Microbiol</a:t>
            </a:r>
            <a:r>
              <a:rPr dirty="0"/>
              <a:t> 1988;26(5):950–953.</a:t>
            </a:r>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2311</Words>
  <Application>Microsoft Macintosh PowerPoint</Application>
  <PresentationFormat>Benutzerdefiniert</PresentationFormat>
  <Paragraphs>220</Paragraphs>
  <Slides>26</Slides>
  <Notes>3</Notes>
  <HiddenSlides>2</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26</vt:i4>
      </vt:variant>
    </vt:vector>
  </HeadingPairs>
  <TitlesOfParts>
    <vt:vector size="32" baseType="lpstr">
      <vt:lpstr>Calibri</vt:lpstr>
      <vt:lpstr>Helvetica Neue</vt:lpstr>
      <vt:lpstr>Helvetica Neue Light</vt:lpstr>
      <vt:lpstr>Helvetica Neue Medium</vt:lpstr>
      <vt:lpstr>Times Roman</vt:lpstr>
      <vt:lpstr>White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Merci beaucoup et reste en bonne santé!</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cp:lastModifiedBy>F D</cp:lastModifiedBy>
  <cp:revision>6</cp:revision>
  <dcterms:modified xsi:type="dcterms:W3CDTF">2025-02-11T08:55:08Z</dcterms:modified>
</cp:coreProperties>
</file>