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00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694"/>
  </p:normalViewPr>
  <p:slideViewPr>
    <p:cSldViewPr snapToGrid="0">
      <p:cViewPr>
        <p:scale>
          <a:sx n="35" d="100"/>
          <a:sy n="35" d="100"/>
        </p:scale>
        <p:origin x="2392" y="1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936238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81000" y="685800"/>
            <a:ext cx="6096000" cy="3429000"/>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pPr>
              <a:defRPr>
                <a:latin typeface="+mj-lt"/>
                <a:ea typeface="+mj-ea"/>
                <a:cs typeface="+mj-cs"/>
                <a:sym typeface="Helvetica"/>
              </a:defRPr>
            </a:pPr>
            <a:r>
              <a:t>Alle Menschen haben so ihre Problemstellen. Bei mir ist es der rechte Daumen und die Nagelfalz. Den rechten Daumen vergesse ich häufig. Meine Nagelfalz hat tiefe Furchen. Allgemein habe ich sehr trockene Haut, die schwer zu desinfizieren ist. Durch das Training der Händedesinfektion werde ich auf all meine Problemstellen aufmerksam gemacht. Nur wenn ich dieses Bewusstsein habe, kann ich eine Lösung für meine Problemstellen suchen und finden.  </a:t>
            </a:r>
          </a:p>
          <a:p>
            <a:pPr>
              <a:defRPr>
                <a:latin typeface="+mj-lt"/>
                <a:ea typeface="+mj-ea"/>
                <a:cs typeface="+mj-cs"/>
                <a:sym typeface="Helvetica"/>
              </a:defRPr>
            </a:pPr>
            <a:r>
              <a:t>Daher: das Erkennen von Problemstellen ist entscheidend.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1778000" y="2298700"/>
            <a:ext cx="20828000" cy="4648200"/>
          </a:xfrm>
          <a:prstGeom prst="rect">
            <a:avLst/>
          </a:prstGeom>
        </p:spPr>
        <p:txBody>
          <a:bodyPr anchor="b"/>
          <a:lstStyle/>
          <a:p>
            <a:r>
              <a:t>Titeltext</a:t>
            </a:r>
          </a:p>
        </p:txBody>
      </p:sp>
      <p:sp>
        <p:nvSpPr>
          <p:cNvPr id="12" name="Textebene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Horizontal">
    <p:spTree>
      <p:nvGrpSpPr>
        <p:cNvPr id="1" name=""/>
        <p:cNvGrpSpPr/>
        <p:nvPr/>
      </p:nvGrpSpPr>
      <p:grpSpPr>
        <a:xfrm>
          <a:off x="0" y="0"/>
          <a:ext cx="0" cy="0"/>
          <a:chOff x="0" y="0"/>
          <a:chExt cx="0" cy="0"/>
        </a:xfrm>
      </p:grpSpPr>
      <p:sp>
        <p:nvSpPr>
          <p:cNvPr id="20" name="Blick auf den Strand und das Meer von einer grasbedeckten Sanddüne"/>
          <p:cNvSpPr>
            <a:spLocks noGrp="1"/>
          </p:cNvSpPr>
          <p:nvPr>
            <p:ph type="pic" idx="21"/>
          </p:nvPr>
        </p:nvSpPr>
        <p:spPr>
          <a:xfrm>
            <a:off x="3125966" y="-393700"/>
            <a:ext cx="18135605" cy="12090400"/>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635000" y="9512300"/>
            <a:ext cx="23114000" cy="2006600"/>
          </a:xfrm>
          <a:prstGeom prst="rect">
            <a:avLst/>
          </a:prstGeom>
        </p:spPr>
        <p:txBody>
          <a:bodyPr anchor="b"/>
          <a:lstStyle/>
          <a:p>
            <a:r>
              <a:t>Titeltext</a:t>
            </a:r>
          </a:p>
        </p:txBody>
      </p:sp>
      <p:sp>
        <p:nvSpPr>
          <p:cNvPr id="22" name="Textebene 1…"/>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2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 Mitte">
    <p:spTree>
      <p:nvGrpSpPr>
        <p:cNvPr id="1" name=""/>
        <p:cNvGrpSpPr/>
        <p:nvPr/>
      </p:nvGrpSpPr>
      <p:grpSpPr>
        <a:xfrm>
          <a:off x="0" y="0"/>
          <a:ext cx="0" cy="0"/>
          <a:chOff x="0" y="0"/>
          <a:chExt cx="0" cy="0"/>
        </a:xfrm>
      </p:grpSpPr>
      <p:sp>
        <p:nvSpPr>
          <p:cNvPr id="30" name="Titeltext"/>
          <p:cNvSpPr txBox="1">
            <a:spLocks noGrp="1"/>
          </p:cNvSpPr>
          <p:nvPr>
            <p:ph type="title"/>
          </p:nvPr>
        </p:nvSpPr>
        <p:spPr>
          <a:xfrm>
            <a:off x="1778000" y="4533900"/>
            <a:ext cx="20828000" cy="4648200"/>
          </a:xfrm>
          <a:prstGeom prst="rect">
            <a:avLst/>
          </a:prstGeom>
        </p:spPr>
        <p:txBody>
          <a:bodyPr/>
          <a:lstStyle/>
          <a:p>
            <a:r>
              <a:t>Titeltext</a:t>
            </a:r>
          </a:p>
        </p:txBody>
      </p:sp>
      <p:sp>
        <p:nvSpPr>
          <p:cNvPr id="3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kal">
    <p:spTree>
      <p:nvGrpSpPr>
        <p:cNvPr id="1" name=""/>
        <p:cNvGrpSpPr/>
        <p:nvPr/>
      </p:nvGrpSpPr>
      <p:grpSpPr>
        <a:xfrm>
          <a:off x="0" y="0"/>
          <a:ext cx="0" cy="0"/>
          <a:chOff x="0" y="0"/>
          <a:chExt cx="0" cy="0"/>
        </a:xfrm>
      </p:grpSpPr>
      <p:sp>
        <p:nvSpPr>
          <p:cNvPr id="38" name="Reiher, der in niedriger Höhe über einen Strand fliegt, mit einem kurzen Zaun im Vordergr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1651000" y="952500"/>
            <a:ext cx="10223500" cy="5549900"/>
          </a:xfrm>
          <a:prstGeom prst="rect">
            <a:avLst/>
          </a:prstGeom>
        </p:spPr>
        <p:txBody>
          <a:bodyPr anchor="b"/>
          <a:lstStyle>
            <a:lvl1pPr>
              <a:defRPr sz="8400"/>
            </a:lvl1pPr>
          </a:lstStyle>
          <a:p>
            <a:r>
              <a:t>Titeltext</a:t>
            </a:r>
          </a:p>
        </p:txBody>
      </p:sp>
      <p:sp>
        <p:nvSpPr>
          <p:cNvPr id="40" name="Textebene 1…"/>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4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 Oben">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amp; Punkte">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5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el, Punkte &amp; Foto">
    <p:spTree>
      <p:nvGrpSpPr>
        <p:cNvPr id="1" name=""/>
        <p:cNvGrpSpPr/>
        <p:nvPr/>
      </p:nvGrpSpPr>
      <p:grpSpPr>
        <a:xfrm>
          <a:off x="0" y="0"/>
          <a:ext cx="0" cy="0"/>
          <a:chOff x="0" y="0"/>
          <a:chExt cx="0" cy="0"/>
        </a:xfrm>
      </p:grpSpPr>
      <p:sp>
        <p:nvSpPr>
          <p:cNvPr id="65" name="Sandiger Weg zwischen zwei Hügeln, die ans Meer führe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6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el, Punkte &amp; Livevideo – klein">
    <p:spTree>
      <p:nvGrpSpPr>
        <p:cNvPr id="1" name=""/>
        <p:cNvGrpSpPr/>
        <p:nvPr/>
      </p:nvGrpSpPr>
      <p:grpSpPr>
        <a:xfrm>
          <a:off x="0" y="0"/>
          <a:ext cx="0" cy="0"/>
          <a:chOff x="0" y="0"/>
          <a:chExt cx="0" cy="0"/>
        </a:xfrm>
      </p:grpSpPr>
      <p:sp>
        <p:nvSpPr>
          <p:cNvPr id="75" name="Titeltext"/>
          <p:cNvSpPr txBox="1">
            <a:spLocks noGrp="1"/>
          </p:cNvSpPr>
          <p:nvPr>
            <p:ph type="title"/>
          </p:nvPr>
        </p:nvSpPr>
        <p:spPr>
          <a:prstGeom prst="rect">
            <a:avLst/>
          </a:prstGeom>
        </p:spPr>
        <p:txBody>
          <a:bodyPr/>
          <a:lstStyle/>
          <a:p>
            <a:r>
              <a:t>Titeltext</a:t>
            </a:r>
          </a:p>
        </p:txBody>
      </p:sp>
      <p:sp>
        <p:nvSpPr>
          <p:cNvPr id="76"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77"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el, Punkte &amp; Livevideo – groß">
    <p:spTree>
      <p:nvGrpSpPr>
        <p:cNvPr id="1" name=""/>
        <p:cNvGrpSpPr/>
        <p:nvPr/>
      </p:nvGrpSpPr>
      <p:grpSpPr>
        <a:xfrm>
          <a:off x="0" y="0"/>
          <a:ext cx="0" cy="0"/>
          <a:chOff x="0" y="0"/>
          <a:chExt cx="0" cy="0"/>
        </a:xfrm>
      </p:grpSpPr>
      <p:sp>
        <p:nvSpPr>
          <p:cNvPr id="84" name="Titeltext"/>
          <p:cNvSpPr txBox="1">
            <a:spLocks noGrp="1"/>
          </p:cNvSpPr>
          <p:nvPr>
            <p:ph type="title"/>
          </p:nvPr>
        </p:nvSpPr>
        <p:spPr>
          <a:prstGeom prst="rect">
            <a:avLst/>
          </a:prstGeom>
        </p:spPr>
        <p:txBody>
          <a:bodyPr/>
          <a:lstStyle/>
          <a:p>
            <a:r>
              <a:t>Titeltext</a:t>
            </a:r>
          </a:p>
        </p:txBody>
      </p:sp>
      <p:sp>
        <p:nvSpPr>
          <p:cNvPr id="85"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86"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unkte">
    <p:spTree>
      <p:nvGrpSpPr>
        <p:cNvPr id="1" name=""/>
        <p:cNvGrpSpPr/>
        <p:nvPr/>
      </p:nvGrpSpPr>
      <p:grpSpPr>
        <a:xfrm>
          <a:off x="0" y="0"/>
          <a:ext cx="0" cy="0"/>
          <a:chOff x="0" y="0"/>
          <a:chExt cx="0" cy="0"/>
        </a:xfrm>
      </p:grpSpPr>
      <p:sp>
        <p:nvSpPr>
          <p:cNvPr id="93" name="Textebene 1…"/>
          <p:cNvSpPr txBox="1">
            <a:spLocks noGrp="1"/>
          </p:cNvSpPr>
          <p:nvPr>
            <p:ph type="body" idx="1"/>
          </p:nvPr>
        </p:nvSpPr>
        <p:spPr>
          <a:xfrm>
            <a:off x="1689100" y="1778000"/>
            <a:ext cx="21005800" cy="10160000"/>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9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 3 Stück">
    <p:spTree>
      <p:nvGrpSpPr>
        <p:cNvPr id="1" name=""/>
        <p:cNvGrpSpPr/>
        <p:nvPr/>
      </p:nvGrpSpPr>
      <p:grpSpPr>
        <a:xfrm>
          <a:off x="0" y="0"/>
          <a:ext cx="0" cy="0"/>
          <a:chOff x="0" y="0"/>
          <a:chExt cx="0" cy="0"/>
        </a:xfrm>
      </p:grpSpPr>
      <p:sp>
        <p:nvSpPr>
          <p:cNvPr id="101" name="Sandiger Weg zwischen zwei Hügeln, die ans Meer führe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Reiher, der in niedriger Höhe über einen Strand fliegt, mit einem kurzen Zaun im Vordergr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Blick auf den Strand und das Meer von einer grasbedeckten Sanddü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Zitat">
    <p:spTree>
      <p:nvGrpSpPr>
        <p:cNvPr id="1" name=""/>
        <p:cNvGrpSpPr/>
        <p:nvPr/>
      </p:nvGrpSpPr>
      <p:grpSpPr>
        <a:xfrm>
          <a:off x="0" y="0"/>
          <a:ext cx="0" cy="0"/>
          <a:chOff x="0" y="0"/>
          <a:chExt cx="0" cy="0"/>
        </a:xfrm>
      </p:grpSpPr>
      <p:sp>
        <p:nvSpPr>
          <p:cNvPr id="111" name="Textebene 1…"/>
          <p:cNvSpPr txBox="1">
            <a:spLocks noGrp="1"/>
          </p:cNvSpPr>
          <p:nvPr>
            <p:ph type="body" sz="quarter" idx="1"/>
          </p:nvPr>
        </p:nvSpPr>
        <p:spPr>
          <a:xfrm>
            <a:off x="2387600" y="8953500"/>
            <a:ext cx="19621500" cy="585521"/>
          </a:xfrm>
          <a:prstGeom prst="rect">
            <a:avLst/>
          </a:prstGeom>
        </p:spPr>
        <p:txBody>
          <a:bodyPr anchor="t"/>
          <a:lstStyle>
            <a:lvl1pPr marL="0" indent="0" algn="ctr">
              <a:spcBef>
                <a:spcPts val="0"/>
              </a:spcBef>
              <a:buSzTx/>
              <a:buNone/>
              <a:defRPr sz="3200" i="1"/>
            </a:lvl1pPr>
            <a:lvl2pPr marL="1025768" indent="-390768" algn="ctr">
              <a:spcBef>
                <a:spcPts val="0"/>
              </a:spcBef>
              <a:defRPr sz="3200" i="1"/>
            </a:lvl2pPr>
            <a:lvl3pPr marL="1660768" indent="-390768" algn="ctr">
              <a:spcBef>
                <a:spcPts val="0"/>
              </a:spcBef>
              <a:defRPr sz="3200" i="1"/>
            </a:lvl3pPr>
            <a:lvl4pPr marL="2295768" indent="-390768" algn="ctr">
              <a:spcBef>
                <a:spcPts val="0"/>
              </a:spcBef>
              <a:defRPr sz="3200" i="1"/>
            </a:lvl4pPr>
            <a:lvl5pPr marL="2930768" indent="-390768" algn="ctr">
              <a:spcBef>
                <a:spcPts val="0"/>
              </a:spcBef>
              <a:defRPr sz="3200" i="1"/>
            </a:lvl5pPr>
          </a:lstStyle>
          <a:p>
            <a:r>
              <a:t>Textebene 1</a:t>
            </a:r>
          </a:p>
          <a:p>
            <a:pPr lvl="1"/>
            <a:r>
              <a:t>Textebene 2</a:t>
            </a:r>
          </a:p>
          <a:p>
            <a:pPr lvl="2"/>
            <a:r>
              <a:t>Textebene 3</a:t>
            </a:r>
          </a:p>
          <a:p>
            <a:pPr lvl="3"/>
            <a:r>
              <a:t>Textebene 4</a:t>
            </a:r>
          </a:p>
          <a:p>
            <a:pPr lvl="4"/>
            <a:r>
              <a:t>Textebene 5</a:t>
            </a:r>
          </a:p>
        </p:txBody>
      </p:sp>
      <p:sp>
        <p:nvSpPr>
          <p:cNvPr id="112" name="„Zitat hier eingeben.“"/>
          <p:cNvSpPr txBox="1">
            <a:spLocks noGrp="1"/>
          </p:cNvSpPr>
          <p:nvPr>
            <p:ph type="body" sz="quarter" idx="21"/>
          </p:nvPr>
        </p:nvSpPr>
        <p:spPr>
          <a:xfrm>
            <a:off x="2387600" y="6076950"/>
            <a:ext cx="19621500" cy="825500"/>
          </a:xfrm>
          <a:prstGeom prst="rect">
            <a:avLst/>
          </a:prstGeom>
        </p:spPr>
        <p:txBody>
          <a:bodyPr/>
          <a:lstStyle/>
          <a:p>
            <a:endParaRPr/>
          </a:p>
        </p:txBody>
      </p:sp>
      <p:sp>
        <p:nvSpPr>
          <p:cNvPr id="1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20" name="Blick auf den Strand und das Meer von einer grasbedeckten Sanddü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12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Titeltext</a:t>
            </a:r>
          </a:p>
        </p:txBody>
      </p:sp>
      <p:sp>
        <p:nvSpPr>
          <p:cNvPr id="3" name="Textebene 1…"/>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5pPr>
      <a:lvl6pPr marL="3761152" marR="0" indent="-586152"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6pPr>
      <a:lvl7pPr marL="4396152" marR="0" indent="-586152"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7pPr>
      <a:lvl8pPr marL="5031152" marR="0" indent="-586152"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8pPr>
      <a:lvl9pPr marL="5666152" marR="0" indent="-586152"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hey@heyfair.de" TargetMode="Externa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14.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4.xm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23.gif"/><Relationship Id="rId7" Type="http://schemas.openxmlformats.org/officeDocument/2006/relationships/image" Target="../media/image54.jpeg"/><Relationship Id="rId12" Type="http://schemas.openxmlformats.org/officeDocument/2006/relationships/image" Target="../media/image53.png"/><Relationship Id="rId2" Type="http://schemas.openxmlformats.org/officeDocument/2006/relationships/image" Target="../media/image22.gif"/><Relationship Id="rId1" Type="http://schemas.openxmlformats.org/officeDocument/2006/relationships/slideLayout" Target="../slideLayouts/slideLayout14.xml"/><Relationship Id="rId6" Type="http://schemas.openxmlformats.org/officeDocument/2006/relationships/image" Target="../media/image26.gif"/><Relationship Id="rId11" Type="http://schemas.openxmlformats.org/officeDocument/2006/relationships/image" Target="../media/image58.jpeg"/><Relationship Id="rId5" Type="http://schemas.openxmlformats.org/officeDocument/2006/relationships/image" Target="../media/image25.gif"/><Relationship Id="rId10" Type="http://schemas.openxmlformats.org/officeDocument/2006/relationships/image" Target="../media/image57.jpeg"/><Relationship Id="rId4" Type="http://schemas.openxmlformats.org/officeDocument/2006/relationships/image" Target="../media/image24.gif"/><Relationship Id="rId9"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30.gif"/><Relationship Id="rId1" Type="http://schemas.openxmlformats.org/officeDocument/2006/relationships/slideLayout" Target="../slideLayouts/slideLayout14.xml"/><Relationship Id="rId5" Type="http://schemas.openxmlformats.org/officeDocument/2006/relationships/image" Target="../media/image66.pn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desicoach-hygieneschulung-gruppe-II-v3-wide-6.jpg" descr="desicoach-hygieneschulung-gruppe-II-v3-wide-6.jpg"/>
          <p:cNvPicPr>
            <a:picLocks noChangeAspect="1"/>
          </p:cNvPicPr>
          <p:nvPr/>
        </p:nvPicPr>
        <p:blipFill>
          <a:blip r:embed="rId3"/>
          <a:srcRect l="4296" t="5222" r="6827" b="5913"/>
          <a:stretch>
            <a:fillRect/>
          </a:stretch>
        </p:blipFill>
        <p:spPr>
          <a:xfrm>
            <a:off x="-1516" y="-1"/>
            <a:ext cx="24387034" cy="13716002"/>
          </a:xfrm>
          <a:prstGeom prst="rect">
            <a:avLst/>
          </a:prstGeom>
          <a:ln w="12700">
            <a:miter lim="400000"/>
          </a:ln>
        </p:spPr>
      </p:pic>
      <p:grpSp>
        <p:nvGrpSpPr>
          <p:cNvPr id="140" name="Gruppieren"/>
          <p:cNvGrpSpPr/>
          <p:nvPr/>
        </p:nvGrpSpPr>
        <p:grpSpPr>
          <a:xfrm>
            <a:off x="21481658" y="12150403"/>
            <a:ext cx="2273230" cy="753915"/>
            <a:chOff x="0" y="-1"/>
            <a:chExt cx="2273228" cy="753914"/>
          </a:xfrm>
        </p:grpSpPr>
        <p:sp>
          <p:nvSpPr>
            <p:cNvPr id="138" name="Powered by:"/>
            <p:cNvSpPr txBox="1"/>
            <p:nvPr/>
          </p:nvSpPr>
          <p:spPr>
            <a:xfrm>
              <a:off x="-1" y="-2"/>
              <a:ext cx="1525268" cy="4473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normAutofit/>
            </a:bodyPr>
            <a:lstStyle>
              <a:lvl1pPr algn="r">
                <a:spcBef>
                  <a:spcPts val="0"/>
                </a:spcBef>
                <a:defRPr sz="2000">
                  <a:solidFill>
                    <a:srgbClr val="FFFFFF"/>
                  </a:solidFill>
                  <a:latin typeface="Calibri"/>
                  <a:ea typeface="Calibri"/>
                  <a:cs typeface="Calibri"/>
                  <a:sym typeface="Calibri"/>
                </a:defRPr>
              </a:lvl1pPr>
            </a:lstStyle>
            <a:p>
              <a:r>
                <a:t>Powered by:</a:t>
              </a:r>
            </a:p>
          </p:txBody>
        </p:sp>
        <p:pic>
          <p:nvPicPr>
            <p:cNvPr id="139" name="Logo_Heyfair_white.pdf" descr="Logo_Heyfair_white.pdf"/>
            <p:cNvPicPr>
              <a:picLocks noChangeAspect="1"/>
            </p:cNvPicPr>
            <p:nvPr/>
          </p:nvPicPr>
          <p:blipFill>
            <a:blip r:embed="rId4"/>
            <a:stretch>
              <a:fillRect/>
            </a:stretch>
          </p:blipFill>
          <p:spPr>
            <a:xfrm>
              <a:off x="627770" y="339179"/>
              <a:ext cx="1645458" cy="414734"/>
            </a:xfrm>
            <a:prstGeom prst="rect">
              <a:avLst/>
            </a:prstGeom>
            <a:ln w="12700" cap="flat">
              <a:noFill/>
              <a:miter lim="400000"/>
            </a:ln>
            <a:effectLst/>
          </p:spPr>
        </p:pic>
      </p:grpSp>
      <p:grpSp>
        <p:nvGrpSpPr>
          <p:cNvPr id="143" name="Gruppieren"/>
          <p:cNvGrpSpPr/>
          <p:nvPr/>
        </p:nvGrpSpPr>
        <p:grpSpPr>
          <a:xfrm>
            <a:off x="6061126" y="2790257"/>
            <a:ext cx="12261745" cy="4729276"/>
            <a:chOff x="-1438329" y="178416"/>
            <a:chExt cx="12261744" cy="4729275"/>
          </a:xfrm>
        </p:grpSpPr>
        <p:sp>
          <p:nvSpPr>
            <p:cNvPr id="141" name="Willkommen!"/>
            <p:cNvSpPr txBox="1"/>
            <p:nvPr/>
          </p:nvSpPr>
          <p:spPr>
            <a:xfrm>
              <a:off x="2492269" y="178416"/>
              <a:ext cx="4400551" cy="86052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t">
              <a:spAutoFit/>
            </a:bodyPr>
            <a:lstStyle>
              <a:lvl1pPr algn="ctr">
                <a:defRPr sz="6000" b="1">
                  <a:solidFill>
                    <a:srgbClr val="FFFFFF"/>
                  </a:solidFill>
                  <a:latin typeface="Calibri"/>
                  <a:ea typeface="Calibri"/>
                  <a:cs typeface="Calibri"/>
                  <a:sym typeface="Calibri"/>
                </a:defRPr>
              </a:lvl1pPr>
            </a:lstStyle>
            <a:p>
              <a:r>
                <a:rPr dirty="0"/>
                <a:t>Welcome!</a:t>
              </a:r>
            </a:p>
          </p:txBody>
        </p:sp>
        <p:sp>
          <p:nvSpPr>
            <p:cNvPr id="142" name="Desinfektion trainieren,…"/>
            <p:cNvSpPr txBox="1"/>
            <p:nvPr/>
          </p:nvSpPr>
          <p:spPr>
            <a:xfrm>
              <a:off x="-1438329" y="1813512"/>
              <a:ext cx="12261744" cy="309417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gn="ctr">
                <a:lnSpc>
                  <a:spcPct val="80000"/>
                </a:lnSpc>
                <a:spcBef>
                  <a:spcPts val="0"/>
                </a:spcBef>
                <a:defRPr sz="12000" b="1">
                  <a:solidFill>
                    <a:srgbClr val="FFFFFF"/>
                  </a:solidFill>
                  <a:latin typeface="Calibri"/>
                  <a:ea typeface="Calibri"/>
                  <a:cs typeface="Calibri"/>
                  <a:sym typeface="Calibri"/>
                </a:defRPr>
              </a:pPr>
              <a:r>
                <a:rPr dirty="0"/>
                <a:t>Train disinfecting,</a:t>
              </a:r>
            </a:p>
            <a:p>
              <a:pPr algn="ctr">
                <a:lnSpc>
                  <a:spcPct val="80000"/>
                </a:lnSpc>
                <a:spcBef>
                  <a:spcPts val="0"/>
                </a:spcBef>
                <a:defRPr sz="12000" b="1">
                  <a:solidFill>
                    <a:srgbClr val="FFFFFF"/>
                  </a:solidFill>
                  <a:latin typeface="Calibri"/>
                  <a:ea typeface="Calibri"/>
                  <a:cs typeface="Calibri"/>
                  <a:sym typeface="Calibri"/>
                </a:defRPr>
              </a:pPr>
              <a:r>
                <a:rPr dirty="0"/>
                <a:t>protect </a:t>
              </a:r>
              <a:r>
                <a:rPr dirty="0" err="1"/>
                <a:t>health</a:t>
              </a:r>
              <a:r>
                <a:rPr dirty="0"/>
                <a:t>.</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6F7FB"/>
        </a:solidFill>
        <a:effectLst/>
      </p:bgPr>
    </p:bg>
    <p:spTree>
      <p:nvGrpSpPr>
        <p:cNvPr id="1" name=""/>
        <p:cNvGrpSpPr/>
        <p:nvPr/>
      </p:nvGrpSpPr>
      <p:grpSpPr>
        <a:xfrm>
          <a:off x="0" y="0"/>
          <a:ext cx="0" cy="0"/>
          <a:chOff x="0" y="0"/>
          <a:chExt cx="0" cy="0"/>
        </a:xfrm>
      </p:grpSpPr>
      <p:sp>
        <p:nvSpPr>
          <p:cNvPr id="145" name="Linien"/>
          <p:cNvSpPr/>
          <p:nvPr/>
        </p:nvSpPr>
        <p:spPr>
          <a:xfrm>
            <a:off x="8937911" y="5837973"/>
            <a:ext cx="866810" cy="2"/>
          </a:xfrm>
          <a:prstGeom prst="line">
            <a:avLst/>
          </a:prstGeom>
          <a:ln w="76200">
            <a:solidFill>
              <a:srgbClr val="000000"/>
            </a:solidFill>
            <a:miter lim="400000"/>
            <a:tailEnd type="triangle"/>
          </a:ln>
        </p:spPr>
        <p:txBody>
          <a:bodyPr lIns="45718" tIns="45718" rIns="45718" bIns="45718"/>
          <a:lstStyle/>
          <a:p>
            <a:endParaRPr/>
          </a:p>
        </p:txBody>
      </p:sp>
      <p:sp>
        <p:nvSpPr>
          <p:cNvPr id="146" name="FÜR HYGIENE-BEAUFTRAGTE…"/>
          <p:cNvSpPr txBox="1"/>
          <p:nvPr/>
        </p:nvSpPr>
        <p:spPr>
          <a:xfrm>
            <a:off x="10465442" y="2205672"/>
            <a:ext cx="12233333" cy="93046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110000"/>
              </a:lnSpc>
              <a:spcBef>
                <a:spcPts val="3000"/>
              </a:spcBef>
              <a:defRPr sz="3200" b="1" cap="all" spc="640">
                <a:solidFill>
                  <a:srgbClr val="1F00EB"/>
                </a:solidFill>
                <a:latin typeface="Calibri"/>
                <a:ea typeface="Calibri"/>
                <a:cs typeface="Calibri"/>
                <a:sym typeface="Calibri"/>
              </a:defRPr>
            </a:pPr>
            <a:r>
              <a:t>FOR HYGIENE OFFICERS</a:t>
            </a:r>
          </a:p>
          <a:p>
            <a:pPr>
              <a:lnSpc>
                <a:spcPct val="110000"/>
              </a:lnSpc>
              <a:spcBef>
                <a:spcPts val="3000"/>
              </a:spcBef>
              <a:defRPr sz="3200">
                <a:latin typeface="Calibri"/>
                <a:ea typeface="Calibri"/>
                <a:cs typeface="Calibri"/>
                <a:sym typeface="Calibri"/>
              </a:defRPr>
            </a:pPr>
            <a:r>
              <a:t>This presentation is available for free use in hygiene training sessions with DesiCoach®. It can be adapted or expanded as needed. For example, you can integrate only the practical training part into your own presentation. It's entirely flexible to fit your framework.</a:t>
            </a:r>
          </a:p>
          <a:p>
            <a:pPr>
              <a:lnSpc>
                <a:spcPct val="110000"/>
              </a:lnSpc>
              <a:spcBef>
                <a:spcPts val="3000"/>
              </a:spcBef>
              <a:defRPr sz="3200">
                <a:latin typeface="Calibri"/>
                <a:ea typeface="Calibri"/>
                <a:cs typeface="Calibri"/>
                <a:sym typeface="Calibri"/>
              </a:defRPr>
            </a:pPr>
            <a:r>
              <a:rPr b="1" spc="32"/>
              <a:t>License Terms</a:t>
            </a:r>
            <a:r>
              <a:t> </a:t>
            </a:r>
          </a:p>
          <a:p>
            <a:pPr marL="320842" indent="-320842">
              <a:lnSpc>
                <a:spcPct val="110000"/>
              </a:lnSpc>
              <a:spcBef>
                <a:spcPts val="1000"/>
              </a:spcBef>
              <a:buSzPct val="100000"/>
              <a:buChar char="•"/>
              <a:defRPr sz="3200">
                <a:latin typeface="Calibri"/>
                <a:ea typeface="Calibri"/>
                <a:cs typeface="Calibri"/>
                <a:sym typeface="Calibri"/>
              </a:defRPr>
            </a:pPr>
            <a:r>
              <a:t>Please note that the images and graphics contained in this presentation are subject to specific licensing conditions. They may be used exclusively for presentation purposes within the context of hygiene training.</a:t>
            </a:r>
          </a:p>
          <a:p>
            <a:pPr marL="320842" indent="-320842">
              <a:lnSpc>
                <a:spcPct val="110000"/>
              </a:lnSpc>
              <a:spcBef>
                <a:spcPts val="1000"/>
              </a:spcBef>
              <a:buSzPct val="100000"/>
              <a:buChar char="•"/>
              <a:defRPr sz="3200">
                <a:latin typeface="Calibri"/>
                <a:ea typeface="Calibri"/>
                <a:cs typeface="Calibri"/>
                <a:sym typeface="Calibri"/>
              </a:defRPr>
            </a:pPr>
            <a:r>
              <a:t>Sharing the images in their original form or using them for other purposes (e.g., for online marketing, print media, or other commercial and distribution products) is not permitted.</a:t>
            </a:r>
          </a:p>
          <a:p>
            <a:pPr>
              <a:lnSpc>
                <a:spcPct val="110000"/>
              </a:lnSpc>
              <a:spcBef>
                <a:spcPts val="3000"/>
              </a:spcBef>
              <a:defRPr sz="3200">
                <a:latin typeface="Calibri"/>
                <a:ea typeface="Calibri"/>
                <a:cs typeface="Calibri"/>
                <a:sym typeface="Calibri"/>
              </a:defRPr>
            </a:pPr>
            <a:r>
              <a:t>For further information and questions about the presentation or DesiCoach®, please feel free to email us at </a:t>
            </a:r>
            <a:r>
              <a:rPr u="sng">
                <a:solidFill>
                  <a:srgbClr val="0000FF"/>
                </a:solidFill>
                <a:uFill>
                  <a:solidFill>
                    <a:srgbClr val="0000FF"/>
                  </a:solidFill>
                </a:uFill>
                <a:hlinkClick r:id="rId2"/>
              </a:rPr>
              <a:t>hey@heyfair.de</a:t>
            </a:r>
            <a:r>
              <a:t>.</a:t>
            </a:r>
          </a:p>
        </p:txBody>
      </p:sp>
      <p:sp>
        <p:nvSpPr>
          <p:cNvPr id="147" name="DesiCoach® Handbuch"/>
          <p:cNvSpPr txBox="1"/>
          <p:nvPr/>
        </p:nvSpPr>
        <p:spPr>
          <a:xfrm>
            <a:off x="1422398" y="4377830"/>
            <a:ext cx="7772402" cy="2666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nSpc>
                <a:spcPct val="80000"/>
              </a:lnSpc>
              <a:spcBef>
                <a:spcPts val="5000"/>
              </a:spcBef>
              <a:defRPr sz="10000" b="1">
                <a:solidFill>
                  <a:srgbClr val="1F00EB"/>
                </a:solidFill>
                <a:latin typeface="Calibri"/>
                <a:ea typeface="Calibri"/>
                <a:cs typeface="Calibri"/>
                <a:sym typeface="Calibri"/>
              </a:defRPr>
            </a:pPr>
            <a:r>
              <a:rPr dirty="0"/>
              <a:t>Preface </a:t>
            </a:r>
            <a:r>
              <a:rPr dirty="0">
                <a:solidFill>
                  <a:srgbClr val="000000"/>
                </a:solidFill>
              </a:rPr>
              <a:t>to the presentation</a:t>
            </a:r>
          </a:p>
        </p:txBody>
      </p:sp>
      <p:grpSp>
        <p:nvGrpSpPr>
          <p:cNvPr id="150" name="Gruppieren"/>
          <p:cNvGrpSpPr/>
          <p:nvPr/>
        </p:nvGrpSpPr>
        <p:grpSpPr>
          <a:xfrm>
            <a:off x="1448872" y="7389569"/>
            <a:ext cx="4030124" cy="768130"/>
            <a:chOff x="0" y="0"/>
            <a:chExt cx="4030123" cy="768128"/>
          </a:xfrm>
        </p:grpSpPr>
        <p:sp>
          <p:nvSpPr>
            <p:cNvPr id="148" name="www.heyfair.de/schulung"/>
            <p:cNvSpPr txBox="1"/>
            <p:nvPr/>
          </p:nvSpPr>
          <p:spPr>
            <a:xfrm>
              <a:off x="0" y="0"/>
              <a:ext cx="3998579" cy="64427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lvl1pPr>
                <a:lnSpc>
                  <a:spcPct val="110000"/>
                </a:lnSpc>
                <a:spcBef>
                  <a:spcPts val="0"/>
                </a:spcBef>
                <a:defRPr sz="4200" b="1">
                  <a:solidFill>
                    <a:srgbClr val="1F00EB"/>
                  </a:solidFill>
                  <a:latin typeface="Calibri"/>
                  <a:ea typeface="Calibri"/>
                  <a:cs typeface="Calibri"/>
                  <a:sym typeface="Calibri"/>
                </a:defRPr>
              </a:lvl1pPr>
            </a:lstStyle>
            <a:p>
              <a:r>
                <a:t>www.heyfair.de</a:t>
              </a:r>
            </a:p>
          </p:txBody>
        </p:sp>
        <p:pic>
          <p:nvPicPr>
            <p:cNvPr id="149" name="Bild" descr="Bild"/>
            <p:cNvPicPr>
              <a:picLocks noChangeAspect="1"/>
            </p:cNvPicPr>
            <p:nvPr/>
          </p:nvPicPr>
          <p:blipFill>
            <a:blip r:embed="rId3"/>
            <a:stretch>
              <a:fillRect/>
            </a:stretch>
          </p:blipFill>
          <p:spPr>
            <a:xfrm>
              <a:off x="31544" y="541987"/>
              <a:ext cx="3998580" cy="226142"/>
            </a:xfrm>
            <a:prstGeom prst="rect">
              <a:avLst/>
            </a:prstGeom>
            <a:ln w="12700" cap="flat">
              <a:noFill/>
              <a:miter lim="400000"/>
            </a:ln>
            <a:effectLst/>
          </p:spPr>
        </p:pic>
      </p:grpSp>
      <p:grpSp>
        <p:nvGrpSpPr>
          <p:cNvPr id="153" name="Gruppieren"/>
          <p:cNvGrpSpPr/>
          <p:nvPr/>
        </p:nvGrpSpPr>
        <p:grpSpPr>
          <a:xfrm>
            <a:off x="21390320" y="12281582"/>
            <a:ext cx="2993682" cy="779935"/>
            <a:chOff x="0" y="0"/>
            <a:chExt cx="2993681" cy="779934"/>
          </a:xfrm>
        </p:grpSpPr>
        <p:sp>
          <p:nvSpPr>
            <p:cNvPr id="151" name="Rechteck"/>
            <p:cNvSpPr/>
            <p:nvPr/>
          </p:nvSpPr>
          <p:spPr>
            <a:xfrm>
              <a:off x="0" y="0"/>
              <a:ext cx="2993682" cy="779935"/>
            </a:xfrm>
            <a:prstGeom prst="rect">
              <a:avLst/>
            </a:prstGeom>
            <a:solidFill>
              <a:srgbClr val="1F00EB"/>
            </a:solidFill>
            <a:ln w="12700" cap="flat">
              <a:noFill/>
              <a:miter lim="400000"/>
            </a:ln>
            <a:effectLst/>
          </p:spPr>
          <p:txBody>
            <a:bodyPr wrap="square" lIns="0" tIns="0" rIns="0" bIns="0" numCol="1" anchor="ctr">
              <a:noAutofit/>
            </a:bodyPr>
            <a:lstStyle/>
            <a:p>
              <a:pPr>
                <a:defRPr>
                  <a:solidFill>
                    <a:srgbClr val="1F00EB"/>
                  </a:solidFill>
                  <a:latin typeface="Helvetica Neue Medium"/>
                  <a:ea typeface="Helvetica Neue Medium"/>
                  <a:cs typeface="Helvetica Neue Medium"/>
                  <a:sym typeface="Helvetica Neue Medium"/>
                </a:defRPr>
              </a:pPr>
              <a:endParaRPr/>
            </a:p>
          </p:txBody>
        </p:sp>
        <p:pic>
          <p:nvPicPr>
            <p:cNvPr id="152" name="Gruppieren" descr="Gruppieren"/>
            <p:cNvPicPr>
              <a:picLocks noChangeAspect="1"/>
            </p:cNvPicPr>
            <p:nvPr/>
          </p:nvPicPr>
          <p:blipFill>
            <a:blip r:embed="rId4"/>
            <a:stretch>
              <a:fillRect/>
            </a:stretch>
          </p:blipFill>
          <p:spPr>
            <a:xfrm>
              <a:off x="719108" y="208001"/>
              <a:ext cx="1645457" cy="414734"/>
            </a:xfrm>
            <a:prstGeom prst="rect">
              <a:avLst/>
            </a:prstGeom>
            <a:ln w="12700" cap="flat">
              <a:noFill/>
              <a:miter lim="400000"/>
            </a:ln>
            <a:effectLst/>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155" name="Linien"/>
          <p:cNvSpPr/>
          <p:nvPr/>
        </p:nvSpPr>
        <p:spPr>
          <a:xfrm>
            <a:off x="6042640" y="6858000"/>
            <a:ext cx="866810" cy="0"/>
          </a:xfrm>
          <a:prstGeom prst="line">
            <a:avLst/>
          </a:prstGeom>
          <a:ln w="76200">
            <a:solidFill>
              <a:srgbClr val="000000"/>
            </a:solidFill>
            <a:miter lim="400000"/>
            <a:tailEnd type="triangle"/>
          </a:ln>
        </p:spPr>
        <p:txBody>
          <a:bodyPr lIns="45718" tIns="45718" rIns="45718" bIns="45718"/>
          <a:lstStyle/>
          <a:p>
            <a:endParaRPr/>
          </a:p>
        </p:txBody>
      </p:sp>
      <p:pic>
        <p:nvPicPr>
          <p:cNvPr id="156" name="DW_Testimonial_5_No-2_v1_FD.jpg" descr="DW_Testimonial_5_No-2_v1_FD.jpg"/>
          <p:cNvPicPr>
            <a:picLocks noChangeAspect="1"/>
          </p:cNvPicPr>
          <p:nvPr/>
        </p:nvPicPr>
        <p:blipFill>
          <a:blip r:embed="rId2"/>
          <a:srcRect/>
          <a:stretch>
            <a:fillRect/>
          </a:stretch>
        </p:blipFill>
        <p:spPr>
          <a:xfrm>
            <a:off x="9766874" y="5206998"/>
            <a:ext cx="3302002" cy="3302002"/>
          </a:xfrm>
          <a:prstGeom prst="rect">
            <a:avLst/>
          </a:prstGeom>
          <a:ln w="12700">
            <a:miter lim="400000"/>
          </a:ln>
          <a:effectLst>
            <a:outerShdw blurRad="317500" dist="71319" dir="5400000" rotWithShape="0">
              <a:srgbClr val="000000">
                <a:alpha val="14573"/>
              </a:srgbClr>
            </a:outerShdw>
          </a:effectLst>
        </p:spPr>
      </p:pic>
      <p:pic>
        <p:nvPicPr>
          <p:cNvPr id="157" name="DW_Testimonial_3_No-1_v1-2_400px_FD.jpg" descr="DW_Testimonial_3_No-1_v1-2_400px_FD.jpg"/>
          <p:cNvPicPr>
            <a:picLocks noChangeAspect="1"/>
          </p:cNvPicPr>
          <p:nvPr/>
        </p:nvPicPr>
        <p:blipFill>
          <a:blip r:embed="rId3"/>
          <a:srcRect/>
          <a:stretch>
            <a:fillRect/>
          </a:stretch>
        </p:blipFill>
        <p:spPr>
          <a:xfrm>
            <a:off x="8115872" y="1429023"/>
            <a:ext cx="3302004" cy="3302002"/>
          </a:xfrm>
          <a:prstGeom prst="rect">
            <a:avLst/>
          </a:prstGeom>
          <a:ln w="12700">
            <a:miter lim="400000"/>
          </a:ln>
          <a:effectLst>
            <a:outerShdw blurRad="317500" dist="71319" dir="5400000" rotWithShape="0">
              <a:srgbClr val="000000">
                <a:alpha val="14573"/>
              </a:srgbClr>
            </a:outerShdw>
          </a:effectLst>
        </p:spPr>
      </p:pic>
      <p:pic>
        <p:nvPicPr>
          <p:cNvPr id="158" name="DW_Testimonial_2_No-3_v1-2_400px_FD.jpg" descr="DW_Testimonial_2_No-3_v1-2_400px_FD.jpg"/>
          <p:cNvPicPr>
            <a:picLocks noChangeAspect="1"/>
          </p:cNvPicPr>
          <p:nvPr/>
        </p:nvPicPr>
        <p:blipFill>
          <a:blip r:embed="rId4"/>
          <a:stretch>
            <a:fillRect/>
          </a:stretch>
        </p:blipFill>
        <p:spPr>
          <a:xfrm>
            <a:off x="8880150" y="8953227"/>
            <a:ext cx="3302003" cy="3302003"/>
          </a:xfrm>
          <a:prstGeom prst="rect">
            <a:avLst/>
          </a:prstGeom>
          <a:ln w="12700">
            <a:miter lim="400000"/>
          </a:ln>
          <a:effectLst>
            <a:outerShdw blurRad="317500" dist="71319" dir="5400000" rotWithShape="0">
              <a:srgbClr val="000000">
                <a:alpha val="14573"/>
              </a:srgbClr>
            </a:outerShdw>
          </a:effectLst>
        </p:spPr>
      </p:pic>
      <p:sp>
        <p:nvSpPr>
          <p:cNvPr id="159" name="Dies sind unsere Themen"/>
          <p:cNvSpPr txBox="1"/>
          <p:nvPr/>
        </p:nvSpPr>
        <p:spPr>
          <a:xfrm>
            <a:off x="1422398" y="4877066"/>
            <a:ext cx="5037018" cy="3961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nSpc>
                <a:spcPct val="80000"/>
              </a:lnSpc>
              <a:spcBef>
                <a:spcPts val="0"/>
              </a:spcBef>
              <a:defRPr sz="10000" b="1">
                <a:latin typeface="Calibri"/>
                <a:ea typeface="Calibri"/>
                <a:cs typeface="Calibri"/>
                <a:sym typeface="Calibri"/>
              </a:defRPr>
            </a:pPr>
            <a:r>
              <a:t>These are our </a:t>
            </a:r>
            <a:r>
              <a:rPr>
                <a:solidFill>
                  <a:srgbClr val="1F00EB"/>
                </a:solidFill>
              </a:rPr>
              <a:t>topics</a:t>
            </a:r>
          </a:p>
        </p:txBody>
      </p:sp>
      <p:sp>
        <p:nvSpPr>
          <p:cNvPr id="160" name="01 | LERNZIELE…"/>
          <p:cNvSpPr txBox="1"/>
          <p:nvPr/>
        </p:nvSpPr>
        <p:spPr>
          <a:xfrm>
            <a:off x="11855019" y="2463202"/>
            <a:ext cx="11586172" cy="1291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01</a:t>
            </a:r>
            <a:r>
              <a:rPr spc="560"/>
              <a:t> | LEARNING OBJECTIVES</a:t>
            </a:r>
          </a:p>
          <a:p>
            <a:pPr marL="381000" indent="-381000">
              <a:spcBef>
                <a:spcPts val="2500"/>
              </a:spcBef>
              <a:buClr>
                <a:srgbClr val="008CFF"/>
              </a:buClr>
              <a:buSzPct val="70000"/>
              <a:buChar char="•"/>
              <a:defRPr sz="4200" b="1">
                <a:latin typeface="Calibri"/>
                <a:ea typeface="Calibri"/>
                <a:cs typeface="Calibri"/>
                <a:sym typeface="Calibri"/>
              </a:defRPr>
            </a:pPr>
            <a:r>
              <a:t>Identify and avoid mistakes</a:t>
            </a:r>
          </a:p>
        </p:txBody>
      </p:sp>
      <p:sp>
        <p:nvSpPr>
          <p:cNvPr id="161" name="02 | NOTWENDIGE SITUATIONEN…"/>
          <p:cNvSpPr txBox="1"/>
          <p:nvPr/>
        </p:nvSpPr>
        <p:spPr>
          <a:xfrm>
            <a:off x="12619297" y="9896494"/>
            <a:ext cx="10158254" cy="1291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03</a:t>
            </a:r>
            <a:r>
              <a:rPr spc="560"/>
              <a:t> | TRAINING</a:t>
            </a:r>
          </a:p>
          <a:p>
            <a:pPr marL="381000" indent="-381000">
              <a:spcBef>
                <a:spcPts val="2500"/>
              </a:spcBef>
              <a:buClr>
                <a:srgbClr val="008CFF"/>
              </a:buClr>
              <a:buSzPct val="70000"/>
              <a:buChar char="•"/>
              <a:defRPr sz="4200" b="1">
                <a:latin typeface="Calibri"/>
                <a:ea typeface="Calibri"/>
                <a:cs typeface="Calibri"/>
                <a:sym typeface="Calibri"/>
              </a:defRPr>
            </a:pPr>
            <a:r>
              <a:t>Practical training in hand disinfection</a:t>
            </a:r>
          </a:p>
        </p:txBody>
      </p:sp>
      <p:sp>
        <p:nvSpPr>
          <p:cNvPr id="162" name="02 | NOTWENDIGE SITUATIONEN…"/>
          <p:cNvSpPr txBox="1"/>
          <p:nvPr/>
        </p:nvSpPr>
        <p:spPr>
          <a:xfrm>
            <a:off x="13506020" y="6212011"/>
            <a:ext cx="10158254" cy="12919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02</a:t>
            </a:r>
            <a:r>
              <a:rPr spc="560"/>
              <a:t> | NECESSARY SITUATIONS</a:t>
            </a:r>
          </a:p>
          <a:p>
            <a:pPr marL="381000" indent="-381000">
              <a:spcBef>
                <a:spcPts val="2500"/>
              </a:spcBef>
              <a:buClr>
                <a:srgbClr val="008CFF"/>
              </a:buClr>
              <a:buSzPct val="70000"/>
              <a:buChar char="•"/>
              <a:defRPr sz="4200" b="1">
                <a:latin typeface="Calibri"/>
                <a:ea typeface="Calibri"/>
                <a:cs typeface="Calibri"/>
                <a:sym typeface="Calibri"/>
              </a:defRPr>
            </a:pPr>
            <a:r>
              <a:t>The 5 moments of hand disinfection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haendedesinfektion-im-krankenhaus_1.jpg" descr="haendedesinfektion-im-krankenhaus_1.jpg"/>
          <p:cNvPicPr>
            <a:picLocks noChangeAspect="1"/>
          </p:cNvPicPr>
          <p:nvPr/>
        </p:nvPicPr>
        <p:blipFill>
          <a:blip r:embed="rId2"/>
          <a:srcRect l="18347" r="18347"/>
          <a:stretch>
            <a:fillRect/>
          </a:stretch>
        </p:blipFill>
        <p:spPr>
          <a:xfrm>
            <a:off x="970" y="1717938"/>
            <a:ext cx="9706926" cy="11998062"/>
          </a:xfrm>
          <a:prstGeom prst="rect">
            <a:avLst/>
          </a:prstGeom>
          <a:ln w="12700">
            <a:miter lim="400000"/>
          </a:ln>
          <a:effectLst>
            <a:outerShdw blurRad="254000" dist="76807" dir="5400000" rotWithShape="0">
              <a:srgbClr val="000000">
                <a:alpha val="10113"/>
              </a:srgbClr>
            </a:outerShdw>
          </a:effectLst>
        </p:spPr>
      </p:pic>
      <p:sp>
        <p:nvSpPr>
          <p:cNvPr id="165" name="01 | LERNZIELE…"/>
          <p:cNvSpPr txBox="1"/>
          <p:nvPr/>
        </p:nvSpPr>
        <p:spPr>
          <a:xfrm>
            <a:off x="-2" y="508218"/>
            <a:ext cx="9529345"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Clinical Relevance </a:t>
            </a:r>
          </a:p>
        </p:txBody>
      </p:sp>
      <p:sp>
        <p:nvSpPr>
          <p:cNvPr id="166" name="Etwa ein Drittel aller nosokomialen Infektionen gilt als vermeidbar."/>
          <p:cNvSpPr txBox="1"/>
          <p:nvPr/>
        </p:nvSpPr>
        <p:spPr>
          <a:xfrm>
            <a:off x="10782455" y="9961114"/>
            <a:ext cx="11114340" cy="14715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lnSpc>
                <a:spcPct val="90000"/>
              </a:lnSpc>
              <a:spcBef>
                <a:spcPts val="2000"/>
              </a:spcBef>
              <a:defRPr sz="5000" b="1">
                <a:latin typeface="Calibri"/>
                <a:ea typeface="Calibri"/>
                <a:cs typeface="Calibri"/>
                <a:sym typeface="Calibri"/>
              </a:defRPr>
            </a:pPr>
            <a:r>
              <a:t>More than</a:t>
            </a:r>
            <a:r>
              <a:rPr>
                <a:solidFill>
                  <a:srgbClr val="1F00EB"/>
                </a:solidFill>
              </a:rPr>
              <a:t> 50% </a:t>
            </a:r>
            <a:r>
              <a:t>of all nosocomial infections are considered</a:t>
            </a:r>
            <a:r>
              <a:rPr>
                <a:solidFill>
                  <a:srgbClr val="1F00EB"/>
                </a:solidFill>
              </a:rPr>
              <a:t> preventable</a:t>
            </a:r>
            <a:r>
              <a:t>.</a:t>
            </a:r>
          </a:p>
        </p:txBody>
      </p:sp>
      <p:pic>
        <p:nvPicPr>
          <p:cNvPr id="167" name="Bild" descr="Bild"/>
          <p:cNvPicPr>
            <a:picLocks noChangeAspect="1"/>
          </p:cNvPicPr>
          <p:nvPr/>
        </p:nvPicPr>
        <p:blipFill>
          <a:blip r:embed="rId3"/>
          <a:stretch>
            <a:fillRect/>
          </a:stretch>
        </p:blipFill>
        <p:spPr>
          <a:xfrm rot="10850881">
            <a:off x="17624906" y="11392595"/>
            <a:ext cx="3275307" cy="387692"/>
          </a:xfrm>
          <a:prstGeom prst="rect">
            <a:avLst/>
          </a:prstGeom>
          <a:ln w="12700">
            <a:miter lim="400000"/>
          </a:ln>
        </p:spPr>
      </p:pic>
      <p:sp>
        <p:nvSpPr>
          <p:cNvPr id="168" name="Klinische Relevanz der Händedesinfektion.…"/>
          <p:cNvSpPr txBox="1"/>
          <p:nvPr/>
        </p:nvSpPr>
        <p:spPr>
          <a:xfrm>
            <a:off x="10753562" y="1494298"/>
            <a:ext cx="10104736" cy="7547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nSpc>
                <a:spcPct val="90000"/>
              </a:lnSpc>
              <a:spcBef>
                <a:spcPts val="4000"/>
              </a:spcBef>
              <a:defRPr sz="7000" b="1">
                <a:latin typeface="Calibri"/>
                <a:ea typeface="Calibri"/>
                <a:cs typeface="Calibri"/>
                <a:sym typeface="Calibri"/>
              </a:defRPr>
            </a:pPr>
            <a:r>
              <a:rPr dirty="0"/>
              <a:t>Clinical relevance of hand disinfection.</a:t>
            </a:r>
          </a:p>
          <a:p>
            <a:pPr>
              <a:lnSpc>
                <a:spcPct val="110000"/>
              </a:lnSpc>
              <a:spcBef>
                <a:spcPts val="4000"/>
              </a:spcBef>
              <a:defRPr sz="3200">
                <a:latin typeface="Calibri"/>
                <a:ea typeface="Calibri"/>
                <a:cs typeface="Calibri"/>
                <a:sym typeface="Calibri"/>
              </a:defRPr>
            </a:pPr>
            <a:r>
              <a:rPr sz="4000" dirty="0"/>
              <a:t>Each year in Europe, there are approximately </a:t>
            </a:r>
            <a:r>
              <a:rPr sz="4000" b="1" dirty="0">
                <a:solidFill>
                  <a:srgbClr val="1F00EB"/>
                </a:solidFill>
              </a:rPr>
              <a:t>3.5 million </a:t>
            </a:r>
            <a:r>
              <a:rPr sz="4000" dirty="0"/>
              <a:t>healthcare-associated infections (HAIs), leading to more than </a:t>
            </a:r>
            <a:r>
              <a:rPr sz="4000" b="1" dirty="0">
                <a:solidFill>
                  <a:srgbClr val="1F00EB"/>
                </a:solidFill>
              </a:rPr>
              <a:t>90,000</a:t>
            </a:r>
            <a:r>
              <a:rPr sz="4000" dirty="0">
                <a:solidFill>
                  <a:srgbClr val="1F00EB"/>
                </a:solidFill>
              </a:rPr>
              <a:t> </a:t>
            </a:r>
            <a:r>
              <a:rPr sz="4000" dirty="0"/>
              <a:t> deaths.</a:t>
            </a:r>
            <a:r>
              <a:rPr sz="3000" baseline="55333" dirty="0">
                <a:solidFill>
                  <a:srgbClr val="929292"/>
                </a:solidFill>
              </a:rPr>
              <a:t>[1]</a:t>
            </a:r>
            <a:r>
              <a:rPr baseline="21875" dirty="0"/>
              <a:t> </a:t>
            </a:r>
          </a:p>
          <a:p>
            <a:pPr defTabSz="457200">
              <a:lnSpc>
                <a:spcPct val="110000"/>
              </a:lnSpc>
              <a:spcBef>
                <a:spcPts val="4000"/>
              </a:spcBef>
              <a:defRPr sz="3200">
                <a:latin typeface="Calibri"/>
                <a:ea typeface="Calibri"/>
                <a:cs typeface="Calibri"/>
                <a:sym typeface="Calibri"/>
              </a:defRPr>
            </a:pPr>
            <a:r>
              <a:rPr dirty="0"/>
              <a:t>HAIs most commonly occur in the form of: </a:t>
            </a:r>
            <a:r>
              <a:rPr sz="3000" baseline="31999" dirty="0">
                <a:solidFill>
                  <a:srgbClr val="929292"/>
                </a:solidFill>
              </a:rPr>
              <a:t>[2]</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rPr dirty="0"/>
              <a:t>Postoperative wound infection </a:t>
            </a:r>
            <a:r>
              <a:rPr b="0" dirty="0"/>
              <a:t>(24%)</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rPr dirty="0"/>
              <a:t>Urinary tract infection</a:t>
            </a:r>
            <a:r>
              <a:rPr b="0" dirty="0"/>
              <a:t> (23%)</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rPr dirty="0"/>
              <a:t>Lower respiratory tract infection </a:t>
            </a:r>
            <a:r>
              <a:rPr b="0" dirty="0"/>
              <a:t>(22%)</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Rechteck"/>
          <p:cNvSpPr/>
          <p:nvPr/>
        </p:nvSpPr>
        <p:spPr>
          <a:xfrm>
            <a:off x="-1" y="0"/>
            <a:ext cx="9715501" cy="13716000"/>
          </a:xfrm>
          <a:prstGeom prst="rect">
            <a:avLst/>
          </a:prstGeom>
          <a:gradFill>
            <a:gsLst>
              <a:gs pos="0">
                <a:srgbClr val="F6F9FF"/>
              </a:gs>
              <a:gs pos="100000">
                <a:srgbClr val="CDD5F0"/>
              </a:gs>
            </a:gsLst>
            <a:lin ang="5400000"/>
          </a:gra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spcBef>
                <a:spcPts val="0"/>
              </a:spcBef>
              <a:defRPr sz="3200">
                <a:solidFill>
                  <a:srgbClr val="8479FF"/>
                </a:solidFill>
                <a:latin typeface="Helvetica Neue Medium"/>
                <a:ea typeface="Helvetica Neue Medium"/>
                <a:cs typeface="Helvetica Neue Medium"/>
                <a:sym typeface="Helvetica Neue Medium"/>
              </a:defRPr>
            </a:lvl1pPr>
          </a:lstStyle>
          <a:p>
            <a:endParaRPr/>
          </a:p>
        </p:txBody>
      </p:sp>
      <p:sp>
        <p:nvSpPr>
          <p:cNvPr id="171" name="01 | LERNZIELE…"/>
          <p:cNvSpPr txBox="1"/>
          <p:nvPr/>
        </p:nvSpPr>
        <p:spPr>
          <a:xfrm>
            <a:off x="-2" y="508218"/>
            <a:ext cx="9529707"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Clinical Relevance</a:t>
            </a:r>
          </a:p>
        </p:txBody>
      </p:sp>
      <p:sp>
        <p:nvSpPr>
          <p:cNvPr id="172" name="Händedesinfektion  kann Leben retten.…"/>
          <p:cNvSpPr txBox="1"/>
          <p:nvPr/>
        </p:nvSpPr>
        <p:spPr>
          <a:xfrm>
            <a:off x="10753562" y="1494299"/>
            <a:ext cx="9909566" cy="52405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nSpc>
                <a:spcPct val="90000"/>
              </a:lnSpc>
              <a:spcBef>
                <a:spcPts val="4000"/>
              </a:spcBef>
              <a:defRPr sz="7000" b="1">
                <a:latin typeface="Calibri"/>
                <a:ea typeface="Calibri"/>
                <a:cs typeface="Calibri"/>
                <a:sym typeface="Calibri"/>
              </a:defRPr>
            </a:pPr>
            <a:r>
              <a:t>Hand disinfection </a:t>
            </a:r>
            <a:br/>
            <a:r>
              <a:t>can save lives. </a:t>
            </a:r>
          </a:p>
          <a:p>
            <a:pPr>
              <a:lnSpc>
                <a:spcPct val="110000"/>
              </a:lnSpc>
              <a:spcBef>
                <a:spcPts val="4000"/>
              </a:spcBef>
              <a:defRPr sz="3200">
                <a:latin typeface="Calibri"/>
                <a:ea typeface="Calibri"/>
                <a:cs typeface="Calibri"/>
                <a:sym typeface="Calibri"/>
              </a:defRPr>
            </a:pPr>
            <a:r>
              <a:t>Up to </a:t>
            </a:r>
            <a:r>
              <a:rPr b="1">
                <a:solidFill>
                  <a:srgbClr val="1F00EB"/>
                </a:solidFill>
              </a:rPr>
              <a:t>90% of all nosocomial infections</a:t>
            </a:r>
            <a:r>
              <a:t> are transmitted via hands</a:t>
            </a:r>
            <a:r>
              <a:rPr sz="3000" baseline="31999">
                <a:solidFill>
                  <a:srgbClr val="929292"/>
                </a:solidFill>
              </a:rPr>
              <a:t>[3]</a:t>
            </a:r>
            <a:r>
              <a:t> – our most valuable tools when dealing with patients and medical devices.</a:t>
            </a:r>
          </a:p>
          <a:p>
            <a:pPr>
              <a:lnSpc>
                <a:spcPct val="110000"/>
              </a:lnSpc>
              <a:spcBef>
                <a:spcPts val="4000"/>
              </a:spcBef>
              <a:defRPr sz="4000" b="1">
                <a:latin typeface="Calibri"/>
                <a:ea typeface="Calibri"/>
                <a:cs typeface="Calibri"/>
                <a:sym typeface="Calibri"/>
              </a:defRPr>
            </a:pPr>
            <a:r>
              <a:t>However, many hand disinfections are...</a:t>
            </a:r>
          </a:p>
        </p:txBody>
      </p:sp>
      <p:sp>
        <p:nvSpPr>
          <p:cNvPr id="173" name="… Das wollen wir ändern!"/>
          <p:cNvSpPr txBox="1"/>
          <p:nvPr/>
        </p:nvSpPr>
        <p:spPr>
          <a:xfrm>
            <a:off x="13278905" y="11461139"/>
            <a:ext cx="8509481" cy="6117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110000"/>
              </a:lnSpc>
              <a:spcBef>
                <a:spcPts val="2000"/>
              </a:spcBef>
              <a:defRPr sz="4000" b="1">
                <a:latin typeface="Calibri"/>
                <a:ea typeface="Calibri"/>
                <a:cs typeface="Calibri"/>
                <a:sym typeface="Calibri"/>
              </a:defRPr>
            </a:lvl1pPr>
          </a:lstStyle>
          <a:p>
            <a:r>
              <a:t>... This is what we want to change!</a:t>
            </a:r>
          </a:p>
        </p:txBody>
      </p:sp>
      <p:pic>
        <p:nvPicPr>
          <p:cNvPr id="174" name="Bild" descr="Bild"/>
          <p:cNvPicPr>
            <a:picLocks noChangeAspect="1"/>
          </p:cNvPicPr>
          <p:nvPr/>
        </p:nvPicPr>
        <p:blipFill>
          <a:blip r:embed="rId2"/>
          <a:stretch>
            <a:fillRect/>
          </a:stretch>
        </p:blipFill>
        <p:spPr>
          <a:xfrm rot="21240000" flipH="1">
            <a:off x="18243252" y="12006693"/>
            <a:ext cx="2774544" cy="328418"/>
          </a:xfrm>
          <a:prstGeom prst="rect">
            <a:avLst/>
          </a:prstGeom>
          <a:ln w="12700">
            <a:miter lim="400000"/>
          </a:ln>
        </p:spPr>
      </p:pic>
      <p:pic>
        <p:nvPicPr>
          <p:cNvPr id="175" name="Walking-Hand_Missed-Areas_1200px.png" descr="Walking-Hand_Missed-Areas_1200px.png"/>
          <p:cNvPicPr>
            <a:picLocks noChangeAspect="1"/>
          </p:cNvPicPr>
          <p:nvPr/>
        </p:nvPicPr>
        <p:blipFill>
          <a:blip r:embed="rId3"/>
          <a:srcRect l="16925"/>
          <a:stretch>
            <a:fillRect/>
          </a:stretch>
        </p:blipFill>
        <p:spPr>
          <a:xfrm>
            <a:off x="0" y="5237570"/>
            <a:ext cx="12390010" cy="7867283"/>
          </a:xfrm>
          <a:prstGeom prst="rect">
            <a:avLst/>
          </a:prstGeom>
          <a:ln w="12700">
            <a:miter lim="400000"/>
          </a:ln>
        </p:spPr>
      </p:pic>
      <p:sp>
        <p:nvSpPr>
          <p:cNvPr id="176" name="lückenhaft (53-93 %) [4-5] Insb. Fingerspitzen, Zwischenräume &amp; Daumen…"/>
          <p:cNvSpPr txBox="1"/>
          <p:nvPr/>
        </p:nvSpPr>
        <p:spPr>
          <a:xfrm>
            <a:off x="13278906" y="7225893"/>
            <a:ext cx="9909565" cy="37548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rPr dirty="0"/>
              <a:t>incomplete </a:t>
            </a:r>
            <a:r>
              <a:rPr b="0" dirty="0"/>
              <a:t>(53-93</a:t>
            </a:r>
            <a:r>
              <a:rPr b="0" spc="-400" dirty="0"/>
              <a:t> </a:t>
            </a:r>
            <a:r>
              <a:rPr b="0" dirty="0"/>
              <a:t>%)</a:t>
            </a:r>
            <a:r>
              <a:rPr sz="3500" dirty="0"/>
              <a:t> </a:t>
            </a:r>
            <a:r>
              <a:rPr sz="3000" b="0" baseline="31999" dirty="0">
                <a:solidFill>
                  <a:srgbClr val="929292"/>
                </a:solidFill>
              </a:rPr>
              <a:t>[4-5]</a:t>
            </a:r>
            <a:br>
              <a:rPr sz="3000" b="0" baseline="31999" dirty="0">
                <a:solidFill>
                  <a:srgbClr val="929292"/>
                </a:solidFill>
              </a:rPr>
            </a:br>
            <a:r>
              <a:rPr sz="2800" b="0" dirty="0">
                <a:solidFill>
                  <a:srgbClr val="000000"/>
                </a:solidFill>
              </a:rPr>
              <a:t>Especially fingertips, spaces between fingers &amp; thumbs</a:t>
            </a:r>
            <a:endParaRPr sz="3500" baseline="31999" dirty="0"/>
          </a:p>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rPr dirty="0"/>
              <a:t>with insufficient dosage amount</a:t>
            </a:r>
            <a:r>
              <a:rPr b="0" dirty="0"/>
              <a:t> (</a:t>
            </a:r>
            <a:r>
              <a:rPr b="0" dirty="0" err="1"/>
              <a:t>Ø</a:t>
            </a:r>
            <a:r>
              <a:rPr b="0" spc="-400" dirty="0"/>
              <a:t> </a:t>
            </a:r>
            <a:r>
              <a:rPr b="0" dirty="0"/>
              <a:t>43</a:t>
            </a:r>
            <a:r>
              <a:rPr b="0" spc="-400" dirty="0"/>
              <a:t> </a:t>
            </a:r>
            <a:r>
              <a:rPr b="0" dirty="0"/>
              <a:t>%)</a:t>
            </a:r>
            <a:r>
              <a:rPr sz="3000" b="0" dirty="0">
                <a:solidFill>
                  <a:srgbClr val="929292"/>
                </a:solidFill>
              </a:rPr>
              <a:t> </a:t>
            </a:r>
            <a:r>
              <a:rPr sz="3000" b="0" baseline="31999" dirty="0">
                <a:solidFill>
                  <a:srgbClr val="929292"/>
                </a:solidFill>
              </a:rPr>
              <a:t>[6-7]</a:t>
            </a:r>
            <a:br>
              <a:rPr sz="3000" b="0" baseline="31999" dirty="0">
                <a:solidFill>
                  <a:srgbClr val="929292"/>
                </a:solidFill>
              </a:rPr>
            </a:br>
            <a:r>
              <a:rPr sz="2800" b="0" dirty="0">
                <a:solidFill>
                  <a:srgbClr val="000000"/>
                </a:solidFill>
              </a:rPr>
              <a:t>Recommended are, depending on hand size, approx. 3 to 5 ml</a:t>
            </a:r>
            <a:endParaRPr sz="3500" dirty="0"/>
          </a:p>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rPr dirty="0"/>
              <a:t>completely forgotten</a:t>
            </a:r>
            <a:r>
              <a:rPr b="0" dirty="0"/>
              <a:t> (30-80</a:t>
            </a:r>
            <a:r>
              <a:rPr b="0" spc="-400" dirty="0"/>
              <a:t> </a:t>
            </a:r>
            <a:r>
              <a:rPr b="0" dirty="0"/>
              <a:t>%)</a:t>
            </a:r>
            <a:r>
              <a:rPr b="0" baseline="31999" dirty="0">
                <a:solidFill>
                  <a:srgbClr val="929292"/>
                </a:solidFill>
              </a:rPr>
              <a:t> </a:t>
            </a:r>
            <a:r>
              <a:rPr sz="3000" b="0" baseline="31999" dirty="0">
                <a:solidFill>
                  <a:srgbClr val="929292"/>
                </a:solidFill>
              </a:rPr>
              <a:t> [8-14]</a:t>
            </a:r>
            <a:br>
              <a:rPr sz="3000" b="0" baseline="31999" dirty="0">
                <a:solidFill>
                  <a:srgbClr val="929292"/>
                </a:solidFill>
              </a:rPr>
            </a:br>
            <a:r>
              <a:rPr sz="2800" b="0" dirty="0">
                <a:solidFill>
                  <a:srgbClr val="000000"/>
                </a:solidFill>
              </a:rPr>
              <a:t>Observe the "5 Moments"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hteck"/>
          <p:cNvSpPr/>
          <p:nvPr/>
        </p:nvSpPr>
        <p:spPr>
          <a:xfrm>
            <a:off x="10523372" y="0"/>
            <a:ext cx="14006102" cy="13716000"/>
          </a:xfrm>
          <a:prstGeom prst="rect">
            <a:avLst/>
          </a:prstGeom>
          <a:gradFill>
            <a:gsLst>
              <a:gs pos="0">
                <a:srgbClr val="F6F9FF"/>
              </a:gs>
              <a:gs pos="100000">
                <a:srgbClr val="CDD5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179" name="Hand-holds-Paper_v1-2_1200px_FD.png" descr="Hand-holds-Paper_v1-2_1200px_FD.png"/>
          <p:cNvPicPr>
            <a:picLocks noChangeAspect="1"/>
          </p:cNvPicPr>
          <p:nvPr/>
        </p:nvPicPr>
        <p:blipFill>
          <a:blip r:embed="rId2"/>
          <a:srcRect l="646"/>
          <a:stretch>
            <a:fillRect/>
          </a:stretch>
        </p:blipFill>
        <p:spPr>
          <a:xfrm>
            <a:off x="10714266" y="45720"/>
            <a:ext cx="16005910" cy="16110042"/>
          </a:xfrm>
          <a:prstGeom prst="rect">
            <a:avLst/>
          </a:prstGeom>
          <a:ln w="12700">
            <a:miter lim="400000"/>
          </a:ln>
        </p:spPr>
      </p:pic>
      <p:sp>
        <p:nvSpPr>
          <p:cNvPr id="180" name="01 | LERNZIELE…"/>
          <p:cNvSpPr txBox="1"/>
          <p:nvPr/>
        </p:nvSpPr>
        <p:spPr>
          <a:xfrm>
            <a:off x="-2" y="508218"/>
            <a:ext cx="9525001"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rPr dirty="0"/>
              <a:t>01 | </a:t>
            </a:r>
            <a:r>
              <a:rPr spc="500" dirty="0">
                <a:solidFill>
                  <a:srgbClr val="000000"/>
                </a:solidFill>
              </a:rPr>
              <a:t>LEARNING OBJECTIVES</a:t>
            </a:r>
            <a:endParaRPr spc="500" dirty="0"/>
          </a:p>
          <a:p>
            <a:pPr indent="571500">
              <a:lnSpc>
                <a:spcPct val="110000"/>
              </a:lnSpc>
              <a:spcBef>
                <a:spcPts val="0"/>
              </a:spcBef>
              <a:defRPr sz="3000">
                <a:latin typeface="Calibri"/>
                <a:ea typeface="Calibri"/>
                <a:cs typeface="Calibri"/>
                <a:sym typeface="Calibri"/>
              </a:defRPr>
            </a:pPr>
            <a:r>
              <a:rPr dirty="0"/>
              <a:t>Sources of Error and Learning Objectives</a:t>
            </a:r>
          </a:p>
        </p:txBody>
      </p:sp>
      <p:sp>
        <p:nvSpPr>
          <p:cNvPr id="181" name="Lernziele des praktischen Trainings"/>
          <p:cNvSpPr txBox="1"/>
          <p:nvPr/>
        </p:nvSpPr>
        <p:spPr>
          <a:xfrm>
            <a:off x="13225780" y="4061576"/>
            <a:ext cx="6967973" cy="8605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lvl1pPr>
              <a:lnSpc>
                <a:spcPct val="90000"/>
              </a:lnSpc>
              <a:spcBef>
                <a:spcPts val="0"/>
              </a:spcBef>
              <a:defRPr sz="6000" b="1">
                <a:solidFill>
                  <a:srgbClr val="1F00EB"/>
                </a:solidFill>
                <a:latin typeface="Calibri"/>
                <a:ea typeface="Calibri"/>
                <a:cs typeface="Calibri"/>
                <a:sym typeface="Calibri"/>
              </a:defRPr>
            </a:lvl1pPr>
          </a:lstStyle>
          <a:p>
            <a:r>
              <a:t>Learning Objectives</a:t>
            </a:r>
          </a:p>
        </p:txBody>
      </p:sp>
      <p:sp>
        <p:nvSpPr>
          <p:cNvPr id="182" name="Fehlerquellen der Händedesinfektion"/>
          <p:cNvSpPr txBox="1"/>
          <p:nvPr/>
        </p:nvSpPr>
        <p:spPr>
          <a:xfrm>
            <a:off x="1979914" y="3988513"/>
            <a:ext cx="6790981" cy="933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lvl1pPr>
              <a:lnSpc>
                <a:spcPct val="90000"/>
              </a:lnSpc>
              <a:spcBef>
                <a:spcPts val="0"/>
              </a:spcBef>
              <a:defRPr sz="6000" b="1">
                <a:latin typeface="Calibri"/>
                <a:ea typeface="Calibri"/>
                <a:cs typeface="Calibri"/>
                <a:sym typeface="Calibri"/>
              </a:defRPr>
            </a:lvl1pPr>
          </a:lstStyle>
          <a:p>
            <a:r>
              <a:rPr dirty="0">
                <a:solidFill>
                  <a:schemeClr val="tx1"/>
                </a:solidFill>
              </a:rPr>
              <a:t>Sources of Error</a:t>
            </a:r>
          </a:p>
        </p:txBody>
      </p:sp>
      <p:grpSp>
        <p:nvGrpSpPr>
          <p:cNvPr id="189" name="Gruppieren"/>
          <p:cNvGrpSpPr/>
          <p:nvPr/>
        </p:nvGrpSpPr>
        <p:grpSpPr>
          <a:xfrm>
            <a:off x="1979912" y="5689575"/>
            <a:ext cx="8688088" cy="3400272"/>
            <a:chOff x="-2" y="-1"/>
            <a:chExt cx="8688087" cy="3400271"/>
          </a:xfrm>
        </p:grpSpPr>
        <p:sp>
          <p:nvSpPr>
            <p:cNvPr id="183" name="Dosiermenge/ viel Vertropfen…"/>
            <p:cNvSpPr txBox="1"/>
            <p:nvPr/>
          </p:nvSpPr>
          <p:spPr>
            <a:xfrm>
              <a:off x="787400" y="7841"/>
              <a:ext cx="7900685" cy="339242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nSpc>
                  <a:spcPct val="90000"/>
                </a:lnSpc>
                <a:spcBef>
                  <a:spcPts val="2800"/>
                </a:spcBef>
                <a:defRPr sz="4000">
                  <a:latin typeface="Calibri"/>
                  <a:ea typeface="Calibri"/>
                  <a:cs typeface="Calibri"/>
                  <a:sym typeface="Calibri"/>
                </a:defRPr>
              </a:pPr>
              <a:r>
                <a:rPr dirty="0">
                  <a:solidFill>
                    <a:schemeClr val="tx1"/>
                  </a:solidFill>
                </a:rPr>
                <a:t>Dosage amount /excessive dripping</a:t>
              </a:r>
            </a:p>
            <a:p>
              <a:pPr>
                <a:lnSpc>
                  <a:spcPct val="90000"/>
                </a:lnSpc>
                <a:spcBef>
                  <a:spcPts val="2800"/>
                </a:spcBef>
                <a:defRPr sz="4000">
                  <a:latin typeface="Calibri"/>
                  <a:ea typeface="Calibri"/>
                  <a:cs typeface="Calibri"/>
                  <a:sym typeface="Calibri"/>
                </a:defRPr>
              </a:pPr>
              <a:r>
                <a:rPr dirty="0">
                  <a:solidFill>
                    <a:schemeClr val="tx1"/>
                  </a:solidFill>
                </a:rPr>
                <a:t>Wetting gaps</a:t>
              </a:r>
            </a:p>
            <a:p>
              <a:pPr>
                <a:lnSpc>
                  <a:spcPct val="90000"/>
                </a:lnSpc>
                <a:spcBef>
                  <a:spcPts val="2800"/>
                </a:spcBef>
                <a:defRPr sz="4000">
                  <a:latin typeface="Calibri"/>
                  <a:ea typeface="Calibri"/>
                  <a:cs typeface="Calibri"/>
                  <a:sym typeface="Calibri"/>
                </a:defRPr>
              </a:pPr>
              <a:r>
                <a:rPr dirty="0">
                  <a:solidFill>
                    <a:schemeClr val="tx1"/>
                  </a:solidFill>
                </a:rPr>
                <a:t>Critical areas addressed too late</a:t>
              </a:r>
            </a:p>
            <a:p>
              <a:pPr>
                <a:lnSpc>
                  <a:spcPct val="90000"/>
                </a:lnSpc>
                <a:spcBef>
                  <a:spcPts val="2800"/>
                </a:spcBef>
                <a:defRPr sz="4000">
                  <a:latin typeface="Calibri"/>
                  <a:ea typeface="Calibri"/>
                  <a:cs typeface="Calibri"/>
                  <a:sym typeface="Calibri"/>
                </a:defRPr>
              </a:pPr>
              <a:r>
                <a:rPr dirty="0">
                  <a:solidFill>
                    <a:schemeClr val="tx1"/>
                  </a:solidFill>
                </a:rPr>
                <a:t>Damaged skin</a:t>
              </a:r>
            </a:p>
          </p:txBody>
        </p:sp>
        <p:grpSp>
          <p:nvGrpSpPr>
            <p:cNvPr id="188" name="Gruppieren"/>
            <p:cNvGrpSpPr/>
            <p:nvPr/>
          </p:nvGrpSpPr>
          <p:grpSpPr>
            <a:xfrm>
              <a:off x="-2" y="-1"/>
              <a:ext cx="587712" cy="3310800"/>
              <a:chOff x="-1" y="0"/>
              <a:chExt cx="587710" cy="3310798"/>
            </a:xfrm>
          </p:grpSpPr>
          <p:sp>
            <p:nvSpPr>
              <p:cNvPr id="184" name="Abbrechen"/>
              <p:cNvSpPr/>
              <p:nvPr/>
            </p:nvSpPr>
            <p:spPr>
              <a:xfrm>
                <a:off x="-1" y="0"/>
                <a:ext cx="587710" cy="587704"/>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5" name="Abbrechen"/>
              <p:cNvSpPr/>
              <p:nvPr/>
            </p:nvSpPr>
            <p:spPr>
              <a:xfrm>
                <a:off x="-1" y="907699"/>
                <a:ext cx="587710" cy="587703"/>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6" name="Abbrechen"/>
              <p:cNvSpPr/>
              <p:nvPr/>
            </p:nvSpPr>
            <p:spPr>
              <a:xfrm>
                <a:off x="-1" y="1815394"/>
                <a:ext cx="587710" cy="587704"/>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dirty="0"/>
              </a:p>
            </p:txBody>
          </p:sp>
          <p:sp>
            <p:nvSpPr>
              <p:cNvPr id="187" name="Abbrechen"/>
              <p:cNvSpPr/>
              <p:nvPr/>
            </p:nvSpPr>
            <p:spPr>
              <a:xfrm>
                <a:off x="-1" y="2723093"/>
                <a:ext cx="587710" cy="587705"/>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grpSp>
      </p:grpSp>
      <p:sp>
        <p:nvSpPr>
          <p:cNvPr id="190" name="Dreieck"/>
          <p:cNvSpPr/>
          <p:nvPr/>
        </p:nvSpPr>
        <p:spPr>
          <a:xfrm rot="5400000">
            <a:off x="10181593" y="6326008"/>
            <a:ext cx="1661129" cy="106398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a:miter lim="400000"/>
          </a:ln>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grpSp>
        <p:nvGrpSpPr>
          <p:cNvPr id="197" name="Gruppieren"/>
          <p:cNvGrpSpPr/>
          <p:nvPr/>
        </p:nvGrpSpPr>
        <p:grpSpPr>
          <a:xfrm>
            <a:off x="13232251" y="5706201"/>
            <a:ext cx="7162078" cy="3400395"/>
            <a:chOff x="0" y="16625"/>
            <a:chExt cx="7162077" cy="3400394"/>
          </a:xfrm>
        </p:grpSpPr>
        <p:sp>
          <p:nvSpPr>
            <p:cNvPr id="191" name="individuelle Dosiermenge…"/>
            <p:cNvSpPr txBox="1"/>
            <p:nvPr/>
          </p:nvSpPr>
          <p:spPr>
            <a:xfrm>
              <a:off x="787400" y="24590"/>
              <a:ext cx="6374677" cy="339242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nSpc>
                  <a:spcPct val="90000"/>
                </a:lnSpc>
                <a:spcBef>
                  <a:spcPts val="2800"/>
                </a:spcBef>
                <a:defRPr sz="4000">
                  <a:latin typeface="Calibri"/>
                  <a:ea typeface="Calibri"/>
                  <a:cs typeface="Calibri"/>
                  <a:sym typeface="Calibri"/>
                </a:defRPr>
              </a:pPr>
              <a:r>
                <a:rPr dirty="0"/>
                <a:t>Individual dosage amount</a:t>
              </a:r>
            </a:p>
            <a:p>
              <a:pPr>
                <a:lnSpc>
                  <a:spcPct val="90000"/>
                </a:lnSpc>
                <a:spcBef>
                  <a:spcPts val="2800"/>
                </a:spcBef>
                <a:defRPr sz="4000">
                  <a:latin typeface="Calibri"/>
                  <a:ea typeface="Calibri"/>
                  <a:cs typeface="Calibri"/>
                  <a:sym typeface="Calibri"/>
                </a:defRPr>
              </a:pPr>
              <a:r>
                <a:rPr dirty="0"/>
                <a:t>Effective rubbing technique</a:t>
              </a:r>
            </a:p>
            <a:p>
              <a:pPr>
                <a:lnSpc>
                  <a:spcPct val="90000"/>
                </a:lnSpc>
                <a:spcBef>
                  <a:spcPts val="2800"/>
                </a:spcBef>
                <a:defRPr sz="4000">
                  <a:latin typeface="Calibri"/>
                  <a:ea typeface="Calibri"/>
                  <a:cs typeface="Calibri"/>
                  <a:sym typeface="Calibri"/>
                </a:defRPr>
              </a:pPr>
              <a:r>
                <a:rPr dirty="0"/>
                <a:t>Optimal sequence</a:t>
              </a:r>
            </a:p>
            <a:p>
              <a:pPr>
                <a:lnSpc>
                  <a:spcPct val="90000"/>
                </a:lnSpc>
                <a:spcBef>
                  <a:spcPts val="2800"/>
                </a:spcBef>
                <a:defRPr sz="4000">
                  <a:latin typeface="Calibri"/>
                  <a:ea typeface="Calibri"/>
                  <a:cs typeface="Calibri"/>
                  <a:sym typeface="Calibri"/>
                </a:defRPr>
              </a:pPr>
              <a:r>
                <a:rPr dirty="0"/>
                <a:t>Recognizing problem areas</a:t>
              </a:r>
            </a:p>
          </p:txBody>
        </p:sp>
        <p:grpSp>
          <p:nvGrpSpPr>
            <p:cNvPr id="196" name="Gruppieren"/>
            <p:cNvGrpSpPr/>
            <p:nvPr/>
          </p:nvGrpSpPr>
          <p:grpSpPr>
            <a:xfrm>
              <a:off x="0" y="16625"/>
              <a:ext cx="575760" cy="3314292"/>
              <a:chOff x="0" y="16625"/>
              <a:chExt cx="575759" cy="3314291"/>
            </a:xfrm>
          </p:grpSpPr>
          <p:sp>
            <p:nvSpPr>
              <p:cNvPr id="192" name="Form"/>
              <p:cNvSpPr/>
              <p:nvPr/>
            </p:nvSpPr>
            <p:spPr>
              <a:xfrm>
                <a:off x="0" y="16625"/>
                <a:ext cx="575759" cy="575757"/>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3" name="Form"/>
              <p:cNvSpPr/>
              <p:nvPr/>
            </p:nvSpPr>
            <p:spPr>
              <a:xfrm>
                <a:off x="0" y="931503"/>
                <a:ext cx="575759" cy="575757"/>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4" name="Form"/>
              <p:cNvSpPr/>
              <p:nvPr/>
            </p:nvSpPr>
            <p:spPr>
              <a:xfrm>
                <a:off x="0" y="1829757"/>
                <a:ext cx="575759" cy="57575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5" name="Form"/>
              <p:cNvSpPr/>
              <p:nvPr/>
            </p:nvSpPr>
            <p:spPr>
              <a:xfrm>
                <a:off x="0" y="2755158"/>
                <a:ext cx="575759" cy="57575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Rechteck"/>
          <p:cNvSpPr/>
          <p:nvPr/>
        </p:nvSpPr>
        <p:spPr>
          <a:xfrm>
            <a:off x="-1" y="5905500"/>
            <a:ext cx="24384001" cy="7810500"/>
          </a:xfrm>
          <a:prstGeom prst="rect">
            <a:avLst/>
          </a:prstGeom>
          <a:gradFill>
            <a:gsLst>
              <a:gs pos="0">
                <a:srgbClr val="CCD3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00" name="01 | LERNZIELE…"/>
          <p:cNvSpPr txBox="1"/>
          <p:nvPr/>
        </p:nvSpPr>
        <p:spPr>
          <a:xfrm>
            <a:off x="-2" y="508218"/>
            <a:ext cx="9525001"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Dosage Amount</a:t>
            </a:r>
          </a:p>
        </p:txBody>
      </p:sp>
      <p:pic>
        <p:nvPicPr>
          <p:cNvPr id="201" name="DC_Dosage_Hint_TwoHands_v1_S_1200px_FD.png" descr="DC_Dosage_Hint_TwoHands_v1_S_1200px_FD.png"/>
          <p:cNvPicPr>
            <a:picLocks noChangeAspect="1"/>
          </p:cNvPicPr>
          <p:nvPr/>
        </p:nvPicPr>
        <p:blipFill>
          <a:blip r:embed="rId2"/>
          <a:srcRect r="5031"/>
          <a:stretch>
            <a:fillRect/>
          </a:stretch>
        </p:blipFill>
        <p:spPr>
          <a:xfrm flipH="1">
            <a:off x="-177" y="6049314"/>
            <a:ext cx="12015171" cy="8434680"/>
          </a:xfrm>
          <a:prstGeom prst="rect">
            <a:avLst/>
          </a:prstGeom>
          <a:ln w="12700">
            <a:miter lim="400000"/>
          </a:ln>
        </p:spPr>
      </p:pic>
      <p:pic>
        <p:nvPicPr>
          <p:cNvPr id="202" name="DC_Dosage_Hint_TwoHands_v1_XL_1200px_FD.png" descr="DC_Dosage_Hint_TwoHands_v1_XL_1200px_FD.png"/>
          <p:cNvPicPr>
            <a:picLocks noChangeAspect="1"/>
          </p:cNvPicPr>
          <p:nvPr/>
        </p:nvPicPr>
        <p:blipFill>
          <a:blip r:embed="rId3"/>
          <a:srcRect l="805" t="1647" r="3009" b="339"/>
          <a:stretch>
            <a:fillRect/>
          </a:stretch>
        </p:blipFill>
        <p:spPr>
          <a:xfrm>
            <a:off x="12258262" y="6466113"/>
            <a:ext cx="12125605" cy="8237597"/>
          </a:xfrm>
          <a:prstGeom prst="rect">
            <a:avLst/>
          </a:prstGeom>
          <a:ln w="12700">
            <a:miter lim="400000"/>
          </a:ln>
        </p:spPr>
      </p:pic>
      <p:sp>
        <p:nvSpPr>
          <p:cNvPr id="203" name="Hand"/>
          <p:cNvSpPr/>
          <p:nvPr/>
        </p:nvSpPr>
        <p:spPr>
          <a:xfrm>
            <a:off x="6531311" y="6766625"/>
            <a:ext cx="895474" cy="1288145"/>
          </a:xfrm>
          <a:custGeom>
            <a:avLst/>
            <a:gdLst/>
            <a:ahLst/>
            <a:cxnLst>
              <a:cxn ang="0">
                <a:pos x="wd2" y="hd2"/>
              </a:cxn>
              <a:cxn ang="5400000">
                <a:pos x="wd2" y="hd2"/>
              </a:cxn>
              <a:cxn ang="10800000">
                <a:pos x="wd2" y="hd2"/>
              </a:cxn>
              <a:cxn ang="16200000">
                <a:pos x="wd2" y="hd2"/>
              </a:cxn>
            </a:cxnLst>
            <a:rect l="0" t="0" r="r" b="b"/>
            <a:pathLst>
              <a:path w="21054" h="21598" extrusionOk="0">
                <a:moveTo>
                  <a:pt x="9241" y="0"/>
                </a:moveTo>
                <a:cubicBezTo>
                  <a:pt x="8623" y="3"/>
                  <a:pt x="8010" y="322"/>
                  <a:pt x="8004" y="946"/>
                </a:cubicBezTo>
                <a:cubicBezTo>
                  <a:pt x="7999" y="1470"/>
                  <a:pt x="7929" y="8910"/>
                  <a:pt x="7929" y="8910"/>
                </a:cubicBezTo>
                <a:cubicBezTo>
                  <a:pt x="7929" y="8910"/>
                  <a:pt x="7499" y="8974"/>
                  <a:pt x="7399" y="8974"/>
                </a:cubicBezTo>
                <a:cubicBezTo>
                  <a:pt x="7399" y="8974"/>
                  <a:pt x="5801" y="2575"/>
                  <a:pt x="5675" y="1884"/>
                </a:cubicBezTo>
                <a:cubicBezTo>
                  <a:pt x="5460" y="700"/>
                  <a:pt x="3262" y="854"/>
                  <a:pt x="3420" y="2122"/>
                </a:cubicBezTo>
                <a:cubicBezTo>
                  <a:pt x="3487" y="2667"/>
                  <a:pt x="4637" y="9621"/>
                  <a:pt x="4637" y="9621"/>
                </a:cubicBezTo>
                <a:lnTo>
                  <a:pt x="4100" y="9812"/>
                </a:lnTo>
                <a:cubicBezTo>
                  <a:pt x="4100" y="9812"/>
                  <a:pt x="2546" y="6213"/>
                  <a:pt x="2124" y="5128"/>
                </a:cubicBezTo>
                <a:cubicBezTo>
                  <a:pt x="1683" y="3995"/>
                  <a:pt x="-325" y="4416"/>
                  <a:pt x="45" y="5576"/>
                </a:cubicBezTo>
                <a:cubicBezTo>
                  <a:pt x="204" y="6073"/>
                  <a:pt x="930" y="9056"/>
                  <a:pt x="1691" y="11289"/>
                </a:cubicBezTo>
                <a:cubicBezTo>
                  <a:pt x="1612" y="16115"/>
                  <a:pt x="3291" y="17160"/>
                  <a:pt x="3675" y="19027"/>
                </a:cubicBezTo>
                <a:cubicBezTo>
                  <a:pt x="3899" y="20117"/>
                  <a:pt x="3791" y="21598"/>
                  <a:pt x="3791" y="21598"/>
                </a:cubicBezTo>
                <a:lnTo>
                  <a:pt x="13296" y="21598"/>
                </a:lnTo>
                <a:cubicBezTo>
                  <a:pt x="13296" y="18355"/>
                  <a:pt x="17266" y="16479"/>
                  <a:pt x="18181" y="15015"/>
                </a:cubicBezTo>
                <a:cubicBezTo>
                  <a:pt x="18213" y="14964"/>
                  <a:pt x="19620" y="12585"/>
                  <a:pt x="20198" y="11608"/>
                </a:cubicBezTo>
                <a:cubicBezTo>
                  <a:pt x="20356" y="11341"/>
                  <a:pt x="20444" y="11057"/>
                  <a:pt x="20458" y="10768"/>
                </a:cubicBezTo>
                <a:cubicBezTo>
                  <a:pt x="20485" y="10213"/>
                  <a:pt x="20558" y="9282"/>
                  <a:pt x="20735" y="9028"/>
                </a:cubicBezTo>
                <a:cubicBezTo>
                  <a:pt x="21275" y="8248"/>
                  <a:pt x="21229" y="7659"/>
                  <a:pt x="19813" y="7927"/>
                </a:cubicBezTo>
                <a:cubicBezTo>
                  <a:pt x="18121" y="8247"/>
                  <a:pt x="17427" y="10409"/>
                  <a:pt x="17427" y="10409"/>
                </a:cubicBezTo>
                <a:lnTo>
                  <a:pt x="16041" y="12125"/>
                </a:lnTo>
                <a:lnTo>
                  <a:pt x="15280" y="12313"/>
                </a:lnTo>
                <a:lnTo>
                  <a:pt x="14521" y="9417"/>
                </a:lnTo>
                <a:cubicBezTo>
                  <a:pt x="14521" y="9417"/>
                  <a:pt x="14899" y="2984"/>
                  <a:pt x="15008" y="1961"/>
                </a:cubicBezTo>
                <a:cubicBezTo>
                  <a:pt x="15120" y="912"/>
                  <a:pt x="13017" y="708"/>
                  <a:pt x="12778" y="1791"/>
                </a:cubicBezTo>
                <a:cubicBezTo>
                  <a:pt x="12639" y="2422"/>
                  <a:pt x="11563" y="7848"/>
                  <a:pt x="11333" y="8824"/>
                </a:cubicBezTo>
                <a:lnTo>
                  <a:pt x="10797" y="8800"/>
                </a:lnTo>
                <a:cubicBezTo>
                  <a:pt x="10797" y="8800"/>
                  <a:pt x="10538" y="1503"/>
                  <a:pt x="10513" y="956"/>
                </a:cubicBezTo>
                <a:cubicBezTo>
                  <a:pt x="10483" y="313"/>
                  <a:pt x="9859" y="-2"/>
                  <a:pt x="9241" y="0"/>
                </a:cubicBezTo>
                <a:close/>
              </a:path>
            </a:pathLst>
          </a:custGeom>
          <a:ln w="50800">
            <a:solidFill>
              <a:srgbClr val="1F00EB"/>
            </a:solidFill>
            <a:miter lim="400000"/>
          </a:ln>
        </p:spPr>
        <p:txBody>
          <a:bodyPr lIns="0" tIns="0" rIns="0" bIns="0" anchor="ctr"/>
          <a:lstStyle/>
          <a:p>
            <a:pPr algn="ctr" defTabSz="1160858">
              <a:spcBef>
                <a:spcPts val="0"/>
              </a:spcBef>
              <a:defRPr sz="3800" b="1">
                <a:solidFill>
                  <a:srgbClr val="FFFFFF"/>
                </a:solidFill>
                <a:latin typeface="+mj-lt"/>
                <a:ea typeface="+mj-ea"/>
                <a:cs typeface="+mj-cs"/>
                <a:sym typeface="Helvetica"/>
              </a:defRPr>
            </a:pPr>
            <a:endParaRPr dirty="0"/>
          </a:p>
        </p:txBody>
      </p:sp>
      <p:sp>
        <p:nvSpPr>
          <p:cNvPr id="204" name="Hand"/>
          <p:cNvSpPr/>
          <p:nvPr/>
        </p:nvSpPr>
        <p:spPr>
          <a:xfrm>
            <a:off x="16457196" y="6766625"/>
            <a:ext cx="895475" cy="1288145"/>
          </a:xfrm>
          <a:custGeom>
            <a:avLst/>
            <a:gdLst/>
            <a:ahLst/>
            <a:cxnLst>
              <a:cxn ang="0">
                <a:pos x="wd2" y="hd2"/>
              </a:cxn>
              <a:cxn ang="5400000">
                <a:pos x="wd2" y="hd2"/>
              </a:cxn>
              <a:cxn ang="10800000">
                <a:pos x="wd2" y="hd2"/>
              </a:cxn>
              <a:cxn ang="16200000">
                <a:pos x="wd2" y="hd2"/>
              </a:cxn>
            </a:cxnLst>
            <a:rect l="0" t="0" r="r" b="b"/>
            <a:pathLst>
              <a:path w="21054" h="21598" extrusionOk="0">
                <a:moveTo>
                  <a:pt x="9241" y="0"/>
                </a:moveTo>
                <a:cubicBezTo>
                  <a:pt x="8623" y="3"/>
                  <a:pt x="8010" y="322"/>
                  <a:pt x="8004" y="946"/>
                </a:cubicBezTo>
                <a:cubicBezTo>
                  <a:pt x="7999" y="1470"/>
                  <a:pt x="7929" y="8910"/>
                  <a:pt x="7929" y="8910"/>
                </a:cubicBezTo>
                <a:cubicBezTo>
                  <a:pt x="7929" y="8910"/>
                  <a:pt x="7499" y="8974"/>
                  <a:pt x="7399" y="8974"/>
                </a:cubicBezTo>
                <a:cubicBezTo>
                  <a:pt x="7399" y="8974"/>
                  <a:pt x="5801" y="2575"/>
                  <a:pt x="5675" y="1884"/>
                </a:cubicBezTo>
                <a:cubicBezTo>
                  <a:pt x="5460" y="700"/>
                  <a:pt x="3262" y="854"/>
                  <a:pt x="3420" y="2122"/>
                </a:cubicBezTo>
                <a:cubicBezTo>
                  <a:pt x="3487" y="2667"/>
                  <a:pt x="4637" y="9621"/>
                  <a:pt x="4637" y="9621"/>
                </a:cubicBezTo>
                <a:lnTo>
                  <a:pt x="4100" y="9812"/>
                </a:lnTo>
                <a:cubicBezTo>
                  <a:pt x="4100" y="9812"/>
                  <a:pt x="2546" y="6213"/>
                  <a:pt x="2124" y="5128"/>
                </a:cubicBezTo>
                <a:cubicBezTo>
                  <a:pt x="1683" y="3995"/>
                  <a:pt x="-325" y="4416"/>
                  <a:pt x="45" y="5576"/>
                </a:cubicBezTo>
                <a:cubicBezTo>
                  <a:pt x="204" y="6073"/>
                  <a:pt x="930" y="9056"/>
                  <a:pt x="1691" y="11289"/>
                </a:cubicBezTo>
                <a:cubicBezTo>
                  <a:pt x="1612" y="16115"/>
                  <a:pt x="3291" y="17160"/>
                  <a:pt x="3675" y="19027"/>
                </a:cubicBezTo>
                <a:cubicBezTo>
                  <a:pt x="3899" y="20117"/>
                  <a:pt x="3791" y="21598"/>
                  <a:pt x="3791" y="21598"/>
                </a:cubicBezTo>
                <a:lnTo>
                  <a:pt x="13296" y="21598"/>
                </a:lnTo>
                <a:cubicBezTo>
                  <a:pt x="13296" y="18355"/>
                  <a:pt x="17266" y="16479"/>
                  <a:pt x="18181" y="15015"/>
                </a:cubicBezTo>
                <a:cubicBezTo>
                  <a:pt x="18213" y="14964"/>
                  <a:pt x="19620" y="12585"/>
                  <a:pt x="20198" y="11608"/>
                </a:cubicBezTo>
                <a:cubicBezTo>
                  <a:pt x="20356" y="11341"/>
                  <a:pt x="20444" y="11057"/>
                  <a:pt x="20458" y="10768"/>
                </a:cubicBezTo>
                <a:cubicBezTo>
                  <a:pt x="20485" y="10213"/>
                  <a:pt x="20558" y="9282"/>
                  <a:pt x="20735" y="9028"/>
                </a:cubicBezTo>
                <a:cubicBezTo>
                  <a:pt x="21275" y="8248"/>
                  <a:pt x="21229" y="7659"/>
                  <a:pt x="19813" y="7927"/>
                </a:cubicBezTo>
                <a:cubicBezTo>
                  <a:pt x="18121" y="8247"/>
                  <a:pt x="17427" y="10409"/>
                  <a:pt x="17427" y="10409"/>
                </a:cubicBezTo>
                <a:lnTo>
                  <a:pt x="16041" y="12125"/>
                </a:lnTo>
                <a:lnTo>
                  <a:pt x="15280" y="12313"/>
                </a:lnTo>
                <a:lnTo>
                  <a:pt x="14521" y="9417"/>
                </a:lnTo>
                <a:cubicBezTo>
                  <a:pt x="14521" y="9417"/>
                  <a:pt x="14899" y="2984"/>
                  <a:pt x="15008" y="1961"/>
                </a:cubicBezTo>
                <a:cubicBezTo>
                  <a:pt x="15120" y="912"/>
                  <a:pt x="13017" y="708"/>
                  <a:pt x="12778" y="1791"/>
                </a:cubicBezTo>
                <a:cubicBezTo>
                  <a:pt x="12639" y="2422"/>
                  <a:pt x="11563" y="7848"/>
                  <a:pt x="11333" y="8824"/>
                </a:cubicBezTo>
                <a:lnTo>
                  <a:pt x="10797" y="8800"/>
                </a:lnTo>
                <a:cubicBezTo>
                  <a:pt x="10797" y="8800"/>
                  <a:pt x="10538" y="1503"/>
                  <a:pt x="10513" y="956"/>
                </a:cubicBezTo>
                <a:cubicBezTo>
                  <a:pt x="10483" y="313"/>
                  <a:pt x="9859" y="-2"/>
                  <a:pt x="9241" y="0"/>
                </a:cubicBezTo>
                <a:close/>
              </a:path>
            </a:pathLst>
          </a:custGeom>
          <a:ln w="50800">
            <a:solidFill>
              <a:srgbClr val="1F00EB"/>
            </a:solidFill>
            <a:miter lim="400000"/>
          </a:ln>
        </p:spPr>
        <p:txBody>
          <a:bodyPr lIns="0" tIns="0" rIns="0" bIns="0" anchor="ctr"/>
          <a:lstStyle/>
          <a:p>
            <a:pPr algn="ctr" defTabSz="1160858">
              <a:spcBef>
                <a:spcPts val="0"/>
              </a:spcBef>
              <a:defRPr sz="3800" b="1">
                <a:solidFill>
                  <a:srgbClr val="FFFFFF"/>
                </a:solidFill>
                <a:latin typeface="+mj-lt"/>
                <a:ea typeface="+mj-ea"/>
                <a:cs typeface="+mj-cs"/>
                <a:sym typeface="Helvetica"/>
              </a:defRPr>
            </a:pPr>
            <a:endParaRPr/>
          </a:p>
        </p:txBody>
      </p:sp>
      <p:sp>
        <p:nvSpPr>
          <p:cNvPr id="205" name="Die Individuelle Dosiermenge…"/>
          <p:cNvSpPr txBox="1"/>
          <p:nvPr/>
        </p:nvSpPr>
        <p:spPr>
          <a:xfrm>
            <a:off x="5306701" y="1396999"/>
            <a:ext cx="13770599" cy="26881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90000"/>
              </a:lnSpc>
              <a:spcBef>
                <a:spcPts val="3000"/>
              </a:spcBef>
              <a:defRPr sz="6000" b="1">
                <a:latin typeface="Calibri"/>
                <a:ea typeface="Calibri"/>
                <a:cs typeface="Calibri"/>
                <a:sym typeface="Calibri"/>
              </a:defRPr>
            </a:pPr>
            <a:r>
              <a:rPr dirty="0"/>
              <a:t>The Individual Dosage Amount</a:t>
            </a:r>
            <a:endParaRPr dirty="0">
              <a:solidFill>
                <a:srgbClr val="1F00EB"/>
              </a:solidFill>
            </a:endParaRPr>
          </a:p>
          <a:p>
            <a:pPr algn="ctr">
              <a:lnSpc>
                <a:spcPct val="110000"/>
              </a:lnSpc>
              <a:spcBef>
                <a:spcPts val="2000"/>
              </a:spcBef>
              <a:defRPr sz="3000">
                <a:latin typeface="Calibri"/>
                <a:ea typeface="Calibri"/>
                <a:cs typeface="Calibri"/>
                <a:sym typeface="Calibri"/>
              </a:defRPr>
            </a:pPr>
            <a:r>
              <a:rPr dirty="0"/>
              <a:t>The correct dosage amount depends on the </a:t>
            </a:r>
            <a:r>
              <a:rPr b="1" dirty="0">
                <a:solidFill>
                  <a:srgbClr val="1F00EB"/>
                </a:solidFill>
              </a:rPr>
              <a:t>individual hand size</a:t>
            </a:r>
            <a:r>
              <a:rPr dirty="0"/>
              <a:t>. </a:t>
            </a:r>
            <a:br>
              <a:rPr lang="de-DE" dirty="0"/>
            </a:br>
            <a:r>
              <a:rPr dirty="0"/>
              <a:t>It determines the duration of the contact time (time until the alcohol has evaporated). Generally, a </a:t>
            </a:r>
            <a:r>
              <a:rPr b="1" dirty="0">
                <a:solidFill>
                  <a:srgbClr val="1F00EB"/>
                </a:solidFill>
              </a:rPr>
              <a:t>contact time of 30 seconds</a:t>
            </a:r>
            <a:r>
              <a:rPr dirty="0"/>
              <a:t> is recommended.</a:t>
            </a:r>
          </a:p>
        </p:txBody>
      </p:sp>
      <p:sp>
        <p:nvSpPr>
          <p:cNvPr id="206" name="S"/>
          <p:cNvSpPr txBox="1"/>
          <p:nvPr/>
        </p:nvSpPr>
        <p:spPr>
          <a:xfrm>
            <a:off x="7538450" y="6616410"/>
            <a:ext cx="624534" cy="11841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8500" b="1">
                <a:latin typeface="Calibri"/>
                <a:ea typeface="Calibri"/>
                <a:cs typeface="Calibri"/>
                <a:sym typeface="Calibri"/>
              </a:defRPr>
            </a:lvl1pPr>
          </a:lstStyle>
          <a:p>
            <a:r>
              <a:t>S</a:t>
            </a:r>
          </a:p>
        </p:txBody>
      </p:sp>
      <p:sp>
        <p:nvSpPr>
          <p:cNvPr id="207" name="XL"/>
          <p:cNvSpPr txBox="1"/>
          <p:nvPr/>
        </p:nvSpPr>
        <p:spPr>
          <a:xfrm>
            <a:off x="17484190" y="6616410"/>
            <a:ext cx="1165337" cy="11841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8500" b="1">
                <a:latin typeface="Calibri"/>
                <a:ea typeface="Calibri"/>
                <a:cs typeface="Calibri"/>
                <a:sym typeface="Calibri"/>
              </a:defRPr>
            </a:lvl1pPr>
          </a:lstStyle>
          <a:p>
            <a:r>
              <a:t>XL</a:t>
            </a:r>
          </a:p>
        </p:txBody>
      </p:sp>
      <p:sp>
        <p:nvSpPr>
          <p:cNvPr id="208" name="Die Individuelle Dosiermenge…"/>
          <p:cNvSpPr txBox="1"/>
          <p:nvPr/>
        </p:nvSpPr>
        <p:spPr>
          <a:xfrm>
            <a:off x="4958022" y="4349187"/>
            <a:ext cx="14467956" cy="617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110000"/>
              </a:lnSpc>
              <a:spcBef>
                <a:spcPts val="2000"/>
              </a:spcBef>
              <a:defRPr sz="2500" b="1" spc="375">
                <a:solidFill>
                  <a:srgbClr val="1F00EB"/>
                </a:solidFill>
                <a:latin typeface="Calibri"/>
                <a:ea typeface="Calibri"/>
                <a:cs typeface="Calibri"/>
                <a:sym typeface="Calibri"/>
              </a:defRPr>
            </a:pPr>
            <a:r>
              <a:rPr cap="all" dirty="0">
                <a:solidFill>
                  <a:srgbClr val="1F00EB"/>
                </a:solidFill>
              </a:rPr>
              <a:t>RULE OF THUMB</a:t>
            </a:r>
            <a:r>
              <a:rPr cap="all" spc="0" dirty="0">
                <a:solidFill>
                  <a:srgbClr val="1F00EB"/>
                </a:solidFill>
              </a:rPr>
              <a:t>:</a:t>
            </a:r>
            <a:r>
              <a:rPr spc="0" dirty="0">
                <a:solidFill>
                  <a:srgbClr val="1F00EB"/>
                </a:solidFill>
              </a:rPr>
              <a:t> </a:t>
            </a:r>
            <a:r>
              <a:rPr sz="3200" b="0" i="1" spc="0" dirty="0">
                <a:solidFill>
                  <a:srgbClr val="000000"/>
                </a:solidFill>
              </a:rPr>
              <a:t>Completely fill the palm of your hand with liquid. Avoid dripping.</a:t>
            </a:r>
          </a:p>
        </p:txBody>
      </p:sp>
      <p:sp>
        <p:nvSpPr>
          <p:cNvPr id="209" name="2 – 3 ml"/>
          <p:cNvSpPr txBox="1"/>
          <p:nvPr/>
        </p:nvSpPr>
        <p:spPr>
          <a:xfrm>
            <a:off x="7538449" y="7607768"/>
            <a:ext cx="1510781" cy="6117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000" b="1">
                <a:solidFill>
                  <a:srgbClr val="1F00EB"/>
                </a:solidFill>
                <a:latin typeface="Calibri"/>
                <a:ea typeface="Calibri"/>
                <a:cs typeface="Calibri"/>
                <a:sym typeface="Calibri"/>
              </a:defRPr>
            </a:pPr>
            <a:r>
              <a:rPr spc="-200" dirty="0"/>
              <a:t>2</a:t>
            </a:r>
            <a:r>
              <a:rPr sz="3000" spc="-150" baseline="6666" dirty="0"/>
              <a:t> – </a:t>
            </a:r>
            <a:r>
              <a:rPr spc="-200" dirty="0"/>
              <a:t>3 </a:t>
            </a:r>
            <a:r>
              <a:rPr dirty="0"/>
              <a:t>ml</a:t>
            </a:r>
          </a:p>
        </p:txBody>
      </p:sp>
      <p:sp>
        <p:nvSpPr>
          <p:cNvPr id="210" name="4 – 5 ml"/>
          <p:cNvSpPr txBox="1"/>
          <p:nvPr/>
        </p:nvSpPr>
        <p:spPr>
          <a:xfrm>
            <a:off x="17484190" y="7607768"/>
            <a:ext cx="1510780" cy="6117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4000" b="1">
                <a:solidFill>
                  <a:srgbClr val="1F00EB"/>
                </a:solidFill>
                <a:latin typeface="Calibri"/>
                <a:ea typeface="Calibri"/>
                <a:cs typeface="Calibri"/>
                <a:sym typeface="Calibri"/>
              </a:defRPr>
            </a:pPr>
            <a:r>
              <a:rPr spc="-200"/>
              <a:t>4</a:t>
            </a:r>
            <a:r>
              <a:rPr sz="3000" spc="-150" baseline="6666"/>
              <a:t> – </a:t>
            </a:r>
            <a:r>
              <a:rPr spc="-200"/>
              <a:t>5 </a:t>
            </a:r>
            <a:r>
              <a:t>ml</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DW_Wirksamkeit_v3-int_2500px_FD.jpg" descr="DW_Wirksamkeit_v3-int_2500px_FD.jpg"/>
          <p:cNvPicPr>
            <a:picLocks noChangeAspect="1"/>
          </p:cNvPicPr>
          <p:nvPr/>
        </p:nvPicPr>
        <p:blipFill>
          <a:blip r:embed="rId2"/>
          <a:srcRect t="1104" b="1104"/>
          <a:stretch>
            <a:fillRect/>
          </a:stretch>
        </p:blipFill>
        <p:spPr>
          <a:xfrm>
            <a:off x="-3" y="2418220"/>
            <a:ext cx="24384081" cy="9213897"/>
          </a:xfrm>
          <a:prstGeom prst="rect">
            <a:avLst/>
          </a:prstGeom>
          <a:ln w="12700">
            <a:miter lim="400000"/>
          </a:ln>
        </p:spPr>
      </p:pic>
      <p:sp>
        <p:nvSpPr>
          <p:cNvPr id="213" name="Abgerundetes Rechteck"/>
          <p:cNvSpPr/>
          <p:nvPr/>
        </p:nvSpPr>
        <p:spPr>
          <a:xfrm>
            <a:off x="1335726" y="10950538"/>
            <a:ext cx="5477554" cy="1019691"/>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4" name="Abgerundetes Rechteck"/>
          <p:cNvSpPr/>
          <p:nvPr/>
        </p:nvSpPr>
        <p:spPr>
          <a:xfrm>
            <a:off x="9430350" y="10973413"/>
            <a:ext cx="5477552" cy="1019691"/>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5" name="Abgerundetes Rechteck"/>
          <p:cNvSpPr/>
          <p:nvPr/>
        </p:nvSpPr>
        <p:spPr>
          <a:xfrm>
            <a:off x="17607066" y="10973413"/>
            <a:ext cx="5477551" cy="1019691"/>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6" name="01 | LERNZIELE…"/>
          <p:cNvSpPr txBox="1"/>
          <p:nvPr/>
        </p:nvSpPr>
        <p:spPr>
          <a:xfrm>
            <a:off x="-2" y="508218"/>
            <a:ext cx="9525001"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Dosage amount</a:t>
            </a:r>
          </a:p>
        </p:txBody>
      </p:sp>
      <p:sp>
        <p:nvSpPr>
          <p:cNvPr id="217" name="Dosiermenge"/>
          <p:cNvSpPr txBox="1"/>
          <p:nvPr/>
        </p:nvSpPr>
        <p:spPr>
          <a:xfrm>
            <a:off x="6217326" y="1396999"/>
            <a:ext cx="4298976" cy="8605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lnSpc>
                <a:spcPct val="90000"/>
              </a:lnSpc>
              <a:spcBef>
                <a:spcPts val="0"/>
              </a:spcBef>
              <a:defRPr sz="6000" b="1">
                <a:latin typeface="Calibri"/>
                <a:ea typeface="Calibri"/>
                <a:cs typeface="Calibri"/>
                <a:sym typeface="Calibri"/>
              </a:defRPr>
            </a:lvl1pPr>
          </a:lstStyle>
          <a:p>
            <a:r>
              <a:rPr dirty="0"/>
              <a:t>Dosage amount</a:t>
            </a:r>
          </a:p>
        </p:txBody>
      </p:sp>
      <p:sp>
        <p:nvSpPr>
          <p:cNvPr id="218" name="Wirksamkeit"/>
          <p:cNvSpPr txBox="1"/>
          <p:nvPr/>
        </p:nvSpPr>
        <p:spPr>
          <a:xfrm>
            <a:off x="13954289" y="1396999"/>
            <a:ext cx="4102150" cy="8605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nSpc>
                <a:spcPct val="90000"/>
              </a:lnSpc>
              <a:spcBef>
                <a:spcPts val="0"/>
              </a:spcBef>
              <a:defRPr sz="6000" b="1">
                <a:latin typeface="Calibri"/>
                <a:ea typeface="Calibri"/>
                <a:cs typeface="Calibri"/>
                <a:sym typeface="Calibri"/>
              </a:defRPr>
            </a:lvl1pPr>
          </a:lstStyle>
          <a:p>
            <a:r>
              <a:t>effectiveness</a:t>
            </a:r>
          </a:p>
        </p:txBody>
      </p:sp>
      <p:sp>
        <p:nvSpPr>
          <p:cNvPr id="219" name="bestimmt"/>
          <p:cNvSpPr txBox="1"/>
          <p:nvPr/>
        </p:nvSpPr>
        <p:spPr>
          <a:xfrm>
            <a:off x="11375826" y="1130983"/>
            <a:ext cx="1632348" cy="5001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lnSpc>
                <a:spcPct val="90000"/>
              </a:lnSpc>
              <a:spcBef>
                <a:spcPts val="0"/>
              </a:spcBef>
              <a:defRPr sz="3000" b="1">
                <a:solidFill>
                  <a:srgbClr val="1F00EB"/>
                </a:solidFill>
                <a:latin typeface="Calibri"/>
                <a:ea typeface="Calibri"/>
                <a:cs typeface="Calibri"/>
                <a:sym typeface="Calibri"/>
              </a:defRPr>
            </a:lvl1pPr>
          </a:lstStyle>
          <a:p>
            <a:r>
              <a:rPr dirty="0"/>
              <a:t>determines</a:t>
            </a:r>
          </a:p>
        </p:txBody>
      </p:sp>
      <p:pic>
        <p:nvPicPr>
          <p:cNvPr id="220" name="Linien Linien" descr="Linien Linien"/>
          <p:cNvPicPr>
            <a:picLocks/>
          </p:cNvPicPr>
          <p:nvPr/>
        </p:nvPicPr>
        <p:blipFill>
          <a:blip r:embed="rId3"/>
          <a:stretch>
            <a:fillRect/>
          </a:stretch>
        </p:blipFill>
        <p:spPr>
          <a:xfrm>
            <a:off x="11122886" y="1539669"/>
            <a:ext cx="2482278" cy="500114"/>
          </a:xfrm>
          <a:prstGeom prst="rect">
            <a:avLst/>
          </a:prstGeom>
        </p:spPr>
      </p:pic>
      <p:grpSp>
        <p:nvGrpSpPr>
          <p:cNvPr id="225" name="Gruppieren"/>
          <p:cNvGrpSpPr/>
          <p:nvPr/>
        </p:nvGrpSpPr>
        <p:grpSpPr>
          <a:xfrm>
            <a:off x="1491572" y="2588122"/>
            <a:ext cx="19213199" cy="2962859"/>
            <a:chOff x="-1" y="0"/>
            <a:chExt cx="19213197" cy="2962858"/>
          </a:xfrm>
        </p:grpSpPr>
        <p:pic>
          <p:nvPicPr>
            <p:cNvPr id="222" name="SC_Wirksamkeit_Studie_Petrischale_v1_1-sehr-gut_FD.png" descr="SC_Wirksamkeit_Studie_Petrischale_v1_1-sehr-gut_FD.png"/>
            <p:cNvPicPr>
              <a:picLocks noChangeAspect="1"/>
            </p:cNvPicPr>
            <p:nvPr/>
          </p:nvPicPr>
          <p:blipFill>
            <a:blip r:embed="rId4"/>
            <a:stretch>
              <a:fillRect/>
            </a:stretch>
          </p:blipFill>
          <p:spPr>
            <a:xfrm>
              <a:off x="16250338" y="0"/>
              <a:ext cx="2962859" cy="2962859"/>
            </a:xfrm>
            <a:prstGeom prst="rect">
              <a:avLst/>
            </a:prstGeom>
            <a:ln w="12700" cap="flat">
              <a:noFill/>
              <a:miter lim="400000"/>
            </a:ln>
            <a:effectLst/>
          </p:spPr>
        </p:pic>
        <p:pic>
          <p:nvPicPr>
            <p:cNvPr id="223" name="SC_Wirksamkeit_Studie_Petrischale_v1_2-nicht-genug_FD.png" descr="SC_Wirksamkeit_Studie_Petrischale_v1_2-nicht-genug_FD.png"/>
            <p:cNvPicPr>
              <a:picLocks noChangeAspect="1"/>
            </p:cNvPicPr>
            <p:nvPr/>
          </p:nvPicPr>
          <p:blipFill>
            <a:blip r:embed="rId5"/>
            <a:stretch>
              <a:fillRect/>
            </a:stretch>
          </p:blipFill>
          <p:spPr>
            <a:xfrm>
              <a:off x="8118817" y="0"/>
              <a:ext cx="2962858" cy="2962859"/>
            </a:xfrm>
            <a:prstGeom prst="rect">
              <a:avLst/>
            </a:prstGeom>
            <a:ln w="12700" cap="flat">
              <a:noFill/>
              <a:miter lim="400000"/>
            </a:ln>
            <a:effectLst/>
          </p:spPr>
        </p:pic>
        <p:pic>
          <p:nvPicPr>
            <p:cNvPr id="224" name="SC_Wirksamkeit_Studie_Petrischale_v1_3-zu-wenig_FD.png" descr="SC_Wirksamkeit_Studie_Petrischale_v1_3-zu-wenig_FD.png"/>
            <p:cNvPicPr>
              <a:picLocks noChangeAspect="1"/>
            </p:cNvPicPr>
            <p:nvPr/>
          </p:nvPicPr>
          <p:blipFill>
            <a:blip r:embed="rId6"/>
            <a:stretch>
              <a:fillRect/>
            </a:stretch>
          </p:blipFill>
          <p:spPr>
            <a:xfrm>
              <a:off x="-2" y="0"/>
              <a:ext cx="2962860" cy="2962859"/>
            </a:xfrm>
            <a:prstGeom prst="rect">
              <a:avLst/>
            </a:prstGeom>
            <a:ln w="12700" cap="flat">
              <a:noFill/>
              <a:miter lim="400000"/>
            </a:ln>
            <a:effectLst/>
          </p:spPr>
        </p:pic>
      </p:grpSp>
      <p:grpSp>
        <p:nvGrpSpPr>
          <p:cNvPr id="229" name="Gruppieren"/>
          <p:cNvGrpSpPr/>
          <p:nvPr/>
        </p:nvGrpSpPr>
        <p:grpSpPr>
          <a:xfrm>
            <a:off x="2989785" y="4943074"/>
            <a:ext cx="16946351" cy="805458"/>
            <a:chOff x="-25400" y="-25400"/>
            <a:chExt cx="16946350" cy="805457"/>
          </a:xfrm>
        </p:grpSpPr>
        <p:pic>
          <p:nvPicPr>
            <p:cNvPr id="236" name="Verbindungslinie" descr="Verbindungslinie"/>
            <p:cNvPicPr>
              <a:picLocks/>
            </p:cNvPicPr>
            <p:nvPr/>
          </p:nvPicPr>
          <p:blipFill>
            <a:blip r:embed="rId7"/>
            <a:stretch>
              <a:fillRect/>
            </a:stretch>
          </p:blipFill>
          <p:spPr>
            <a:xfrm>
              <a:off x="8084591" y="-25400"/>
              <a:ext cx="726368" cy="805458"/>
            </a:xfrm>
            <a:prstGeom prst="rect">
              <a:avLst/>
            </a:prstGeom>
            <a:effectLst/>
          </p:spPr>
        </p:pic>
        <p:pic>
          <p:nvPicPr>
            <p:cNvPr id="238" name="Verbindungslinie" descr="Verbindungslinie"/>
            <p:cNvPicPr>
              <a:picLocks/>
            </p:cNvPicPr>
            <p:nvPr/>
          </p:nvPicPr>
          <p:blipFill>
            <a:blip r:embed="rId7"/>
            <a:stretch>
              <a:fillRect/>
            </a:stretch>
          </p:blipFill>
          <p:spPr>
            <a:xfrm>
              <a:off x="16194583" y="-25400"/>
              <a:ext cx="726368" cy="805458"/>
            </a:xfrm>
            <a:prstGeom prst="rect">
              <a:avLst/>
            </a:prstGeom>
            <a:effectLst/>
          </p:spPr>
        </p:pic>
        <p:pic>
          <p:nvPicPr>
            <p:cNvPr id="240" name="Verbindungslinie" descr="Verbindungslinie"/>
            <p:cNvPicPr>
              <a:picLocks/>
            </p:cNvPicPr>
            <p:nvPr/>
          </p:nvPicPr>
          <p:blipFill>
            <a:blip r:embed="rId7"/>
            <a:stretch>
              <a:fillRect/>
            </a:stretch>
          </p:blipFill>
          <p:spPr>
            <a:xfrm>
              <a:off x="-25400" y="-25400"/>
              <a:ext cx="726367" cy="805458"/>
            </a:xfrm>
            <a:prstGeom prst="rect">
              <a:avLst/>
            </a:prstGeom>
            <a:effectLst/>
          </p:spPr>
        </p:pic>
      </p:grpSp>
      <p:sp>
        <p:nvSpPr>
          <p:cNvPr id="230" name="30 % erforderliche Menge"/>
          <p:cNvSpPr txBox="1"/>
          <p:nvPr/>
        </p:nvSpPr>
        <p:spPr>
          <a:xfrm>
            <a:off x="1956959" y="11179891"/>
            <a:ext cx="4235085" cy="6117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ctr">
              <a:lnSpc>
                <a:spcPct val="80000"/>
              </a:lnSpc>
              <a:spcBef>
                <a:spcPts val="0"/>
              </a:spcBef>
              <a:defRPr sz="4000" b="1">
                <a:latin typeface="Calibri"/>
                <a:ea typeface="Calibri"/>
                <a:cs typeface="Calibri"/>
                <a:sym typeface="Calibri"/>
              </a:defRPr>
            </a:pPr>
            <a:r>
              <a:rPr>
                <a:solidFill>
                  <a:srgbClr val="008CFF"/>
                </a:solidFill>
              </a:rPr>
              <a:t>30 %</a:t>
            </a:r>
            <a:r>
              <a:rPr sz="3500">
                <a:solidFill>
                  <a:srgbClr val="008CFF"/>
                </a:solidFill>
              </a:rPr>
              <a:t> </a:t>
            </a:r>
            <a:r>
              <a:rPr sz="2800"/>
              <a:t>of required amount</a:t>
            </a:r>
          </a:p>
        </p:txBody>
      </p:sp>
      <p:sp>
        <p:nvSpPr>
          <p:cNvPr id="231" name="60 % erforderliche Menge"/>
          <p:cNvSpPr txBox="1"/>
          <p:nvPr/>
        </p:nvSpPr>
        <p:spPr>
          <a:xfrm>
            <a:off x="10074457" y="11179891"/>
            <a:ext cx="4235085" cy="6117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ctr">
              <a:lnSpc>
                <a:spcPct val="80000"/>
              </a:lnSpc>
              <a:spcBef>
                <a:spcPts val="0"/>
              </a:spcBef>
              <a:defRPr sz="4000" b="1">
                <a:latin typeface="Calibri"/>
                <a:ea typeface="Calibri"/>
                <a:cs typeface="Calibri"/>
                <a:sym typeface="Calibri"/>
              </a:defRPr>
            </a:pPr>
            <a:r>
              <a:rPr>
                <a:solidFill>
                  <a:srgbClr val="008CFF"/>
                </a:solidFill>
              </a:rPr>
              <a:t>60 %</a:t>
            </a:r>
            <a:r>
              <a:rPr sz="3500">
                <a:solidFill>
                  <a:srgbClr val="008CFF"/>
                </a:solidFill>
              </a:rPr>
              <a:t> </a:t>
            </a:r>
            <a:r>
              <a:rPr sz="2800"/>
              <a:t>of required amount</a:t>
            </a:r>
          </a:p>
        </p:txBody>
      </p:sp>
      <p:sp>
        <p:nvSpPr>
          <p:cNvPr id="232" name="100 % erforderliche Menge"/>
          <p:cNvSpPr txBox="1"/>
          <p:nvPr/>
        </p:nvSpPr>
        <p:spPr>
          <a:xfrm>
            <a:off x="18122438" y="11179891"/>
            <a:ext cx="4492557" cy="6117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ctr">
              <a:lnSpc>
                <a:spcPct val="80000"/>
              </a:lnSpc>
              <a:spcBef>
                <a:spcPts val="0"/>
              </a:spcBef>
              <a:defRPr sz="4000" b="1">
                <a:latin typeface="Calibri"/>
                <a:ea typeface="Calibri"/>
                <a:cs typeface="Calibri"/>
                <a:sym typeface="Calibri"/>
              </a:defRPr>
            </a:pPr>
            <a:r>
              <a:rPr>
                <a:solidFill>
                  <a:srgbClr val="008CFF"/>
                </a:solidFill>
              </a:rPr>
              <a:t>100 %</a:t>
            </a:r>
            <a:r>
              <a:rPr sz="3500"/>
              <a:t> </a:t>
            </a:r>
            <a:r>
              <a:rPr sz="2800"/>
              <a:t>of required amount</a:t>
            </a:r>
          </a:p>
        </p:txBody>
      </p:sp>
      <p:sp>
        <p:nvSpPr>
          <p:cNvPr id="233" name="Alkohol verdampft nach 15 – 20s"/>
          <p:cNvSpPr txBox="1"/>
          <p:nvPr/>
        </p:nvSpPr>
        <p:spPr>
          <a:xfrm>
            <a:off x="9860153" y="12259141"/>
            <a:ext cx="4617946" cy="964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spcBef>
                <a:spcPts val="0"/>
              </a:spcBef>
              <a:defRPr sz="2800" i="1">
                <a:latin typeface="Calibri"/>
                <a:ea typeface="Calibri"/>
                <a:cs typeface="Calibri"/>
                <a:sym typeface="Calibri"/>
              </a:defRPr>
            </a:pPr>
            <a:r>
              <a:rPr dirty="0"/>
              <a:t>Declared effectiveness </a:t>
            </a:r>
            <a:r>
              <a:rPr dirty="0">
                <a:solidFill>
                  <a:srgbClr val="008CFF"/>
                </a:solidFill>
              </a:rPr>
              <a:t>probably not achieved</a:t>
            </a:r>
          </a:p>
        </p:txBody>
      </p:sp>
      <p:sp>
        <p:nvSpPr>
          <p:cNvPr id="234" name="Alkohol verdampft nach ca. 30s"/>
          <p:cNvSpPr txBox="1"/>
          <p:nvPr/>
        </p:nvSpPr>
        <p:spPr>
          <a:xfrm>
            <a:off x="17741913" y="12259141"/>
            <a:ext cx="5101936" cy="878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90000"/>
              </a:lnSpc>
              <a:spcBef>
                <a:spcPts val="0"/>
              </a:spcBef>
              <a:defRPr sz="2800" i="1">
                <a:latin typeface="Calibri"/>
                <a:ea typeface="Calibri"/>
                <a:cs typeface="Calibri"/>
                <a:sym typeface="Calibri"/>
              </a:defRPr>
            </a:pPr>
            <a:r>
              <a:t>Declared effectiveness in the colored areas </a:t>
            </a:r>
            <a:r>
              <a:rPr>
                <a:solidFill>
                  <a:srgbClr val="008CFF"/>
                </a:solidFill>
              </a:rPr>
              <a:t>achieved</a:t>
            </a:r>
          </a:p>
        </p:txBody>
      </p:sp>
      <p:sp>
        <p:nvSpPr>
          <p:cNvPr id="235" name="Alkohol verdampft nach 10 – 15s"/>
          <p:cNvSpPr txBox="1"/>
          <p:nvPr/>
        </p:nvSpPr>
        <p:spPr>
          <a:xfrm>
            <a:off x="2039735" y="12259141"/>
            <a:ext cx="4069536" cy="851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0"/>
              </a:spcBef>
              <a:defRPr sz="2800" i="1">
                <a:latin typeface="Calibri"/>
                <a:ea typeface="Calibri"/>
                <a:cs typeface="Calibri"/>
                <a:sym typeface="Calibri"/>
              </a:defRPr>
            </a:pPr>
            <a:r>
              <a:t>Declared effectiveness </a:t>
            </a:r>
            <a:r>
              <a:rPr>
                <a:solidFill>
                  <a:srgbClr val="008CFF"/>
                </a:solidFill>
              </a:rPr>
              <a:t>achieved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25"/>
                                        </p:tgtEl>
                                        <p:attrNameLst>
                                          <p:attrName>style.visibility</p:attrName>
                                        </p:attrNameLst>
                                      </p:cBhvr>
                                      <p:to>
                                        <p:strVal val="visible"/>
                                      </p:to>
                                    </p:set>
                                    <p:animEffect transition="in" filter="fade">
                                      <p:cBhvr>
                                        <p:cTn id="7" dur="20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Rechteck"/>
          <p:cNvSpPr/>
          <p:nvPr/>
        </p:nvSpPr>
        <p:spPr>
          <a:xfrm>
            <a:off x="-1" y="5905500"/>
            <a:ext cx="24384001"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44" name="01 | LERNZIELE…"/>
          <p:cNvSpPr txBox="1"/>
          <p:nvPr/>
        </p:nvSpPr>
        <p:spPr>
          <a:xfrm>
            <a:off x="-2" y="508218"/>
            <a:ext cx="9525001"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Hand Rubbing Technique</a:t>
            </a:r>
          </a:p>
        </p:txBody>
      </p:sp>
      <p:sp>
        <p:nvSpPr>
          <p:cNvPr id="245" name="Häufige Benetzungslücken…"/>
          <p:cNvSpPr txBox="1"/>
          <p:nvPr/>
        </p:nvSpPr>
        <p:spPr>
          <a:xfrm>
            <a:off x="5953867" y="1397000"/>
            <a:ext cx="12476266" cy="2684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a:lnSpc>
                <a:spcPct val="90000"/>
              </a:lnSpc>
              <a:spcBef>
                <a:spcPts val="3000"/>
              </a:spcBef>
              <a:defRPr sz="6000" b="1">
                <a:latin typeface="Calibri"/>
                <a:ea typeface="Calibri"/>
                <a:cs typeface="Calibri"/>
                <a:sym typeface="Calibri"/>
              </a:defRPr>
            </a:pPr>
            <a:r>
              <a:rPr dirty="0"/>
              <a:t>Common Wetting Gaps</a:t>
            </a:r>
          </a:p>
          <a:p>
            <a:pPr algn="ctr">
              <a:lnSpc>
                <a:spcPct val="110000"/>
              </a:lnSpc>
              <a:spcBef>
                <a:spcPts val="2000"/>
              </a:spcBef>
              <a:defRPr sz="3200">
                <a:latin typeface="Calibri"/>
                <a:ea typeface="Calibri"/>
                <a:cs typeface="Calibri"/>
                <a:sym typeface="Calibri"/>
              </a:defRPr>
            </a:pPr>
            <a:r>
              <a:rPr dirty="0"/>
              <a:t>Wetting gaps are a common problem that we normally </a:t>
            </a:r>
            <a:r>
              <a:rPr b="1" dirty="0">
                <a:solidFill>
                  <a:srgbClr val="1F00EB"/>
                </a:solidFill>
              </a:rPr>
              <a:t>don't even notice</a:t>
            </a:r>
            <a:r>
              <a:rPr dirty="0"/>
              <a:t> in everyday life. Especially the fingertips, with which we touch everything, are most frequently forgotten.</a:t>
            </a:r>
          </a:p>
        </p:txBody>
      </p:sp>
      <p:pic>
        <p:nvPicPr>
          <p:cNvPr id="246" name="Bild" descr="Bild"/>
          <p:cNvPicPr>
            <a:picLocks noChangeAspect="1"/>
          </p:cNvPicPr>
          <p:nvPr/>
        </p:nvPicPr>
        <p:blipFill>
          <a:blip r:embed="rId2"/>
          <a:stretch>
            <a:fillRect/>
          </a:stretch>
        </p:blipFill>
        <p:spPr>
          <a:xfrm>
            <a:off x="6257997" y="9359831"/>
            <a:ext cx="1263653" cy="450852"/>
          </a:xfrm>
          <a:prstGeom prst="rect">
            <a:avLst/>
          </a:prstGeom>
          <a:ln w="12700">
            <a:miter lim="400000"/>
          </a:ln>
        </p:spPr>
      </p:pic>
      <p:pic>
        <p:nvPicPr>
          <p:cNvPr id="247" name="Bild" descr="Bild"/>
          <p:cNvPicPr>
            <a:picLocks noChangeAspect="1"/>
          </p:cNvPicPr>
          <p:nvPr/>
        </p:nvPicPr>
        <p:blipFill>
          <a:blip r:embed="rId3"/>
          <a:stretch>
            <a:fillRect/>
          </a:stretch>
        </p:blipFill>
        <p:spPr>
          <a:xfrm>
            <a:off x="17687286" y="8042616"/>
            <a:ext cx="1257303" cy="419103"/>
          </a:xfrm>
          <a:prstGeom prst="rect">
            <a:avLst/>
          </a:prstGeom>
          <a:ln w="12700">
            <a:miter lim="400000"/>
          </a:ln>
        </p:spPr>
      </p:pic>
      <p:grpSp>
        <p:nvGrpSpPr>
          <p:cNvPr id="250" name="Gruppieren"/>
          <p:cNvGrpSpPr/>
          <p:nvPr/>
        </p:nvGrpSpPr>
        <p:grpSpPr>
          <a:xfrm>
            <a:off x="3911440" y="8543021"/>
            <a:ext cx="2216702" cy="2216699"/>
            <a:chOff x="0" y="0"/>
            <a:chExt cx="2216700" cy="2216698"/>
          </a:xfrm>
        </p:grpSpPr>
        <p:sp>
          <p:nvSpPr>
            <p:cNvPr id="248" name="Kreis"/>
            <p:cNvSpPr/>
            <p:nvPr/>
          </p:nvSpPr>
          <p:spPr>
            <a:xfrm>
              <a:off x="0" y="0"/>
              <a:ext cx="2216700" cy="2216699"/>
            </a:xfrm>
            <a:prstGeom prst="ellipse">
              <a:avLst/>
            </a:prstGeom>
            <a:solidFill>
              <a:srgbClr val="BCBDDF"/>
            </a:solidFill>
            <a:ln w="12700" cap="flat">
              <a:noFill/>
              <a:miter lim="400000"/>
            </a:ln>
            <a:effectLst/>
          </p:spPr>
          <p:txBody>
            <a:bodyPr wrap="square" lIns="0" tIns="0" rIns="0" bIns="0" numCol="1" anchor="ctr">
              <a:noAutofit/>
            </a:bodyPr>
            <a:lstStyle/>
            <a:p>
              <a:pPr algn="ctr">
                <a:spcBef>
                  <a:spcPts val="0"/>
                </a:spcBef>
                <a:defRPr sz="2800" b="1">
                  <a:solidFill>
                    <a:srgbClr val="FFFFFF"/>
                  </a:solidFill>
                  <a:latin typeface="Calibri"/>
                  <a:ea typeface="Calibri"/>
                  <a:cs typeface="Calibri"/>
                  <a:sym typeface="Calibri"/>
                </a:defRPr>
              </a:pPr>
              <a:endParaRPr/>
            </a:p>
          </p:txBody>
        </p:sp>
        <p:sp>
          <p:nvSpPr>
            <p:cNvPr id="249" name="häufig vergessen"/>
            <p:cNvSpPr txBox="1"/>
            <p:nvPr/>
          </p:nvSpPr>
          <p:spPr>
            <a:xfrm>
              <a:off x="-1" y="682653"/>
              <a:ext cx="2216700" cy="8513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lnSpc>
                  <a:spcPct val="90000"/>
                </a:lnSpc>
                <a:spcBef>
                  <a:spcPts val="0"/>
                </a:spcBef>
                <a:defRPr sz="2800" b="1">
                  <a:solidFill>
                    <a:srgbClr val="FFFFFF"/>
                  </a:solidFill>
                  <a:latin typeface="Calibri"/>
                  <a:ea typeface="Calibri"/>
                  <a:cs typeface="Calibri"/>
                  <a:sym typeface="Calibri"/>
                </a:defRPr>
              </a:pPr>
              <a:r>
                <a:t>Frequently</a:t>
              </a:r>
              <a:br/>
              <a:r>
                <a:t>forgotten</a:t>
              </a:r>
            </a:p>
          </p:txBody>
        </p:sp>
      </p:grpSp>
      <p:grpSp>
        <p:nvGrpSpPr>
          <p:cNvPr id="253" name="Gruppieren"/>
          <p:cNvGrpSpPr/>
          <p:nvPr/>
        </p:nvGrpSpPr>
        <p:grpSpPr>
          <a:xfrm>
            <a:off x="18241116" y="8543021"/>
            <a:ext cx="2216702" cy="2216699"/>
            <a:chOff x="0" y="0"/>
            <a:chExt cx="2216700" cy="2216698"/>
          </a:xfrm>
        </p:grpSpPr>
        <p:sp>
          <p:nvSpPr>
            <p:cNvPr id="251" name="Kreis"/>
            <p:cNvSpPr/>
            <p:nvPr/>
          </p:nvSpPr>
          <p:spPr>
            <a:xfrm>
              <a:off x="0" y="0"/>
              <a:ext cx="2216700" cy="2216699"/>
            </a:xfrm>
            <a:prstGeom prst="ellipse">
              <a:avLst/>
            </a:prstGeom>
            <a:solidFill>
              <a:srgbClr val="6A67CF"/>
            </a:solidFill>
            <a:ln w="12700" cap="flat">
              <a:noFill/>
              <a:miter lim="400000"/>
            </a:ln>
            <a:effectLst/>
          </p:spPr>
          <p:txBody>
            <a:bodyPr wrap="square" lIns="0" tIns="0" rIns="0" bIns="0" numCol="1" anchor="ctr">
              <a:noAutofit/>
            </a:bodyPr>
            <a:lstStyle/>
            <a:p>
              <a:pPr algn="ctr">
                <a:spcBef>
                  <a:spcPts val="0"/>
                </a:spcBef>
                <a:defRPr sz="2800" b="1">
                  <a:solidFill>
                    <a:srgbClr val="FFFFFF"/>
                  </a:solidFill>
                  <a:latin typeface="Calibri"/>
                  <a:ea typeface="Calibri"/>
                  <a:cs typeface="Calibri"/>
                  <a:sym typeface="Calibri"/>
                </a:defRPr>
              </a:pPr>
              <a:endParaRPr/>
            </a:p>
          </p:txBody>
        </p:sp>
        <p:sp>
          <p:nvSpPr>
            <p:cNvPr id="252" name="Sehr häufig vergessen"/>
            <p:cNvSpPr txBox="1"/>
            <p:nvPr/>
          </p:nvSpPr>
          <p:spPr>
            <a:xfrm>
              <a:off x="-1" y="682655"/>
              <a:ext cx="2216700" cy="8513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gn="ctr">
                <a:lnSpc>
                  <a:spcPct val="90000"/>
                </a:lnSpc>
                <a:spcBef>
                  <a:spcPts val="0"/>
                </a:spcBef>
                <a:defRPr sz="2800" b="1">
                  <a:solidFill>
                    <a:srgbClr val="FFFFFF"/>
                  </a:solidFill>
                  <a:latin typeface="Calibri"/>
                  <a:ea typeface="Calibri"/>
                  <a:cs typeface="Calibri"/>
                  <a:sym typeface="Calibri"/>
                </a:defRPr>
              </a:pPr>
              <a:r>
                <a:t>Very frequently</a:t>
              </a:r>
              <a:br/>
              <a:r>
                <a:t>forgotten</a:t>
              </a:r>
            </a:p>
          </p:txBody>
        </p:sp>
      </p:grpSp>
      <p:pic>
        <p:nvPicPr>
          <p:cNvPr id="254" name="DCW_Fehlstellen_v1_2000px_FD.png" descr="DCW_Fehlstellen_v1_2000px_FD.png"/>
          <p:cNvPicPr>
            <a:picLocks noChangeAspect="1"/>
          </p:cNvPicPr>
          <p:nvPr/>
        </p:nvPicPr>
        <p:blipFill>
          <a:blip r:embed="rId4"/>
          <a:srcRect t="22863" b="7383"/>
          <a:stretch>
            <a:fillRect/>
          </a:stretch>
        </p:blipFill>
        <p:spPr>
          <a:xfrm>
            <a:off x="6159710" y="5123259"/>
            <a:ext cx="12318580" cy="8592550"/>
          </a:xfrm>
          <a:prstGeom prst="rect">
            <a:avLst/>
          </a:prstGeom>
          <a:ln w="12700">
            <a:miter lim="400000"/>
          </a:ln>
          <a:effectLst>
            <a:outerShdw blurRad="635000" dist="376856" dir="2400000" rotWithShape="0">
              <a:srgbClr val="1F1DAC">
                <a:alpha val="10113"/>
              </a:srgbClr>
            </a:outerShdw>
          </a:effectLst>
        </p:spPr>
      </p:pic>
      <p:sp>
        <p:nvSpPr>
          <p:cNvPr id="255" name="Die Individuelle Dosiermenge…"/>
          <p:cNvSpPr txBox="1"/>
          <p:nvPr/>
        </p:nvSpPr>
        <p:spPr>
          <a:xfrm>
            <a:off x="4958022" y="4349187"/>
            <a:ext cx="14467956" cy="5072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a:lnSpc>
                <a:spcPct val="110000"/>
              </a:lnSpc>
              <a:spcBef>
                <a:spcPts val="2000"/>
              </a:spcBef>
              <a:defRPr sz="2500" b="1" spc="375">
                <a:solidFill>
                  <a:srgbClr val="1F00EB"/>
                </a:solidFill>
                <a:latin typeface="Calibri"/>
                <a:ea typeface="Calibri"/>
                <a:cs typeface="Calibri"/>
                <a:sym typeface="Calibri"/>
              </a:defRPr>
            </a:pPr>
            <a:r>
              <a:rPr cap="all" dirty="0">
                <a:solidFill>
                  <a:srgbClr val="1F00EB"/>
                </a:solidFill>
              </a:rPr>
              <a:t>RECOMMENDATION</a:t>
            </a:r>
            <a:r>
              <a:rPr cap="all" spc="0" dirty="0">
                <a:solidFill>
                  <a:srgbClr val="1F00EB"/>
                </a:solidFill>
              </a:rPr>
              <a:t>:</a:t>
            </a:r>
            <a:r>
              <a:rPr spc="0" dirty="0">
                <a:solidFill>
                  <a:srgbClr val="1F00EB"/>
                </a:solidFill>
              </a:rPr>
              <a:t> </a:t>
            </a:r>
            <a:r>
              <a:rPr sz="3200" b="0" i="1" spc="0" dirty="0">
                <a:solidFill>
                  <a:srgbClr val="000000"/>
                </a:solidFill>
              </a:rPr>
              <a:t>Apply helpful hand movements and follow the correct sequence.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Rechteck"/>
          <p:cNvSpPr/>
          <p:nvPr/>
        </p:nvSpPr>
        <p:spPr>
          <a:xfrm>
            <a:off x="-1" y="5905500"/>
            <a:ext cx="24384001"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58" name="01 | LERNZIELE…"/>
          <p:cNvSpPr txBox="1"/>
          <p:nvPr/>
        </p:nvSpPr>
        <p:spPr>
          <a:xfrm>
            <a:off x="-2" y="508218"/>
            <a:ext cx="9525001"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Hand Rubbing Technique</a:t>
            </a:r>
          </a:p>
        </p:txBody>
      </p:sp>
      <p:sp>
        <p:nvSpPr>
          <p:cNvPr id="259" name="Abgerundetes Rechteck"/>
          <p:cNvSpPr/>
          <p:nvPr/>
        </p:nvSpPr>
        <p:spPr>
          <a:xfrm>
            <a:off x="2165542" y="11146231"/>
            <a:ext cx="3552484" cy="574758"/>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0" name="Fingerspitzen"/>
          <p:cNvSpPr txBox="1"/>
          <p:nvPr/>
        </p:nvSpPr>
        <p:spPr>
          <a:xfrm>
            <a:off x="2907078" y="11228375"/>
            <a:ext cx="2069407"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Fingertips</a:t>
            </a:r>
          </a:p>
        </p:txBody>
      </p:sp>
      <p:sp>
        <p:nvSpPr>
          <p:cNvPr id="261" name="Abgerundetes Rechteck"/>
          <p:cNvSpPr/>
          <p:nvPr/>
        </p:nvSpPr>
        <p:spPr>
          <a:xfrm>
            <a:off x="6379223" y="11146231"/>
            <a:ext cx="3552484" cy="574758"/>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2" name="Fingerrücken"/>
          <p:cNvSpPr txBox="1"/>
          <p:nvPr/>
        </p:nvSpPr>
        <p:spPr>
          <a:xfrm>
            <a:off x="7144114" y="11228375"/>
            <a:ext cx="2022699"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Back of fingers</a:t>
            </a:r>
          </a:p>
        </p:txBody>
      </p:sp>
      <p:sp>
        <p:nvSpPr>
          <p:cNvPr id="263" name="Abgerundetes Rechteck"/>
          <p:cNvSpPr/>
          <p:nvPr/>
        </p:nvSpPr>
        <p:spPr>
          <a:xfrm>
            <a:off x="10622734" y="11146231"/>
            <a:ext cx="3552484" cy="574758"/>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4" name="Zwischenräume"/>
          <p:cNvSpPr txBox="1"/>
          <p:nvPr/>
        </p:nvSpPr>
        <p:spPr>
          <a:xfrm>
            <a:off x="10960910" y="11189095"/>
            <a:ext cx="2816477" cy="5334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rPr lang="de-DE" dirty="0"/>
              <a:t>Interdigital </a:t>
            </a:r>
            <a:r>
              <a:rPr lang="de-DE" dirty="0" err="1"/>
              <a:t>spaces</a:t>
            </a:r>
            <a:endParaRPr dirty="0"/>
          </a:p>
        </p:txBody>
      </p:sp>
      <p:sp>
        <p:nvSpPr>
          <p:cNvPr id="265" name="Abgerundetes Rechteck"/>
          <p:cNvSpPr/>
          <p:nvPr/>
        </p:nvSpPr>
        <p:spPr>
          <a:xfrm>
            <a:off x="14806589" y="11146231"/>
            <a:ext cx="3552484" cy="574758"/>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6" name="Daumen"/>
          <p:cNvSpPr txBox="1"/>
          <p:nvPr/>
        </p:nvSpPr>
        <p:spPr>
          <a:xfrm>
            <a:off x="15900863" y="11228375"/>
            <a:ext cx="1363936"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Thumbs</a:t>
            </a:r>
          </a:p>
        </p:txBody>
      </p:sp>
      <p:sp>
        <p:nvSpPr>
          <p:cNvPr id="267" name="Abgerundetes Rechteck"/>
          <p:cNvSpPr/>
          <p:nvPr/>
        </p:nvSpPr>
        <p:spPr>
          <a:xfrm>
            <a:off x="19020273" y="11146231"/>
            <a:ext cx="3552484" cy="574758"/>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8" name="Handgelenke"/>
          <p:cNvSpPr txBox="1"/>
          <p:nvPr/>
        </p:nvSpPr>
        <p:spPr>
          <a:xfrm>
            <a:off x="19778129" y="11228375"/>
            <a:ext cx="2036764"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Wrists</a:t>
            </a:r>
          </a:p>
        </p:txBody>
      </p:sp>
      <p:pic>
        <p:nvPicPr>
          <p:cNvPr id="269" name="Fingertips_01_v1_compressed.gif" descr="Fingertips_01_v1_compressed.gif"/>
          <p:cNvPicPr>
            <a:picLocks/>
          </p:cNvPicPr>
          <p:nvPr/>
        </p:nvPicPr>
        <p:blipFill>
          <a:blip r:embed="rId2"/>
          <a:stretch>
            <a:fillRect/>
          </a:stretch>
        </p:blipFill>
        <p:spPr>
          <a:xfrm>
            <a:off x="1495874" y="6407784"/>
            <a:ext cx="4247382" cy="4247382"/>
          </a:xfrm>
          <a:prstGeom prst="rect">
            <a:avLst/>
          </a:prstGeom>
          <a:ln w="12700">
            <a:miter lim="400000"/>
          </a:ln>
        </p:spPr>
      </p:pic>
      <p:pic>
        <p:nvPicPr>
          <p:cNvPr id="270" name="Finger_Backs_05_v1_compressed.gif" descr="Finger_Backs_05_v1_compressed.gif"/>
          <p:cNvPicPr>
            <a:picLocks/>
          </p:cNvPicPr>
          <p:nvPr/>
        </p:nvPicPr>
        <p:blipFill>
          <a:blip r:embed="rId3"/>
          <a:stretch>
            <a:fillRect/>
          </a:stretch>
        </p:blipFill>
        <p:spPr>
          <a:xfrm>
            <a:off x="5872831" y="6223279"/>
            <a:ext cx="4247382" cy="4247384"/>
          </a:xfrm>
          <a:prstGeom prst="rect">
            <a:avLst/>
          </a:prstGeom>
          <a:ln w="12700">
            <a:miter lim="400000"/>
          </a:ln>
        </p:spPr>
      </p:pic>
      <p:pic>
        <p:nvPicPr>
          <p:cNvPr id="271" name="Finger_Gaps_03_v1_compressed.gif" descr="Finger_Gaps_03_v1_compressed.gif"/>
          <p:cNvPicPr>
            <a:picLocks/>
          </p:cNvPicPr>
          <p:nvPr/>
        </p:nvPicPr>
        <p:blipFill>
          <a:blip r:embed="rId4"/>
          <a:stretch>
            <a:fillRect/>
          </a:stretch>
        </p:blipFill>
        <p:spPr>
          <a:xfrm>
            <a:off x="10505164" y="6604261"/>
            <a:ext cx="3854427" cy="3854427"/>
          </a:xfrm>
          <a:prstGeom prst="rect">
            <a:avLst/>
          </a:prstGeom>
          <a:ln w="12700">
            <a:miter lim="400000"/>
          </a:ln>
        </p:spPr>
      </p:pic>
      <p:pic>
        <p:nvPicPr>
          <p:cNvPr id="272" name="Thumbs_04_v1_compressed.gif" descr="Thumbs_04_v1_compressed.gif"/>
          <p:cNvPicPr>
            <a:picLocks/>
          </p:cNvPicPr>
          <p:nvPr/>
        </p:nvPicPr>
        <p:blipFill>
          <a:blip r:embed="rId5"/>
          <a:stretch>
            <a:fillRect/>
          </a:stretch>
        </p:blipFill>
        <p:spPr>
          <a:xfrm>
            <a:off x="14473713" y="6303083"/>
            <a:ext cx="4247383" cy="4247382"/>
          </a:xfrm>
          <a:prstGeom prst="rect">
            <a:avLst/>
          </a:prstGeom>
          <a:ln w="12700">
            <a:miter lim="400000"/>
          </a:ln>
        </p:spPr>
      </p:pic>
      <p:pic>
        <p:nvPicPr>
          <p:cNvPr id="273" name="Wrist_02_v1_compressed.gif" descr="Wrist_02_v1_compressed.gif"/>
          <p:cNvPicPr>
            <a:picLocks/>
          </p:cNvPicPr>
          <p:nvPr/>
        </p:nvPicPr>
        <p:blipFill>
          <a:blip r:embed="rId6"/>
          <a:stretch>
            <a:fillRect/>
          </a:stretch>
        </p:blipFill>
        <p:spPr>
          <a:xfrm>
            <a:off x="18811569" y="6347959"/>
            <a:ext cx="4405455" cy="4405455"/>
          </a:xfrm>
          <a:prstGeom prst="rect">
            <a:avLst/>
          </a:prstGeom>
          <a:ln w="12700">
            <a:miter lim="400000"/>
          </a:ln>
        </p:spPr>
      </p:pic>
      <p:sp>
        <p:nvSpPr>
          <p:cNvPr id="274" name="Hilfreiche Handgriffe…"/>
          <p:cNvSpPr txBox="1"/>
          <p:nvPr/>
        </p:nvSpPr>
        <p:spPr>
          <a:xfrm>
            <a:off x="2654827" y="1397000"/>
            <a:ext cx="19074346" cy="16124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Helpful Techniques</a:t>
            </a:r>
          </a:p>
          <a:p>
            <a:pPr algn="ctr">
              <a:lnSpc>
                <a:spcPct val="110000"/>
              </a:lnSpc>
              <a:spcBef>
                <a:spcPts val="2000"/>
              </a:spcBef>
              <a:defRPr sz="3200">
                <a:latin typeface="Calibri"/>
                <a:ea typeface="Calibri"/>
                <a:cs typeface="Calibri"/>
                <a:sym typeface="Calibri"/>
              </a:defRPr>
            </a:pPr>
            <a:r>
              <a:t>These proven techniques are helpful to </a:t>
            </a:r>
            <a:r>
              <a:rPr b="1">
                <a:solidFill>
                  <a:srgbClr val="1F00EB"/>
                </a:solidFill>
              </a:rPr>
              <a:t>wet all areas completely and in a timely</a:t>
            </a:r>
            <a:r>
              <a:t> manner.</a:t>
            </a:r>
          </a:p>
        </p:txBody>
      </p:sp>
      <p:sp>
        <p:nvSpPr>
          <p:cNvPr id="275" name="Die Individuelle Dosiermenge…"/>
          <p:cNvSpPr txBox="1"/>
          <p:nvPr/>
        </p:nvSpPr>
        <p:spPr>
          <a:xfrm>
            <a:off x="2486488" y="3302043"/>
            <a:ext cx="19411024" cy="13567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a:lnSpc>
                <a:spcPct val="110000"/>
              </a:lnSpc>
              <a:spcBef>
                <a:spcPts val="2000"/>
              </a:spcBef>
              <a:defRPr sz="2500" b="1" spc="375">
                <a:solidFill>
                  <a:srgbClr val="1F00EB"/>
                </a:solidFill>
                <a:latin typeface="Calibri"/>
                <a:ea typeface="Calibri"/>
                <a:cs typeface="Calibri"/>
                <a:sym typeface="Calibri"/>
              </a:defRPr>
            </a:pPr>
            <a:r>
              <a:rPr cap="all" dirty="0">
                <a:solidFill>
                  <a:srgbClr val="1F00EB"/>
                </a:solidFill>
              </a:rPr>
              <a:t>Recommendation</a:t>
            </a:r>
            <a:r>
              <a:rPr cap="all" spc="0" dirty="0">
                <a:solidFill>
                  <a:srgbClr val="1F00EB"/>
                </a:solidFill>
              </a:rPr>
              <a:t>:</a:t>
            </a:r>
            <a:r>
              <a:rPr spc="0" dirty="0">
                <a:solidFill>
                  <a:srgbClr val="1F00EB"/>
                </a:solidFill>
              </a:rPr>
              <a:t> </a:t>
            </a:r>
            <a:r>
              <a:rPr sz="3200" b="0" i="1" spc="0" dirty="0">
                <a:solidFill>
                  <a:srgbClr val="000000"/>
                </a:solidFill>
              </a:rPr>
              <a:t>Studies show that a self-directed hand rubbing technique developed during training achieves better results than memorized steps.</a:t>
            </a:r>
            <a:r>
              <a:rPr sz="3200" b="0" i="1" spc="0" baseline="31999" dirty="0">
                <a:solidFill>
                  <a:srgbClr val="929292"/>
                </a:solidFill>
              </a:rPr>
              <a:t>[4]</a:t>
            </a:r>
            <a:r>
              <a:rPr sz="3200" b="0" i="1" spc="0" dirty="0">
                <a:solidFill>
                  <a:srgbClr val="000000"/>
                </a:solidFill>
              </a:rPr>
              <a:t> Use these techniques to create your own individual routine.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Rechteck"/>
          <p:cNvSpPr/>
          <p:nvPr/>
        </p:nvSpPr>
        <p:spPr>
          <a:xfrm>
            <a:off x="-1" y="5905500"/>
            <a:ext cx="24384001"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78" name="01 | LERNZIELE…"/>
          <p:cNvSpPr txBox="1"/>
          <p:nvPr/>
        </p:nvSpPr>
        <p:spPr>
          <a:xfrm>
            <a:off x="-2" y="508218"/>
            <a:ext cx="7287733"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Problem Areas</a:t>
            </a:r>
          </a:p>
        </p:txBody>
      </p:sp>
      <p:sp>
        <p:nvSpPr>
          <p:cNvPr id="279" name="Nagelfalze"/>
          <p:cNvSpPr txBox="1"/>
          <p:nvPr/>
        </p:nvSpPr>
        <p:spPr>
          <a:xfrm>
            <a:off x="7158021" y="11690423"/>
            <a:ext cx="3821312"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Nail folds</a:t>
            </a:r>
          </a:p>
        </p:txBody>
      </p:sp>
      <p:sp>
        <p:nvSpPr>
          <p:cNvPr id="280" name="Trockene, rissige Haut"/>
          <p:cNvSpPr txBox="1"/>
          <p:nvPr/>
        </p:nvSpPr>
        <p:spPr>
          <a:xfrm>
            <a:off x="11999931" y="11690423"/>
            <a:ext cx="3890487"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Dry, cracked skin</a:t>
            </a:r>
          </a:p>
        </p:txBody>
      </p:sp>
      <p:sp>
        <p:nvSpPr>
          <p:cNvPr id="281" name="Benetzungslücken"/>
          <p:cNvSpPr txBox="1"/>
          <p:nvPr/>
        </p:nvSpPr>
        <p:spPr>
          <a:xfrm>
            <a:off x="2575417" y="11690423"/>
            <a:ext cx="3235520"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Wetting gaps</a:t>
            </a:r>
          </a:p>
        </p:txBody>
      </p:sp>
      <p:pic>
        <p:nvPicPr>
          <p:cNvPr id="282" name="Problemstellen_Trockene-Haut_v1_400px_FD.jpg" descr="Problemstellen_Trockene-Haut_v1_400px_FD.jpg"/>
          <p:cNvPicPr>
            <a:picLocks noChangeAspect="1"/>
          </p:cNvPicPr>
          <p:nvPr/>
        </p:nvPicPr>
        <p:blipFill>
          <a:blip r:embed="rId3"/>
          <a:srcRect l="3936" r="3936"/>
          <a:stretch>
            <a:fillRect/>
          </a:stretch>
        </p:blipFill>
        <p:spPr>
          <a:xfrm>
            <a:off x="11818941" y="5641254"/>
            <a:ext cx="4252485" cy="5769877"/>
          </a:xfrm>
          <a:prstGeom prst="rect">
            <a:avLst/>
          </a:prstGeom>
          <a:ln w="12700">
            <a:miter lim="400000"/>
          </a:ln>
          <a:effectLst>
            <a:outerShdw blurRad="254000" dist="25400" dir="5400000" rotWithShape="0">
              <a:srgbClr val="000000">
                <a:alpha val="12188"/>
              </a:srgbClr>
            </a:outerShdw>
          </a:effectLst>
        </p:spPr>
      </p:pic>
      <p:pic>
        <p:nvPicPr>
          <p:cNvPr id="283" name="Problemstellen_Benetzungsluecken_v1_1200px_FD.jpg" descr="Problemstellen_Benetzungsluecken_v1_1200px_FD.jpg"/>
          <p:cNvPicPr>
            <a:picLocks noChangeAspect="1"/>
          </p:cNvPicPr>
          <p:nvPr/>
        </p:nvPicPr>
        <p:blipFill>
          <a:blip r:embed="rId4"/>
          <a:srcRect l="47955" t="18867" r="19340" b="36769"/>
          <a:stretch>
            <a:fillRect/>
          </a:stretch>
        </p:blipFill>
        <p:spPr>
          <a:xfrm>
            <a:off x="2067609" y="5615459"/>
            <a:ext cx="4251324" cy="5766916"/>
          </a:xfrm>
          <a:prstGeom prst="rect">
            <a:avLst/>
          </a:prstGeom>
          <a:ln w="12700">
            <a:miter lim="400000"/>
          </a:ln>
          <a:effectLst>
            <a:outerShdw blurRad="254000" dist="25400" dir="5400000" rotWithShape="0">
              <a:srgbClr val="000000">
                <a:alpha val="12188"/>
              </a:srgbClr>
            </a:outerShdw>
          </a:effectLst>
        </p:spPr>
      </p:pic>
      <p:pic>
        <p:nvPicPr>
          <p:cNvPr id="284" name="Problemstellen_Nagelfalze_02_v1_400px_FD.jpg" descr="Problemstellen_Nagelfalze_02_v1_400px_FD.jpg"/>
          <p:cNvPicPr>
            <a:picLocks noChangeAspect="1"/>
          </p:cNvPicPr>
          <p:nvPr/>
        </p:nvPicPr>
        <p:blipFill>
          <a:blip r:embed="rId5"/>
          <a:srcRect l="3967" r="3967"/>
          <a:stretch>
            <a:fillRect/>
          </a:stretch>
        </p:blipFill>
        <p:spPr>
          <a:xfrm>
            <a:off x="6943636" y="5641254"/>
            <a:ext cx="4250167" cy="5770618"/>
          </a:xfrm>
          <a:prstGeom prst="rect">
            <a:avLst/>
          </a:prstGeom>
          <a:ln w="12700">
            <a:miter lim="400000"/>
          </a:ln>
          <a:effectLst>
            <a:outerShdw blurRad="254000" dist="25400" dir="5400000" rotWithShape="0">
              <a:srgbClr val="000000">
                <a:alpha val="12188"/>
              </a:srgbClr>
            </a:outerShdw>
          </a:effectLst>
        </p:spPr>
      </p:pic>
      <p:sp>
        <p:nvSpPr>
          <p:cNvPr id="285" name="Textblase"/>
          <p:cNvSpPr/>
          <p:nvPr/>
        </p:nvSpPr>
        <p:spPr>
          <a:xfrm>
            <a:off x="16445360" y="5642326"/>
            <a:ext cx="5858274" cy="5766995"/>
          </a:xfrm>
          <a:custGeom>
            <a:avLst/>
            <a:gdLst/>
            <a:ahLst/>
            <a:cxnLst>
              <a:cxn ang="0">
                <a:pos x="wd2" y="hd2"/>
              </a:cxn>
              <a:cxn ang="5400000">
                <a:pos x="wd2" y="hd2"/>
              </a:cxn>
              <a:cxn ang="10800000">
                <a:pos x="wd2" y="hd2"/>
              </a:cxn>
              <a:cxn ang="16200000">
                <a:pos x="wd2" y="hd2"/>
              </a:cxn>
            </a:cxnLst>
            <a:rect l="0" t="0" r="r" b="b"/>
            <a:pathLst>
              <a:path w="21600" h="21600" extrusionOk="0">
                <a:moveTo>
                  <a:pt x="2047" y="0"/>
                </a:moveTo>
                <a:cubicBezTo>
                  <a:pt x="1451" y="0"/>
                  <a:pt x="967" y="492"/>
                  <a:pt x="967" y="1097"/>
                </a:cubicBezTo>
                <a:lnTo>
                  <a:pt x="967" y="9924"/>
                </a:lnTo>
                <a:lnTo>
                  <a:pt x="0" y="10823"/>
                </a:lnTo>
                <a:lnTo>
                  <a:pt x="967" y="11722"/>
                </a:lnTo>
                <a:lnTo>
                  <a:pt x="967" y="20504"/>
                </a:lnTo>
                <a:cubicBezTo>
                  <a:pt x="967" y="21110"/>
                  <a:pt x="1451" y="21600"/>
                  <a:pt x="2047" y="21600"/>
                </a:cubicBezTo>
                <a:lnTo>
                  <a:pt x="20520" y="21600"/>
                </a:lnTo>
                <a:cubicBezTo>
                  <a:pt x="21116" y="21600"/>
                  <a:pt x="21600" y="21110"/>
                  <a:pt x="21600" y="20504"/>
                </a:cubicBezTo>
                <a:lnTo>
                  <a:pt x="21600" y="1097"/>
                </a:lnTo>
                <a:cubicBezTo>
                  <a:pt x="21600" y="492"/>
                  <a:pt x="21116" y="0"/>
                  <a:pt x="20520" y="0"/>
                </a:cubicBezTo>
                <a:lnTo>
                  <a:pt x="2047" y="0"/>
                </a:lnTo>
                <a:close/>
              </a:path>
            </a:pathLst>
          </a:custGeom>
          <a:solidFill>
            <a:srgbClr val="FFFFFF"/>
          </a:solidFill>
          <a:ln w="12700">
            <a:miter lim="400000"/>
          </a:ln>
          <a:effectLst>
            <a:outerShdw blurRad="254000" dist="25400" dir="5400000" rotWithShape="0">
              <a:srgbClr val="000000">
                <a:alpha val="12188"/>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86" name="Nicht intakte Haut bietet einen Nährboden für eine Vielzahl von Hautproblemen und ist, neben Keimen der normalen Hautflora, auch häufiger mit potentiell pathogenen Keimen besiedelt.[15]…"/>
          <p:cNvSpPr txBox="1"/>
          <p:nvPr/>
        </p:nvSpPr>
        <p:spPr>
          <a:xfrm>
            <a:off x="16996616" y="6101336"/>
            <a:ext cx="5137243" cy="50109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110000"/>
              </a:lnSpc>
              <a:spcBef>
                <a:spcPts val="1500"/>
              </a:spcBef>
              <a:defRPr sz="2800">
                <a:solidFill>
                  <a:srgbClr val="5E5E5E"/>
                </a:solidFill>
                <a:latin typeface="Calibri"/>
                <a:ea typeface="Calibri"/>
                <a:cs typeface="Calibri"/>
                <a:sym typeface="Calibri"/>
              </a:defRPr>
            </a:pPr>
            <a:r>
              <a:rPr dirty="0">
                <a:solidFill>
                  <a:srgbClr val="535353"/>
                </a:solidFill>
              </a:rPr>
              <a:t>Damaged skin provides a breeding ground for a variety of skin problems and, in addition to germs from the normal skin flora, is also more frequently colonized with potentially pathogenic germs.</a:t>
            </a:r>
            <a:r>
              <a:rPr dirty="0">
                <a:solidFill>
                  <a:srgbClr val="929292"/>
                </a:solidFill>
              </a:rPr>
              <a:t> </a:t>
            </a:r>
          </a:p>
          <a:p>
            <a:pPr>
              <a:lnSpc>
                <a:spcPct val="110000"/>
              </a:lnSpc>
              <a:spcBef>
                <a:spcPts val="1500"/>
              </a:spcBef>
              <a:defRPr sz="2800">
                <a:solidFill>
                  <a:srgbClr val="535353"/>
                </a:solidFill>
                <a:latin typeface="Calibri"/>
                <a:ea typeface="Calibri"/>
                <a:cs typeface="Calibri"/>
                <a:sym typeface="Calibri"/>
              </a:defRPr>
            </a:pPr>
            <a:r>
              <a:rPr dirty="0"/>
              <a:t>Thus, damaged skin not only increases one's own risk of infection but also the risk of transmission to patients.</a:t>
            </a:r>
          </a:p>
        </p:txBody>
      </p:sp>
      <p:sp>
        <p:nvSpPr>
          <p:cNvPr id="287" name="Problemstellen erkennen…"/>
          <p:cNvSpPr txBox="1"/>
          <p:nvPr/>
        </p:nvSpPr>
        <p:spPr>
          <a:xfrm>
            <a:off x="4757151" y="1397000"/>
            <a:ext cx="14869698" cy="22463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90000"/>
              </a:lnSpc>
              <a:spcBef>
                <a:spcPts val="3000"/>
              </a:spcBef>
              <a:defRPr sz="6000" b="1">
                <a:latin typeface="Calibri"/>
                <a:ea typeface="Calibri"/>
                <a:cs typeface="Calibri"/>
                <a:sym typeface="Calibri"/>
              </a:defRPr>
            </a:pPr>
            <a:r>
              <a:rPr dirty="0"/>
              <a:t>Recognizing Problem Areas</a:t>
            </a:r>
            <a:endParaRPr dirty="0">
              <a:solidFill>
                <a:srgbClr val="1F00EB"/>
              </a:solidFill>
            </a:endParaRPr>
          </a:p>
          <a:p>
            <a:pPr algn="ctr">
              <a:lnSpc>
                <a:spcPct val="110000"/>
              </a:lnSpc>
              <a:spcBef>
                <a:spcPts val="2000"/>
              </a:spcBef>
              <a:defRPr sz="3200">
                <a:latin typeface="Calibri"/>
                <a:ea typeface="Calibri"/>
                <a:cs typeface="Calibri"/>
                <a:sym typeface="Calibri"/>
              </a:defRPr>
            </a:pPr>
            <a:r>
              <a:rPr dirty="0"/>
              <a:t>Everyone has their </a:t>
            </a:r>
            <a:r>
              <a:rPr b="1" dirty="0">
                <a:solidFill>
                  <a:srgbClr val="1F00EB"/>
                </a:solidFill>
              </a:rPr>
              <a:t>problem areas</a:t>
            </a:r>
            <a:r>
              <a:rPr dirty="0"/>
              <a:t>: right-handed people often forget their right thumb, left-handed people their left, nail folds with deep grooves or dry skin...</a:t>
            </a:r>
          </a:p>
        </p:txBody>
      </p:sp>
      <p:sp>
        <p:nvSpPr>
          <p:cNvPr id="288" name="Die Individuelle Dosiermenge…"/>
          <p:cNvSpPr txBox="1"/>
          <p:nvPr/>
        </p:nvSpPr>
        <p:spPr>
          <a:xfrm>
            <a:off x="3074178" y="3810043"/>
            <a:ext cx="18235644" cy="1195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lstStyle/>
          <a:p>
            <a:pPr algn="ctr">
              <a:lnSpc>
                <a:spcPct val="110000"/>
              </a:lnSpc>
              <a:spcBef>
                <a:spcPts val="2000"/>
              </a:spcBef>
              <a:defRPr sz="2500" b="1" spc="375">
                <a:solidFill>
                  <a:srgbClr val="1F00EB"/>
                </a:solidFill>
                <a:latin typeface="Calibri"/>
                <a:ea typeface="Calibri"/>
                <a:cs typeface="Calibri"/>
                <a:sym typeface="Calibri"/>
              </a:defRPr>
            </a:pPr>
            <a:r>
              <a:rPr cap="all" dirty="0">
                <a:solidFill>
                  <a:srgbClr val="1F00EB"/>
                </a:solidFill>
              </a:rPr>
              <a:t>RECOMMENDATION</a:t>
            </a:r>
            <a:r>
              <a:rPr cap="all" spc="0" dirty="0">
                <a:solidFill>
                  <a:srgbClr val="1F00EB"/>
                </a:solidFill>
              </a:rPr>
              <a:t>:</a:t>
            </a:r>
            <a:r>
              <a:rPr spc="0" dirty="0">
                <a:solidFill>
                  <a:srgbClr val="1F00EB"/>
                </a:solidFill>
              </a:rPr>
              <a:t> </a:t>
            </a:r>
            <a:r>
              <a:rPr sz="3200" b="0" i="1" spc="0" dirty="0">
                <a:solidFill>
                  <a:srgbClr val="000000"/>
                </a:solidFill>
              </a:rPr>
              <a:t>Intact skin is a basic requirement for good hand hygiene. During training, pay attention to personal problem areas to consciously address them – for example, through targeted skin care.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Rechteck"/>
          <p:cNvSpPr/>
          <p:nvPr/>
        </p:nvSpPr>
        <p:spPr>
          <a:xfrm>
            <a:off x="-1" y="5905500"/>
            <a:ext cx="24384001"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93" name="01 | LERNZIELE…"/>
          <p:cNvSpPr txBox="1"/>
          <p:nvPr/>
        </p:nvSpPr>
        <p:spPr>
          <a:xfrm>
            <a:off x="-2" y="508218"/>
            <a:ext cx="9525001" cy="824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LEARNING OBJECTIVES</a:t>
            </a:r>
            <a:endParaRPr spc="500"/>
          </a:p>
          <a:p>
            <a:pPr indent="571500">
              <a:lnSpc>
                <a:spcPct val="110000"/>
              </a:lnSpc>
              <a:spcBef>
                <a:spcPts val="0"/>
              </a:spcBef>
              <a:defRPr sz="3000">
                <a:latin typeface="Calibri"/>
                <a:ea typeface="Calibri"/>
                <a:cs typeface="Calibri"/>
                <a:sym typeface="Calibri"/>
              </a:defRPr>
            </a:pPr>
            <a:r>
              <a:t>Sequence</a:t>
            </a:r>
          </a:p>
        </p:txBody>
      </p:sp>
      <p:pic>
        <p:nvPicPr>
          <p:cNvPr id="294" name="Disinfection_Order_cyan_compressed.gif" descr="Disinfection_Order_cyan_compressed.gif"/>
          <p:cNvPicPr>
            <a:picLocks/>
          </p:cNvPicPr>
          <p:nvPr/>
        </p:nvPicPr>
        <p:blipFill>
          <a:blip r:embed="rId2"/>
          <a:stretch>
            <a:fillRect/>
          </a:stretch>
        </p:blipFill>
        <p:spPr>
          <a:xfrm>
            <a:off x="8362202" y="4662146"/>
            <a:ext cx="6785648" cy="7989552"/>
          </a:xfrm>
          <a:prstGeom prst="rect">
            <a:avLst/>
          </a:prstGeom>
          <a:ln w="12700">
            <a:miter lim="400000"/>
          </a:ln>
        </p:spPr>
      </p:pic>
      <p:sp>
        <p:nvSpPr>
          <p:cNvPr id="295" name="Optimale Reihenfolge…"/>
          <p:cNvSpPr txBox="1"/>
          <p:nvPr/>
        </p:nvSpPr>
        <p:spPr>
          <a:xfrm>
            <a:off x="5799540" y="1396999"/>
            <a:ext cx="12784920" cy="2788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90000"/>
              </a:lnSpc>
              <a:spcBef>
                <a:spcPts val="3000"/>
              </a:spcBef>
              <a:defRPr sz="6000" b="1">
                <a:latin typeface="Calibri"/>
                <a:ea typeface="Calibri"/>
                <a:cs typeface="Calibri"/>
                <a:sym typeface="Calibri"/>
              </a:defRPr>
            </a:pPr>
            <a:r>
              <a:rPr dirty="0"/>
              <a:t>Optimal Sequence</a:t>
            </a:r>
            <a:endParaRPr dirty="0">
              <a:solidFill>
                <a:srgbClr val="1F00EB"/>
              </a:solidFill>
            </a:endParaRPr>
          </a:p>
          <a:p>
            <a:pPr algn="ctr">
              <a:lnSpc>
                <a:spcPct val="110000"/>
              </a:lnSpc>
              <a:spcBef>
                <a:spcPts val="2000"/>
              </a:spcBef>
              <a:defRPr sz="3200">
                <a:latin typeface="Calibri"/>
                <a:ea typeface="Calibri"/>
                <a:cs typeface="Calibri"/>
                <a:sym typeface="Calibri"/>
              </a:defRPr>
            </a:pPr>
            <a:r>
              <a:rPr dirty="0"/>
              <a:t>Always apply disinfectant to dry hands. </a:t>
            </a:r>
            <a:br>
              <a:rPr dirty="0"/>
            </a:br>
            <a:r>
              <a:rPr b="1" dirty="0">
                <a:solidFill>
                  <a:srgbClr val="1F00EB"/>
                </a:solidFill>
              </a:rPr>
              <a:t>Areas with high germ density should be addressed right at the beginning,</a:t>
            </a:r>
            <a:r>
              <a:rPr dirty="0"/>
              <a:t> so the liquid reaches everywhere in time.</a:t>
            </a:r>
            <a:r>
              <a:rPr b="1" dirty="0"/>
              <a:t> </a:t>
            </a:r>
          </a:p>
        </p:txBody>
      </p:sp>
      <p:sp>
        <p:nvSpPr>
          <p:cNvPr id="296" name="Fingerkuppen und Daumen sind nicht nur schwer zu desinfizieren sondern auch Stellen mit der höchsten Keimdichte"/>
          <p:cNvSpPr txBox="1"/>
          <p:nvPr/>
        </p:nvSpPr>
        <p:spPr>
          <a:xfrm>
            <a:off x="15640766" y="7174834"/>
            <a:ext cx="6180377" cy="1247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Fingertips and thumbs are not only difficult to disinfect but also areas with the highest germ density.</a:t>
            </a:r>
          </a:p>
        </p:txBody>
      </p:sp>
      <p:sp>
        <p:nvSpPr>
          <p:cNvPr id="297" name="Linien"/>
          <p:cNvSpPr/>
          <p:nvPr/>
        </p:nvSpPr>
        <p:spPr>
          <a:xfrm>
            <a:off x="15132645" y="7052336"/>
            <a:ext cx="6785646" cy="1"/>
          </a:xfrm>
          <a:prstGeom prst="line">
            <a:avLst/>
          </a:prstGeom>
          <a:ln w="38100">
            <a:solidFill>
              <a:srgbClr val="000000">
                <a:alpha val="20576"/>
              </a:srgbClr>
            </a:solidFill>
            <a:miter lim="400000"/>
          </a:ln>
        </p:spPr>
        <p:txBody>
          <a:bodyPr lIns="45718" tIns="45718" rIns="45718" bIns="45718"/>
          <a:lstStyle/>
          <a:p>
            <a:endParaRPr/>
          </a:p>
        </p:txBody>
      </p:sp>
      <p:sp>
        <p:nvSpPr>
          <p:cNvPr id="298" name="Finger, Zwischenräume, Handflächen und -rücken als nächstes benetzen"/>
          <p:cNvSpPr txBox="1"/>
          <p:nvPr/>
        </p:nvSpPr>
        <p:spPr>
          <a:xfrm>
            <a:off x="16356634" y="9251029"/>
            <a:ext cx="5464510" cy="851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Next, wet fingers, spaces between fingers, palms, and backs of hands. </a:t>
            </a:r>
          </a:p>
        </p:txBody>
      </p:sp>
      <p:sp>
        <p:nvSpPr>
          <p:cNvPr id="299" name="Linien"/>
          <p:cNvSpPr/>
          <p:nvPr/>
        </p:nvSpPr>
        <p:spPr>
          <a:xfrm>
            <a:off x="15909027" y="9128531"/>
            <a:ext cx="6009267" cy="1"/>
          </a:xfrm>
          <a:prstGeom prst="line">
            <a:avLst/>
          </a:prstGeom>
          <a:ln w="38100">
            <a:solidFill>
              <a:srgbClr val="000000">
                <a:alpha val="20576"/>
              </a:srgbClr>
            </a:solidFill>
            <a:miter lim="400000"/>
          </a:ln>
        </p:spPr>
        <p:txBody>
          <a:bodyPr lIns="45718" tIns="45718" rIns="45718" bIns="45718"/>
          <a:lstStyle/>
          <a:p>
            <a:endParaRPr/>
          </a:p>
        </p:txBody>
      </p:sp>
      <p:sp>
        <p:nvSpPr>
          <p:cNvPr id="300" name="Handgelenke nicht vergessen"/>
          <p:cNvSpPr txBox="1"/>
          <p:nvPr/>
        </p:nvSpPr>
        <p:spPr>
          <a:xfrm>
            <a:off x="16006176" y="11327224"/>
            <a:ext cx="5814969"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Don't forget the wrists.</a:t>
            </a:r>
          </a:p>
        </p:txBody>
      </p:sp>
      <p:sp>
        <p:nvSpPr>
          <p:cNvPr id="301" name="Linien"/>
          <p:cNvSpPr/>
          <p:nvPr/>
        </p:nvSpPr>
        <p:spPr>
          <a:xfrm>
            <a:off x="16744562" y="11204727"/>
            <a:ext cx="5173732" cy="1"/>
          </a:xfrm>
          <a:prstGeom prst="line">
            <a:avLst/>
          </a:prstGeom>
          <a:ln w="38100">
            <a:solidFill>
              <a:srgbClr val="000000">
                <a:alpha val="20576"/>
              </a:srgbClr>
            </a:solidFill>
            <a:miter lim="400000"/>
          </a:ln>
        </p:spPr>
        <p:txBody>
          <a:bodyPr lIns="45718" tIns="45718" rIns="45718" bIns="45718"/>
          <a:lstStyle/>
          <a:p>
            <a:endParaRPr/>
          </a:p>
        </p:txBody>
      </p:sp>
      <p:sp>
        <p:nvSpPr>
          <p:cNvPr id="302" name="Textblase"/>
          <p:cNvSpPr/>
          <p:nvPr/>
        </p:nvSpPr>
        <p:spPr>
          <a:xfrm>
            <a:off x="1071998" y="6616413"/>
            <a:ext cx="6740132" cy="5121278"/>
          </a:xfrm>
          <a:custGeom>
            <a:avLst/>
            <a:gdLst/>
            <a:ahLst/>
            <a:cxnLst>
              <a:cxn ang="0">
                <a:pos x="wd2" y="hd2"/>
              </a:cxn>
              <a:cxn ang="5400000">
                <a:pos x="wd2" y="hd2"/>
              </a:cxn>
              <a:cxn ang="10800000">
                <a:pos x="wd2" y="hd2"/>
              </a:cxn>
              <a:cxn ang="16200000">
                <a:pos x="wd2" y="hd2"/>
              </a:cxn>
            </a:cxnLst>
            <a:rect l="0" t="0" r="r" b="b"/>
            <a:pathLst>
              <a:path w="21600" h="21600" extrusionOk="0">
                <a:moveTo>
                  <a:pt x="939" y="0"/>
                </a:moveTo>
                <a:cubicBezTo>
                  <a:pt x="421" y="0"/>
                  <a:pt x="0" y="554"/>
                  <a:pt x="0" y="1235"/>
                </a:cubicBezTo>
                <a:lnTo>
                  <a:pt x="0" y="20365"/>
                </a:lnTo>
                <a:cubicBezTo>
                  <a:pt x="0" y="21046"/>
                  <a:pt x="421" y="21600"/>
                  <a:pt x="939" y="21600"/>
                </a:cubicBezTo>
                <a:lnTo>
                  <a:pt x="19620" y="21600"/>
                </a:lnTo>
                <a:cubicBezTo>
                  <a:pt x="20138" y="21600"/>
                  <a:pt x="20558" y="21046"/>
                  <a:pt x="20558" y="20365"/>
                </a:cubicBezTo>
                <a:lnTo>
                  <a:pt x="20558" y="6344"/>
                </a:lnTo>
                <a:lnTo>
                  <a:pt x="21600" y="5331"/>
                </a:lnTo>
                <a:lnTo>
                  <a:pt x="20558" y="4317"/>
                </a:lnTo>
                <a:lnTo>
                  <a:pt x="20558" y="1235"/>
                </a:lnTo>
                <a:cubicBezTo>
                  <a:pt x="20558" y="554"/>
                  <a:pt x="20138" y="0"/>
                  <a:pt x="19620" y="0"/>
                </a:cubicBezTo>
                <a:lnTo>
                  <a:pt x="939" y="0"/>
                </a:lnTo>
                <a:close/>
              </a:path>
            </a:pathLst>
          </a:custGeom>
          <a:solidFill>
            <a:srgbClr val="FFFFFF"/>
          </a:solidFill>
          <a:ln w="12700">
            <a:miter lim="400000"/>
          </a:ln>
          <a:effectLst>
            <a:outerShdw blurRad="254000" dist="25400" dir="5400000" rotWithShape="0">
              <a:srgbClr val="000000">
                <a:alpha val="12188"/>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03" name="Keimdichte auf den Händen [16]…"/>
          <p:cNvSpPr txBox="1"/>
          <p:nvPr/>
        </p:nvSpPr>
        <p:spPr>
          <a:xfrm>
            <a:off x="1345752" y="7231545"/>
            <a:ext cx="6009268" cy="40011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ct val="110000"/>
              </a:lnSpc>
              <a:spcBef>
                <a:spcPts val="2000"/>
              </a:spcBef>
              <a:defRPr sz="2800" b="1">
                <a:solidFill>
                  <a:srgbClr val="5E5E5E"/>
                </a:solidFill>
                <a:latin typeface="Calibri"/>
                <a:ea typeface="Calibri"/>
                <a:cs typeface="Calibri"/>
                <a:sym typeface="Calibri"/>
              </a:defRPr>
            </a:pPr>
            <a:r>
              <a:rPr>
                <a:solidFill>
                  <a:srgbClr val="535353"/>
                </a:solidFill>
              </a:rPr>
              <a:t>Germ density on hands</a:t>
            </a:r>
            <a:r>
              <a:t> </a:t>
            </a:r>
            <a:r>
              <a:rPr b="0" baseline="31999">
                <a:solidFill>
                  <a:srgbClr val="929292"/>
                </a:solidFill>
              </a:rPr>
              <a:t>[16]</a:t>
            </a: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Under fingernails: </a:t>
            </a:r>
            <a:r>
              <a:rPr b="1"/>
              <a:t>61,370 CFU/cm</a:t>
            </a:r>
            <a:r>
              <a:rPr b="1" baseline="31999"/>
              <a:t>²</a:t>
            </a: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Palm: </a:t>
            </a:r>
            <a:r>
              <a:rPr b="1"/>
              <a:t>850 CFU/cm</a:t>
            </a:r>
            <a:r>
              <a:rPr b="1" baseline="31999"/>
              <a:t>²</a:t>
            </a:r>
            <a:r>
              <a:rPr b="1"/>
              <a:t> </a:t>
            </a: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Back of hand:</a:t>
            </a:r>
            <a:r>
              <a:rPr b="1"/>
              <a:t> 250 CFU/cm</a:t>
            </a:r>
            <a:r>
              <a:rPr b="1" baseline="31999"/>
              <a:t>²</a:t>
            </a:r>
            <a:endParaRPr b="1"/>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Spaces between fingers: </a:t>
            </a:r>
            <a:r>
              <a:rPr b="1"/>
              <a:t>220 CFU/cm</a:t>
            </a:r>
            <a:r>
              <a:rPr b="1" baseline="31999"/>
              <a:t>²</a:t>
            </a:r>
            <a:r>
              <a:rPr b="1"/>
              <a:t> </a:t>
            </a:r>
          </a:p>
          <a:p>
            <a:pPr>
              <a:spcBef>
                <a:spcPts val="2000"/>
              </a:spcBef>
              <a:defRPr sz="2200">
                <a:solidFill>
                  <a:srgbClr val="535353"/>
                </a:solidFill>
                <a:latin typeface="Calibri"/>
                <a:ea typeface="Calibri"/>
                <a:cs typeface="Calibri"/>
                <a:sym typeface="Calibri"/>
              </a:defRPr>
            </a:pPr>
            <a:r>
              <a:t>CFU = Colony-Forming Units</a:t>
            </a:r>
          </a:p>
        </p:txBody>
      </p:sp>
      <p:sp>
        <p:nvSpPr>
          <p:cNvPr id="304" name="1"/>
          <p:cNvSpPr txBox="1"/>
          <p:nvPr/>
        </p:nvSpPr>
        <p:spPr>
          <a:xfrm>
            <a:off x="20962832" y="6593509"/>
            <a:ext cx="832913"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1</a:t>
            </a:r>
          </a:p>
        </p:txBody>
      </p:sp>
      <p:sp>
        <p:nvSpPr>
          <p:cNvPr id="305" name="2"/>
          <p:cNvSpPr txBox="1"/>
          <p:nvPr/>
        </p:nvSpPr>
        <p:spPr>
          <a:xfrm>
            <a:off x="20962832" y="8677905"/>
            <a:ext cx="832913"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2</a:t>
            </a:r>
          </a:p>
        </p:txBody>
      </p:sp>
      <p:sp>
        <p:nvSpPr>
          <p:cNvPr id="306" name="3"/>
          <p:cNvSpPr txBox="1"/>
          <p:nvPr/>
        </p:nvSpPr>
        <p:spPr>
          <a:xfrm>
            <a:off x="20962832" y="10754100"/>
            <a:ext cx="832913"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3</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08" name="5 Momente der Händedesinfektion"/>
          <p:cNvSpPr txBox="1"/>
          <p:nvPr/>
        </p:nvSpPr>
        <p:spPr>
          <a:xfrm>
            <a:off x="10112930" y="6359202"/>
            <a:ext cx="13598384" cy="9975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nSpc>
                <a:spcPct val="90000"/>
              </a:lnSpc>
              <a:spcBef>
                <a:spcPts val="0"/>
              </a:spcBef>
              <a:defRPr sz="7000" b="1" spc="-70">
                <a:latin typeface="Calibri"/>
                <a:ea typeface="Calibri"/>
                <a:cs typeface="Calibri"/>
                <a:sym typeface="Calibri"/>
              </a:defRPr>
            </a:lvl1pPr>
          </a:lstStyle>
          <a:p>
            <a:r>
              <a:t>5 Moments of Hand Disinfection</a:t>
            </a:r>
          </a:p>
        </p:txBody>
      </p:sp>
      <p:sp>
        <p:nvSpPr>
          <p:cNvPr id="309" name="Linien"/>
          <p:cNvSpPr/>
          <p:nvPr/>
        </p:nvSpPr>
        <p:spPr>
          <a:xfrm>
            <a:off x="8669282" y="6831106"/>
            <a:ext cx="866810" cy="0"/>
          </a:xfrm>
          <a:prstGeom prst="line">
            <a:avLst/>
          </a:prstGeom>
          <a:ln w="76200">
            <a:solidFill>
              <a:srgbClr val="000000"/>
            </a:solidFill>
            <a:miter lim="400000"/>
            <a:tailEnd type="triangle"/>
          </a:ln>
        </p:spPr>
        <p:txBody>
          <a:bodyPr lIns="45718" tIns="45718" rIns="45718" bIns="45718"/>
          <a:lstStyle/>
          <a:p>
            <a:endParaRPr/>
          </a:p>
        </p:txBody>
      </p:sp>
      <p:sp>
        <p:nvSpPr>
          <p:cNvPr id="310" name="Wann sollten die Hände desinfiziert werden?"/>
          <p:cNvSpPr txBox="1"/>
          <p:nvPr/>
        </p:nvSpPr>
        <p:spPr>
          <a:xfrm>
            <a:off x="1422399" y="4229277"/>
            <a:ext cx="7218614" cy="5257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nSpc>
                <a:spcPct val="80000"/>
              </a:lnSpc>
              <a:spcBef>
                <a:spcPts val="0"/>
              </a:spcBef>
              <a:defRPr sz="10000" b="1" spc="-100">
                <a:solidFill>
                  <a:srgbClr val="1F00EB"/>
                </a:solidFill>
                <a:latin typeface="Calibri"/>
                <a:ea typeface="Calibri"/>
                <a:cs typeface="Calibri"/>
                <a:sym typeface="Calibri"/>
              </a:defRPr>
            </a:pPr>
            <a:r>
              <a:t>When</a:t>
            </a:r>
            <a:r>
              <a:rPr>
                <a:solidFill>
                  <a:srgbClr val="000000"/>
                </a:solidFill>
              </a:rPr>
              <a:t> should you disinfect your hands?</a:t>
            </a:r>
          </a:p>
        </p:txBody>
      </p:sp>
      <p:pic>
        <p:nvPicPr>
          <p:cNvPr id="311" name="Bild" descr="Bild"/>
          <p:cNvPicPr>
            <a:picLocks noChangeAspect="1"/>
          </p:cNvPicPr>
          <p:nvPr/>
        </p:nvPicPr>
        <p:blipFill>
          <a:blip r:embed="rId2"/>
          <a:stretch>
            <a:fillRect/>
          </a:stretch>
        </p:blipFill>
        <p:spPr>
          <a:xfrm rot="10560000" flipH="1">
            <a:off x="10104604" y="7206250"/>
            <a:ext cx="4583432" cy="542531"/>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D9F0"/>
        </a:solidFill>
        <a:effectLst/>
      </p:bgPr>
    </p:bg>
    <p:spTree>
      <p:nvGrpSpPr>
        <p:cNvPr id="1" name=""/>
        <p:cNvGrpSpPr/>
        <p:nvPr/>
      </p:nvGrpSpPr>
      <p:grpSpPr>
        <a:xfrm>
          <a:off x="0" y="0"/>
          <a:ext cx="0" cy="0"/>
          <a:chOff x="0" y="0"/>
          <a:chExt cx="0" cy="0"/>
        </a:xfrm>
      </p:grpSpPr>
      <p:pic>
        <p:nvPicPr>
          <p:cNvPr id="313" name="Bild" descr="Bild"/>
          <p:cNvPicPr>
            <a:picLocks noChangeAspect="1"/>
          </p:cNvPicPr>
          <p:nvPr/>
        </p:nvPicPr>
        <p:blipFill>
          <a:blip r:embed="rId2"/>
          <a:stretch>
            <a:fillRect/>
          </a:stretch>
        </p:blipFill>
        <p:spPr>
          <a:xfrm>
            <a:off x="646037" y="2241658"/>
            <a:ext cx="16016718" cy="10913099"/>
          </a:xfrm>
          <a:prstGeom prst="rect">
            <a:avLst/>
          </a:prstGeom>
          <a:ln w="12700">
            <a:miter lim="400000"/>
          </a:ln>
        </p:spPr>
      </p:pic>
      <p:pic>
        <p:nvPicPr>
          <p:cNvPr id="314" name="Bild" descr="Bild"/>
          <p:cNvPicPr>
            <a:picLocks noChangeAspect="1"/>
          </p:cNvPicPr>
          <p:nvPr/>
        </p:nvPicPr>
        <p:blipFill>
          <a:blip r:embed="rId3"/>
          <a:srcRect/>
          <a:stretch>
            <a:fillRect/>
          </a:stretch>
        </p:blipFill>
        <p:spPr>
          <a:xfrm>
            <a:off x="2556509" y="2787650"/>
            <a:ext cx="20610989" cy="8940800"/>
          </a:xfrm>
          <a:prstGeom prst="rect">
            <a:avLst/>
          </a:prstGeom>
          <a:ln w="12700">
            <a:miter lim="400000"/>
          </a:ln>
        </p:spPr>
      </p:pic>
      <p:sp>
        <p:nvSpPr>
          <p:cNvPr id="315" name="Basierend auf „My 5 Moments of Hand Hygiene“, WHO 2009"/>
          <p:cNvSpPr txBox="1"/>
          <p:nvPr/>
        </p:nvSpPr>
        <p:spPr>
          <a:xfrm>
            <a:off x="16886575" y="13004630"/>
            <a:ext cx="6976518" cy="395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a:defRPr sz="2200">
                <a:solidFill>
                  <a:srgbClr val="5E5E5E"/>
                </a:solidFill>
                <a:latin typeface="Calibri"/>
                <a:ea typeface="Calibri"/>
                <a:cs typeface="Calibri"/>
                <a:sym typeface="Calibri"/>
              </a:defRPr>
            </a:lvl1pPr>
          </a:lstStyle>
          <a:p>
            <a:r>
              <a:t>Based on "My 5 Moments of Hand Hygiene," WHO 2009</a:t>
            </a:r>
          </a:p>
        </p:txBody>
      </p:sp>
      <p:sp>
        <p:nvSpPr>
          <p:cNvPr id="316" name="02 | NOTWENDIGE SITUATIONEN…"/>
          <p:cNvSpPr txBox="1"/>
          <p:nvPr/>
        </p:nvSpPr>
        <p:spPr>
          <a:xfrm>
            <a:off x="0" y="508218"/>
            <a:ext cx="6931770"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02 | </a:t>
            </a:r>
            <a:r>
              <a:rPr spc="375">
                <a:solidFill>
                  <a:srgbClr val="000000"/>
                </a:solidFill>
              </a:rPr>
              <a:t>NECESSARY SITUATIONS</a:t>
            </a:r>
            <a:endParaRPr spc="500"/>
          </a:p>
          <a:p>
            <a:pPr indent="571500">
              <a:lnSpc>
                <a:spcPct val="120000"/>
              </a:lnSpc>
              <a:spcBef>
                <a:spcPts val="0"/>
              </a:spcBef>
              <a:defRPr sz="3000">
                <a:latin typeface="Calibri"/>
                <a:ea typeface="Calibri"/>
                <a:cs typeface="Calibri"/>
                <a:sym typeface="Calibri"/>
              </a:defRPr>
            </a:pPr>
            <a:r>
              <a:t>The 5 Moments of Hand Disinfection</a:t>
            </a:r>
          </a:p>
        </p:txBody>
      </p:sp>
      <p:sp>
        <p:nvSpPr>
          <p:cNvPr id="317" name="Textblase"/>
          <p:cNvSpPr/>
          <p:nvPr/>
        </p:nvSpPr>
        <p:spPr>
          <a:xfrm rot="16200000">
            <a:off x="8496090" y="-494282"/>
            <a:ext cx="5016009" cy="9220201"/>
          </a:xfrm>
          <a:custGeom>
            <a:avLst/>
            <a:gdLst/>
            <a:ahLst/>
            <a:cxnLst>
              <a:cxn ang="0">
                <a:pos x="wd2" y="hd2"/>
              </a:cxn>
              <a:cxn ang="5400000">
                <a:pos x="wd2" y="hd2"/>
              </a:cxn>
              <a:cxn ang="10800000">
                <a:pos x="wd2" y="hd2"/>
              </a:cxn>
              <a:cxn ang="16200000">
                <a:pos x="wd2" y="hd2"/>
              </a:cxn>
            </a:cxnLst>
            <a:rect l="0" t="0" r="r" b="b"/>
            <a:pathLst>
              <a:path w="21600" h="21600" extrusionOk="0">
                <a:moveTo>
                  <a:pt x="1944" y="0"/>
                </a:moveTo>
                <a:cubicBezTo>
                  <a:pt x="1328" y="0"/>
                  <a:pt x="829" y="296"/>
                  <a:pt x="829" y="662"/>
                </a:cubicBezTo>
                <a:lnTo>
                  <a:pt x="829" y="2135"/>
                </a:lnTo>
                <a:lnTo>
                  <a:pt x="0" y="2572"/>
                </a:lnTo>
                <a:lnTo>
                  <a:pt x="829" y="3009"/>
                </a:lnTo>
                <a:lnTo>
                  <a:pt x="829" y="20938"/>
                </a:lnTo>
                <a:cubicBezTo>
                  <a:pt x="829" y="21304"/>
                  <a:pt x="1328" y="21600"/>
                  <a:pt x="1944" y="21600"/>
                </a:cubicBezTo>
                <a:lnTo>
                  <a:pt x="20483" y="21600"/>
                </a:lnTo>
                <a:cubicBezTo>
                  <a:pt x="21099" y="21600"/>
                  <a:pt x="21600" y="21304"/>
                  <a:pt x="21600" y="20938"/>
                </a:cubicBezTo>
                <a:lnTo>
                  <a:pt x="21600" y="662"/>
                </a:lnTo>
                <a:cubicBezTo>
                  <a:pt x="21600" y="296"/>
                  <a:pt x="21099" y="0"/>
                  <a:pt x="20483" y="0"/>
                </a:cubicBezTo>
                <a:lnTo>
                  <a:pt x="1944" y="0"/>
                </a:lnTo>
                <a:close/>
              </a:path>
            </a:pathLst>
          </a:custGeom>
          <a:solidFill>
            <a:srgbClr val="FFFFFF"/>
          </a:solidFill>
          <a:ln w="12700">
            <a:miter lim="400000"/>
          </a:ln>
          <a:effectLst>
            <a:outerShdw blurRad="127000" dist="75897" dir="2400000" rotWithShape="0">
              <a:srgbClr val="000000">
                <a:alpha val="15113"/>
              </a:srgbClr>
            </a:outerShdw>
          </a:effectLst>
        </p:spPr>
        <p:txBody>
          <a:bodyPr lIns="0" tIns="0" rIns="0" bIns="0" anchor="ctr"/>
          <a:lstStyle/>
          <a:p>
            <a:endParaRPr/>
          </a:p>
        </p:txBody>
      </p:sp>
      <p:pic>
        <p:nvPicPr>
          <p:cNvPr id="318" name="Bild" descr="Bild"/>
          <p:cNvPicPr>
            <a:picLocks noChangeAspect="1"/>
          </p:cNvPicPr>
          <p:nvPr/>
        </p:nvPicPr>
        <p:blipFill>
          <a:blip r:embed="rId4"/>
          <a:stretch>
            <a:fillRect/>
          </a:stretch>
        </p:blipFill>
        <p:spPr>
          <a:xfrm>
            <a:off x="15008516" y="5023858"/>
            <a:ext cx="2957733" cy="6908801"/>
          </a:xfrm>
          <a:prstGeom prst="rect">
            <a:avLst/>
          </a:prstGeom>
          <a:ln w="12700">
            <a:miter lim="400000"/>
          </a:ln>
          <a:effectLst>
            <a:outerShdw blurRad="381000" dist="82923" dir="1444969" rotWithShape="0">
              <a:srgbClr val="342A70">
                <a:alpha val="29596"/>
              </a:srgbClr>
            </a:outerShdw>
          </a:effectLst>
        </p:spPr>
      </p:pic>
      <p:sp>
        <p:nvSpPr>
          <p:cNvPr id="319" name="Die direkte Patientenumgebung…"/>
          <p:cNvSpPr txBox="1"/>
          <p:nvPr/>
        </p:nvSpPr>
        <p:spPr>
          <a:xfrm>
            <a:off x="6719889" y="1982650"/>
            <a:ext cx="8288627" cy="41908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defTabSz="457200">
              <a:spcBef>
                <a:spcPts val="1000"/>
              </a:spcBef>
              <a:defRPr sz="2500" b="1" cap="all" spc="375">
                <a:solidFill>
                  <a:srgbClr val="23195B"/>
                </a:solidFill>
                <a:latin typeface="Calibri"/>
                <a:ea typeface="Calibri"/>
                <a:cs typeface="Calibri"/>
                <a:sym typeface="Calibri"/>
              </a:defRPr>
            </a:pPr>
            <a:r>
              <a:rPr dirty="0"/>
              <a:t>Direct patient environment</a:t>
            </a:r>
          </a:p>
          <a:p>
            <a:pPr defTabSz="457200">
              <a:spcBef>
                <a:spcPts val="1000"/>
              </a:spcBef>
              <a:defRPr sz="2800" b="1">
                <a:solidFill>
                  <a:srgbClr val="23195B"/>
                </a:solidFill>
                <a:latin typeface="Calibri"/>
                <a:ea typeface="Calibri"/>
                <a:cs typeface="Calibri"/>
                <a:sym typeface="Calibri"/>
              </a:defRPr>
            </a:pPr>
            <a:r>
              <a:rPr dirty="0"/>
              <a:t>In intensive care units:</a:t>
            </a:r>
            <a:r>
              <a:rPr b="0" dirty="0"/>
              <a:t> </a:t>
            </a:r>
            <a:r>
              <a:rPr dirty="0">
                <a:solidFill>
                  <a:srgbClr val="008CFF"/>
                </a:solidFill>
              </a:rPr>
              <a:t>•</a:t>
            </a:r>
            <a:r>
              <a:rPr dirty="0">
                <a:solidFill>
                  <a:schemeClr val="accent1"/>
                </a:solidFill>
              </a:rPr>
              <a:t> </a:t>
            </a:r>
            <a:r>
              <a:rPr b="0" dirty="0"/>
              <a:t>Patient bed with infusion pumps/syringe pumps </a:t>
            </a:r>
            <a:r>
              <a:rPr dirty="0">
                <a:solidFill>
                  <a:srgbClr val="008CFF"/>
                </a:solidFill>
              </a:rPr>
              <a:t>•</a:t>
            </a:r>
            <a:r>
              <a:rPr b="0" dirty="0">
                <a:solidFill>
                  <a:schemeClr val="accent1"/>
                </a:solidFill>
              </a:rPr>
              <a:t> </a:t>
            </a:r>
            <a:r>
              <a:rPr b="0" dirty="0"/>
              <a:t>Ventilation unit </a:t>
            </a:r>
            <a:r>
              <a:rPr dirty="0">
                <a:solidFill>
                  <a:srgbClr val="008CFF"/>
                </a:solidFill>
              </a:rPr>
              <a:t>•</a:t>
            </a:r>
            <a:r>
              <a:rPr dirty="0">
                <a:solidFill>
                  <a:schemeClr val="accent1"/>
                </a:solidFill>
              </a:rPr>
              <a:t> </a:t>
            </a:r>
            <a:r>
              <a:rPr b="0" dirty="0"/>
              <a:t>Monitoring display </a:t>
            </a:r>
            <a:r>
              <a:rPr dirty="0">
                <a:solidFill>
                  <a:srgbClr val="008CFF"/>
                </a:solidFill>
              </a:rPr>
              <a:t>•</a:t>
            </a:r>
            <a:r>
              <a:rPr dirty="0">
                <a:solidFill>
                  <a:schemeClr val="accent1"/>
                </a:solidFill>
              </a:rPr>
              <a:t> </a:t>
            </a:r>
            <a:r>
              <a:rPr b="0" dirty="0"/>
              <a:t>Associated computer workstation (if located directly at the patient's bedside) </a:t>
            </a:r>
            <a:r>
              <a:rPr dirty="0">
                <a:solidFill>
                  <a:srgbClr val="008CFF"/>
                </a:solidFill>
              </a:rPr>
              <a:t>•</a:t>
            </a:r>
            <a:r>
              <a:rPr dirty="0">
                <a:solidFill>
                  <a:schemeClr val="accent1"/>
                </a:solidFill>
              </a:rPr>
              <a:t> </a:t>
            </a:r>
            <a:r>
              <a:rPr b="0" dirty="0"/>
              <a:t>All devices assigned to the patient</a:t>
            </a:r>
          </a:p>
          <a:p>
            <a:pPr defTabSz="457200">
              <a:spcBef>
                <a:spcPts val="1000"/>
              </a:spcBef>
              <a:defRPr sz="2800" b="1">
                <a:solidFill>
                  <a:srgbClr val="23195B"/>
                </a:solidFill>
                <a:latin typeface="Calibri"/>
                <a:ea typeface="Calibri"/>
                <a:cs typeface="Calibri"/>
                <a:sym typeface="Calibri"/>
              </a:defRPr>
            </a:pPr>
            <a:r>
              <a:rPr dirty="0"/>
              <a:t>On regular wards: </a:t>
            </a:r>
            <a:r>
              <a:rPr dirty="0">
                <a:solidFill>
                  <a:srgbClr val="008CFF"/>
                </a:solidFill>
              </a:rPr>
              <a:t>•</a:t>
            </a:r>
            <a:r>
              <a:rPr dirty="0">
                <a:solidFill>
                  <a:schemeClr val="accent1"/>
                </a:solidFill>
              </a:rPr>
              <a:t> </a:t>
            </a:r>
            <a:r>
              <a:rPr b="0" dirty="0"/>
              <a:t>Patient bed with associated bedside table </a:t>
            </a:r>
            <a:r>
              <a:rPr dirty="0">
                <a:solidFill>
                  <a:srgbClr val="008CFF"/>
                </a:solidFill>
              </a:rPr>
              <a:t>•</a:t>
            </a:r>
            <a:r>
              <a:rPr b="0" dirty="0"/>
              <a:t> All personal items contained within </a:t>
            </a:r>
            <a:br>
              <a:rPr lang="de-DE" b="0" dirty="0"/>
            </a:br>
            <a:r>
              <a:rPr dirty="0">
                <a:solidFill>
                  <a:srgbClr val="008CFF"/>
                </a:solidFill>
              </a:rPr>
              <a:t>•</a:t>
            </a:r>
            <a:r>
              <a:rPr b="0" dirty="0"/>
              <a:t> All devices assigned to the patient</a:t>
            </a:r>
          </a:p>
        </p:txBody>
      </p:sp>
      <p:sp>
        <p:nvSpPr>
          <p:cNvPr id="320" name="Textblase"/>
          <p:cNvSpPr/>
          <p:nvPr/>
        </p:nvSpPr>
        <p:spPr>
          <a:xfrm rot="16200000">
            <a:off x="18590217" y="-950713"/>
            <a:ext cx="2358233" cy="7497763"/>
          </a:xfrm>
          <a:custGeom>
            <a:avLst/>
            <a:gdLst/>
            <a:ahLst/>
            <a:cxnLst>
              <a:cxn ang="0">
                <a:pos x="wd2" y="hd2"/>
              </a:cxn>
              <a:cxn ang="5400000">
                <a:pos x="wd2" y="hd2"/>
              </a:cxn>
              <a:cxn ang="10800000">
                <a:pos x="wd2" y="hd2"/>
              </a:cxn>
              <a:cxn ang="16200000">
                <a:pos x="wd2" y="hd2"/>
              </a:cxn>
            </a:cxnLst>
            <a:rect l="0" t="0" r="r" b="b"/>
            <a:pathLst>
              <a:path w="21600" h="21600" extrusionOk="0">
                <a:moveTo>
                  <a:pt x="4511" y="0"/>
                </a:moveTo>
                <a:cubicBezTo>
                  <a:pt x="3081" y="0"/>
                  <a:pt x="1923" y="364"/>
                  <a:pt x="1923" y="814"/>
                </a:cubicBezTo>
                <a:lnTo>
                  <a:pt x="1923" y="2625"/>
                </a:lnTo>
                <a:lnTo>
                  <a:pt x="0" y="3162"/>
                </a:lnTo>
                <a:lnTo>
                  <a:pt x="1923" y="3700"/>
                </a:lnTo>
                <a:lnTo>
                  <a:pt x="1923" y="20786"/>
                </a:lnTo>
                <a:cubicBezTo>
                  <a:pt x="1923" y="21236"/>
                  <a:pt x="3081" y="21600"/>
                  <a:pt x="4511" y="21600"/>
                </a:cubicBezTo>
                <a:lnTo>
                  <a:pt x="19012" y="21600"/>
                </a:lnTo>
                <a:cubicBezTo>
                  <a:pt x="20442" y="21600"/>
                  <a:pt x="21600" y="21236"/>
                  <a:pt x="21600" y="20786"/>
                </a:cubicBezTo>
                <a:lnTo>
                  <a:pt x="21600" y="814"/>
                </a:lnTo>
                <a:cubicBezTo>
                  <a:pt x="21600" y="364"/>
                  <a:pt x="20442" y="0"/>
                  <a:pt x="19012" y="0"/>
                </a:cubicBezTo>
                <a:lnTo>
                  <a:pt x="4511" y="0"/>
                </a:lnTo>
                <a:close/>
              </a:path>
            </a:pathLst>
          </a:custGeom>
          <a:solidFill>
            <a:srgbClr val="FFFFFF"/>
          </a:solidFill>
          <a:ln w="12700">
            <a:miter lim="400000"/>
          </a:ln>
          <a:effectLst>
            <a:outerShdw blurRad="127000" dist="75897" dir="2400000" rotWithShape="0">
              <a:srgbClr val="000000">
                <a:alpha val="15113"/>
              </a:srgbClr>
            </a:outerShdw>
          </a:effectLst>
        </p:spPr>
        <p:txBody>
          <a:bodyPr lIns="0" tIns="0" rIns="0" bIns="0" anchor="ctr"/>
          <a:lstStyle/>
          <a:p>
            <a:endParaRPr/>
          </a:p>
        </p:txBody>
      </p:sp>
      <p:sp>
        <p:nvSpPr>
          <p:cNvPr id="321" name="Die ERWEITERTE Patientenumgebung…"/>
          <p:cNvSpPr txBox="1"/>
          <p:nvPr/>
        </p:nvSpPr>
        <p:spPr>
          <a:xfrm>
            <a:off x="16250401" y="1982650"/>
            <a:ext cx="6976520" cy="14074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defTabSz="457200">
              <a:spcBef>
                <a:spcPts val="1000"/>
              </a:spcBef>
              <a:defRPr sz="2500" b="1" cap="all" spc="375">
                <a:solidFill>
                  <a:srgbClr val="23195B"/>
                </a:solidFill>
                <a:latin typeface="Calibri"/>
                <a:ea typeface="Calibri"/>
                <a:cs typeface="Calibri"/>
                <a:sym typeface="Calibri"/>
              </a:defRPr>
            </a:pPr>
            <a:r>
              <a:t>EXTENDED patient environment</a:t>
            </a:r>
          </a:p>
          <a:p>
            <a:pPr marL="317500" indent="-317500" defTabSz="457200">
              <a:spcBef>
                <a:spcPts val="1000"/>
              </a:spcBef>
              <a:buClr>
                <a:srgbClr val="008CFF"/>
              </a:buClr>
              <a:buSzPct val="125000"/>
              <a:buFont typeface="Times Roman"/>
              <a:buChar char="•"/>
              <a:defRPr sz="2800">
                <a:solidFill>
                  <a:srgbClr val="23195B"/>
                </a:solidFill>
                <a:latin typeface="Calibri"/>
                <a:ea typeface="Calibri"/>
                <a:cs typeface="Calibri"/>
                <a:sym typeface="Calibri"/>
              </a:defRPr>
            </a:pPr>
            <a:r>
              <a:t>All areas of the patient's room beyond those mentioned above.</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D9F0"/>
        </a:solidFill>
        <a:effectLst/>
      </p:bgPr>
    </p:bg>
    <p:spTree>
      <p:nvGrpSpPr>
        <p:cNvPr id="1" name=""/>
        <p:cNvGrpSpPr/>
        <p:nvPr/>
      </p:nvGrpSpPr>
      <p:grpSpPr>
        <a:xfrm>
          <a:off x="0" y="0"/>
          <a:ext cx="0" cy="0"/>
          <a:chOff x="0" y="0"/>
          <a:chExt cx="0" cy="0"/>
        </a:xfrm>
      </p:grpSpPr>
      <p:pic>
        <p:nvPicPr>
          <p:cNvPr id="323" name="Bild" descr="Bild"/>
          <p:cNvPicPr>
            <a:picLocks noChangeAspect="1"/>
          </p:cNvPicPr>
          <p:nvPr/>
        </p:nvPicPr>
        <p:blipFill>
          <a:blip r:embed="rId2"/>
          <a:stretch>
            <a:fillRect/>
          </a:stretch>
        </p:blipFill>
        <p:spPr>
          <a:xfrm>
            <a:off x="646037" y="2241658"/>
            <a:ext cx="16016718" cy="10913099"/>
          </a:xfrm>
          <a:prstGeom prst="rect">
            <a:avLst/>
          </a:prstGeom>
          <a:ln w="12700">
            <a:miter lim="400000"/>
          </a:ln>
        </p:spPr>
      </p:pic>
      <p:pic>
        <p:nvPicPr>
          <p:cNvPr id="324" name="Bild" descr="Bild"/>
          <p:cNvPicPr>
            <a:picLocks noChangeAspect="1"/>
          </p:cNvPicPr>
          <p:nvPr/>
        </p:nvPicPr>
        <p:blipFill>
          <a:blip r:embed="rId3"/>
          <a:stretch>
            <a:fillRect/>
          </a:stretch>
        </p:blipFill>
        <p:spPr>
          <a:xfrm>
            <a:off x="2556509" y="2787650"/>
            <a:ext cx="20610991" cy="8940800"/>
          </a:xfrm>
          <a:prstGeom prst="rect">
            <a:avLst/>
          </a:prstGeom>
          <a:ln w="12700">
            <a:miter lim="400000"/>
          </a:ln>
        </p:spPr>
      </p:pic>
      <p:sp>
        <p:nvSpPr>
          <p:cNvPr id="325" name="Basierend auf „My 5 Moments of Hand Hygiene“, WHO 2009"/>
          <p:cNvSpPr txBox="1"/>
          <p:nvPr/>
        </p:nvSpPr>
        <p:spPr>
          <a:xfrm>
            <a:off x="16886575" y="13004630"/>
            <a:ext cx="6976518" cy="395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a:defRPr sz="2200">
                <a:solidFill>
                  <a:srgbClr val="5E5E5E"/>
                </a:solidFill>
                <a:latin typeface="Calibri"/>
                <a:ea typeface="Calibri"/>
                <a:cs typeface="Calibri"/>
                <a:sym typeface="Calibri"/>
              </a:defRPr>
            </a:lvl1pPr>
          </a:lstStyle>
          <a:p>
            <a:r>
              <a:t>Based on "My 5 Moments of Hand Hygiene," WHO 2009</a:t>
            </a:r>
          </a:p>
        </p:txBody>
      </p:sp>
      <p:sp>
        <p:nvSpPr>
          <p:cNvPr id="326" name="02 | NOTWENDIGE SITUATIONEN…"/>
          <p:cNvSpPr txBox="1"/>
          <p:nvPr/>
        </p:nvSpPr>
        <p:spPr>
          <a:xfrm>
            <a:off x="0" y="508218"/>
            <a:ext cx="6931770"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02 | </a:t>
            </a:r>
            <a:r>
              <a:rPr spc="375">
                <a:solidFill>
                  <a:srgbClr val="000000"/>
                </a:solidFill>
              </a:rPr>
              <a:t>NECESSARY SITUATIONS</a:t>
            </a:r>
            <a:endParaRPr spc="500"/>
          </a:p>
          <a:p>
            <a:pPr indent="571500">
              <a:lnSpc>
                <a:spcPct val="120000"/>
              </a:lnSpc>
              <a:spcBef>
                <a:spcPts val="0"/>
              </a:spcBef>
              <a:defRPr sz="3000">
                <a:latin typeface="Calibri"/>
                <a:ea typeface="Calibri"/>
                <a:cs typeface="Calibri"/>
                <a:sym typeface="Calibri"/>
              </a:defRPr>
            </a:pPr>
            <a:r>
              <a:t>The 5 Moments of Hand Disinfection</a:t>
            </a:r>
          </a:p>
        </p:txBody>
      </p:sp>
      <p:pic>
        <p:nvPicPr>
          <p:cNvPr id="327" name="Bild" descr="Bild"/>
          <p:cNvPicPr>
            <a:picLocks noChangeAspect="1"/>
          </p:cNvPicPr>
          <p:nvPr/>
        </p:nvPicPr>
        <p:blipFill>
          <a:blip r:embed="rId4"/>
          <a:stretch>
            <a:fillRect/>
          </a:stretch>
        </p:blipFill>
        <p:spPr>
          <a:xfrm>
            <a:off x="11851462" y="5036558"/>
            <a:ext cx="2951546" cy="6908801"/>
          </a:xfrm>
          <a:prstGeom prst="rect">
            <a:avLst/>
          </a:prstGeom>
          <a:ln w="12700">
            <a:miter lim="400000"/>
          </a:ln>
        </p:spPr>
      </p:pic>
      <p:grpSp>
        <p:nvGrpSpPr>
          <p:cNvPr id="330" name="Gruppieren"/>
          <p:cNvGrpSpPr/>
          <p:nvPr/>
        </p:nvGrpSpPr>
        <p:grpSpPr>
          <a:xfrm>
            <a:off x="15105607" y="7333550"/>
            <a:ext cx="5000626" cy="1948053"/>
            <a:chOff x="0" y="127"/>
            <a:chExt cx="5000625" cy="1948051"/>
          </a:xfrm>
        </p:grpSpPr>
        <p:sp>
          <p:nvSpPr>
            <p:cNvPr id="328" name="Textblase"/>
            <p:cNvSpPr/>
            <p:nvPr/>
          </p:nvSpPr>
          <p:spPr>
            <a:xfrm rot="16200000">
              <a:off x="1718865" y="-1718739"/>
              <a:ext cx="1562895" cy="5000626"/>
            </a:xfrm>
            <a:custGeom>
              <a:avLst/>
              <a:gdLst/>
              <a:ahLst/>
              <a:cxnLst>
                <a:cxn ang="0">
                  <a:pos x="wd2" y="hd2"/>
                </a:cxn>
                <a:cxn ang="5400000">
                  <a:pos x="wd2" y="hd2"/>
                </a:cxn>
                <a:cxn ang="10800000">
                  <a:pos x="wd2" y="hd2"/>
                </a:cxn>
                <a:cxn ang="16200000">
                  <a:pos x="wd2" y="hd2"/>
                </a:cxn>
              </a:cxnLst>
              <a:rect l="0" t="0" r="r" b="b"/>
              <a:pathLst>
                <a:path w="21600" h="21600" extrusionOk="0">
                  <a:moveTo>
                    <a:pt x="6752" y="0"/>
                  </a:moveTo>
                  <a:cubicBezTo>
                    <a:pt x="4652" y="0"/>
                    <a:pt x="2951" y="532"/>
                    <a:pt x="2951" y="1188"/>
                  </a:cubicBezTo>
                  <a:lnTo>
                    <a:pt x="2951" y="2887"/>
                  </a:lnTo>
                  <a:lnTo>
                    <a:pt x="0" y="3749"/>
                  </a:lnTo>
                  <a:lnTo>
                    <a:pt x="2951" y="4610"/>
                  </a:lnTo>
                  <a:lnTo>
                    <a:pt x="2951" y="20412"/>
                  </a:lnTo>
                  <a:cubicBezTo>
                    <a:pt x="2951" y="21068"/>
                    <a:pt x="4652" y="21600"/>
                    <a:pt x="6752" y="21600"/>
                  </a:cubicBezTo>
                  <a:lnTo>
                    <a:pt x="17799" y="21600"/>
                  </a:lnTo>
                  <a:cubicBezTo>
                    <a:pt x="19899" y="21600"/>
                    <a:pt x="21600" y="21068"/>
                    <a:pt x="21600" y="20412"/>
                  </a:cubicBezTo>
                  <a:lnTo>
                    <a:pt x="21600" y="1188"/>
                  </a:lnTo>
                  <a:cubicBezTo>
                    <a:pt x="21600" y="532"/>
                    <a:pt x="19899" y="0"/>
                    <a:pt x="17799" y="0"/>
                  </a:cubicBezTo>
                  <a:lnTo>
                    <a:pt x="6752"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29" name="1. Vor Patientenkontakt"/>
            <p:cNvSpPr/>
            <p:nvPr/>
          </p:nvSpPr>
          <p:spPr>
            <a:xfrm>
              <a:off x="381222" y="678178"/>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4.</a:t>
              </a:r>
              <a:r>
                <a:rPr sz="3000"/>
                <a:t> After</a:t>
              </a:r>
              <a:r>
                <a:rPr sz="3000" b="0"/>
                <a:t> patient contact</a:t>
              </a:r>
            </a:p>
          </p:txBody>
        </p:sp>
      </p:grpSp>
      <p:grpSp>
        <p:nvGrpSpPr>
          <p:cNvPr id="333" name="Gruppieren"/>
          <p:cNvGrpSpPr/>
          <p:nvPr/>
        </p:nvGrpSpPr>
        <p:grpSpPr>
          <a:xfrm>
            <a:off x="8358597" y="3827245"/>
            <a:ext cx="4668044" cy="1948053"/>
            <a:chOff x="0" y="127"/>
            <a:chExt cx="4668043" cy="1948051"/>
          </a:xfrm>
        </p:grpSpPr>
        <p:sp>
          <p:nvSpPr>
            <p:cNvPr id="331" name="Textblase"/>
            <p:cNvSpPr/>
            <p:nvPr/>
          </p:nvSpPr>
          <p:spPr>
            <a:xfrm rot="16200000">
              <a:off x="1544637" y="-1544511"/>
              <a:ext cx="1578770" cy="4668045"/>
            </a:xfrm>
            <a:custGeom>
              <a:avLst/>
              <a:gdLst/>
              <a:ahLst/>
              <a:cxnLst>
                <a:cxn ang="0">
                  <a:pos x="wd2" y="hd2"/>
                </a:cxn>
                <a:cxn ang="5400000">
                  <a:pos x="wd2" y="hd2"/>
                </a:cxn>
                <a:cxn ang="10800000">
                  <a:pos x="wd2" y="hd2"/>
                </a:cxn>
                <a:cxn ang="16200000">
                  <a:pos x="wd2" y="hd2"/>
                </a:cxn>
              </a:cxnLst>
              <a:rect l="0" t="0" r="r" b="b"/>
              <a:pathLst>
                <a:path w="21600" h="21600" extrusionOk="0">
                  <a:moveTo>
                    <a:pt x="6901" y="0"/>
                  </a:moveTo>
                  <a:cubicBezTo>
                    <a:pt x="4823" y="0"/>
                    <a:pt x="3138" y="570"/>
                    <a:pt x="3138" y="1273"/>
                  </a:cubicBezTo>
                  <a:lnTo>
                    <a:pt x="3138" y="16410"/>
                  </a:lnTo>
                  <a:lnTo>
                    <a:pt x="0" y="17332"/>
                  </a:lnTo>
                  <a:lnTo>
                    <a:pt x="3138" y="18252"/>
                  </a:lnTo>
                  <a:lnTo>
                    <a:pt x="3138" y="20327"/>
                  </a:lnTo>
                  <a:cubicBezTo>
                    <a:pt x="3138" y="21030"/>
                    <a:pt x="4823" y="21600"/>
                    <a:pt x="6901" y="21600"/>
                  </a:cubicBezTo>
                  <a:lnTo>
                    <a:pt x="17837" y="21600"/>
                  </a:lnTo>
                  <a:cubicBezTo>
                    <a:pt x="19916" y="21600"/>
                    <a:pt x="21600" y="21030"/>
                    <a:pt x="21600" y="20327"/>
                  </a:cubicBezTo>
                  <a:lnTo>
                    <a:pt x="21600" y="1273"/>
                  </a:lnTo>
                  <a:cubicBezTo>
                    <a:pt x="21600" y="570"/>
                    <a:pt x="19916" y="0"/>
                    <a:pt x="17837" y="0"/>
                  </a:cubicBezTo>
                  <a:lnTo>
                    <a:pt x="690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2" name="1. Vor Patientenkontakt"/>
            <p:cNvSpPr/>
            <p:nvPr/>
          </p:nvSpPr>
          <p:spPr>
            <a:xfrm>
              <a:off x="381222" y="678178"/>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1.</a:t>
              </a:r>
              <a:r>
                <a:rPr sz="3000"/>
                <a:t> Before</a:t>
              </a:r>
              <a:r>
                <a:rPr sz="3000" b="0"/>
                <a:t> patient contact</a:t>
              </a:r>
            </a:p>
          </p:txBody>
        </p:sp>
      </p:grpSp>
      <p:grpSp>
        <p:nvGrpSpPr>
          <p:cNvPr id="336" name="Gruppieren"/>
          <p:cNvGrpSpPr/>
          <p:nvPr/>
        </p:nvGrpSpPr>
        <p:grpSpPr>
          <a:xfrm>
            <a:off x="2865628" y="2930944"/>
            <a:ext cx="4266805" cy="1543051"/>
            <a:chOff x="0" y="127"/>
            <a:chExt cx="4266803" cy="1543050"/>
          </a:xfrm>
        </p:grpSpPr>
        <p:sp>
          <p:nvSpPr>
            <p:cNvPr id="334" name="Textblase"/>
            <p:cNvSpPr/>
            <p:nvPr/>
          </p:nvSpPr>
          <p:spPr>
            <a:xfrm rot="16200000">
              <a:off x="1361876" y="-1361750"/>
              <a:ext cx="1543051" cy="4266804"/>
            </a:xfrm>
            <a:custGeom>
              <a:avLst/>
              <a:gdLst/>
              <a:ahLst/>
              <a:cxnLst>
                <a:cxn ang="0">
                  <a:pos x="wd2" y="hd2"/>
                </a:cxn>
                <a:cxn ang="5400000">
                  <a:pos x="wd2" y="hd2"/>
                </a:cxn>
                <a:cxn ang="10800000">
                  <a:pos x="wd2" y="hd2"/>
                </a:cxn>
                <a:cxn ang="16200000">
                  <a:pos x="wd2" y="hd2"/>
                </a:cxn>
              </a:cxnLst>
              <a:rect l="0" t="0" r="r" b="b"/>
              <a:pathLst>
                <a:path w="21600" h="21600" extrusionOk="0">
                  <a:moveTo>
                    <a:pt x="6561" y="0"/>
                  </a:moveTo>
                  <a:cubicBezTo>
                    <a:pt x="4434" y="0"/>
                    <a:pt x="2711" y="623"/>
                    <a:pt x="2711" y="1392"/>
                  </a:cubicBezTo>
                  <a:lnTo>
                    <a:pt x="2711" y="5973"/>
                  </a:lnTo>
                  <a:lnTo>
                    <a:pt x="0" y="6980"/>
                  </a:lnTo>
                  <a:lnTo>
                    <a:pt x="2711" y="7988"/>
                  </a:lnTo>
                  <a:lnTo>
                    <a:pt x="2711" y="20208"/>
                  </a:lnTo>
                  <a:cubicBezTo>
                    <a:pt x="2711" y="20977"/>
                    <a:pt x="4434" y="21600"/>
                    <a:pt x="6561" y="21600"/>
                  </a:cubicBezTo>
                  <a:lnTo>
                    <a:pt x="17750" y="21600"/>
                  </a:lnTo>
                  <a:cubicBezTo>
                    <a:pt x="19877" y="21600"/>
                    <a:pt x="21600" y="20977"/>
                    <a:pt x="21600" y="20208"/>
                  </a:cubicBezTo>
                  <a:lnTo>
                    <a:pt x="21600" y="1392"/>
                  </a:lnTo>
                  <a:cubicBezTo>
                    <a:pt x="21600" y="623"/>
                    <a:pt x="19877" y="0"/>
                    <a:pt x="17750" y="0"/>
                  </a:cubicBezTo>
                  <a:lnTo>
                    <a:pt x="656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5" name="1. Vor Patientenkontakt"/>
            <p:cNvSpPr/>
            <p:nvPr/>
          </p:nvSpPr>
          <p:spPr>
            <a:xfrm>
              <a:off x="392358" y="678179"/>
              <a:ext cx="349331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2.</a:t>
              </a:r>
              <a:r>
                <a:rPr sz="3000"/>
                <a:t> Before</a:t>
              </a:r>
              <a:r>
                <a:rPr sz="3000" b="0"/>
                <a:t> an aseptic procedure</a:t>
              </a:r>
            </a:p>
          </p:txBody>
        </p:sp>
      </p:grpSp>
      <p:grpSp>
        <p:nvGrpSpPr>
          <p:cNvPr id="339" name="Gruppieren"/>
          <p:cNvGrpSpPr/>
          <p:nvPr/>
        </p:nvGrpSpPr>
        <p:grpSpPr>
          <a:xfrm>
            <a:off x="19202400" y="1814743"/>
            <a:ext cx="4304786" cy="1576390"/>
            <a:chOff x="0" y="126"/>
            <a:chExt cx="6480970" cy="1576389"/>
          </a:xfrm>
        </p:grpSpPr>
        <p:sp>
          <p:nvSpPr>
            <p:cNvPr id="337" name="Textblase"/>
            <p:cNvSpPr/>
            <p:nvPr/>
          </p:nvSpPr>
          <p:spPr>
            <a:xfrm rot="16200000">
              <a:off x="2452290" y="-2452164"/>
              <a:ext cx="1576389" cy="6480970"/>
            </a:xfrm>
            <a:custGeom>
              <a:avLst/>
              <a:gdLst/>
              <a:ahLst/>
              <a:cxnLst>
                <a:cxn ang="0">
                  <a:pos x="wd2" y="hd2"/>
                </a:cxn>
                <a:cxn ang="5400000">
                  <a:pos x="wd2" y="hd2"/>
                </a:cxn>
                <a:cxn ang="10800000">
                  <a:pos x="wd2" y="hd2"/>
                </a:cxn>
                <a:cxn ang="16200000">
                  <a:pos x="wd2" y="hd2"/>
                </a:cxn>
              </a:cxnLst>
              <a:rect l="0" t="0" r="r" b="b"/>
              <a:pathLst>
                <a:path w="21600" h="21600" extrusionOk="0">
                  <a:moveTo>
                    <a:pt x="6879" y="0"/>
                  </a:moveTo>
                  <a:cubicBezTo>
                    <a:pt x="4797" y="0"/>
                    <a:pt x="3111" y="410"/>
                    <a:pt x="3111" y="917"/>
                  </a:cubicBezTo>
                  <a:lnTo>
                    <a:pt x="3111" y="17011"/>
                  </a:lnTo>
                  <a:lnTo>
                    <a:pt x="0" y="17675"/>
                  </a:lnTo>
                  <a:lnTo>
                    <a:pt x="3111" y="18338"/>
                  </a:lnTo>
                  <a:lnTo>
                    <a:pt x="3111" y="20683"/>
                  </a:lnTo>
                  <a:cubicBezTo>
                    <a:pt x="3111" y="21190"/>
                    <a:pt x="4797" y="21600"/>
                    <a:pt x="6879" y="21600"/>
                  </a:cubicBezTo>
                  <a:lnTo>
                    <a:pt x="17831" y="21600"/>
                  </a:lnTo>
                  <a:cubicBezTo>
                    <a:pt x="19913" y="21600"/>
                    <a:pt x="21600" y="21190"/>
                    <a:pt x="21600" y="20683"/>
                  </a:cubicBezTo>
                  <a:lnTo>
                    <a:pt x="21600" y="917"/>
                  </a:lnTo>
                  <a:cubicBezTo>
                    <a:pt x="21600" y="410"/>
                    <a:pt x="19913" y="0"/>
                    <a:pt x="17831" y="0"/>
                  </a:cubicBezTo>
                  <a:lnTo>
                    <a:pt x="6879"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8" name="1. Vor Patientenkontakt"/>
            <p:cNvSpPr/>
            <p:nvPr/>
          </p:nvSpPr>
          <p:spPr>
            <a:xfrm>
              <a:off x="607346" y="142345"/>
              <a:ext cx="5614020" cy="103515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rPr dirty="0"/>
                <a:t>5.</a:t>
              </a:r>
              <a:r>
                <a:rPr sz="3000" dirty="0"/>
                <a:t> After</a:t>
              </a:r>
              <a:r>
                <a:rPr sz="3000" b="0" dirty="0"/>
                <a:t> contact with patient surroundings</a:t>
              </a:r>
            </a:p>
          </p:txBody>
        </p:sp>
      </p:grpSp>
      <p:grpSp>
        <p:nvGrpSpPr>
          <p:cNvPr id="342" name="Gruppieren"/>
          <p:cNvGrpSpPr/>
          <p:nvPr/>
        </p:nvGrpSpPr>
        <p:grpSpPr>
          <a:xfrm>
            <a:off x="7045974" y="10170614"/>
            <a:ext cx="5626895" cy="1558926"/>
            <a:chOff x="0" y="-209422"/>
            <a:chExt cx="5626893" cy="1558925"/>
          </a:xfrm>
        </p:grpSpPr>
        <p:sp>
          <p:nvSpPr>
            <p:cNvPr id="340" name="Textblase"/>
            <p:cNvSpPr/>
            <p:nvPr/>
          </p:nvSpPr>
          <p:spPr>
            <a:xfrm rot="16200000">
              <a:off x="2033984" y="-2243408"/>
              <a:ext cx="1558926" cy="5626895"/>
            </a:xfrm>
            <a:custGeom>
              <a:avLst/>
              <a:gdLst/>
              <a:ahLst/>
              <a:cxnLst>
                <a:cxn ang="0">
                  <a:pos x="wd2" y="hd2"/>
                </a:cxn>
                <a:cxn ang="5400000">
                  <a:pos x="wd2" y="hd2"/>
                </a:cxn>
                <a:cxn ang="10800000">
                  <a:pos x="wd2" y="hd2"/>
                </a:cxn>
                <a:cxn ang="16200000">
                  <a:pos x="wd2" y="hd2"/>
                </a:cxn>
              </a:cxnLst>
              <a:rect l="0" t="0" r="r" b="b"/>
              <a:pathLst>
                <a:path w="21600" h="21600" extrusionOk="0">
                  <a:moveTo>
                    <a:pt x="3811" y="0"/>
                  </a:moveTo>
                  <a:cubicBezTo>
                    <a:pt x="1706" y="0"/>
                    <a:pt x="0" y="473"/>
                    <a:pt x="0" y="1056"/>
                  </a:cubicBezTo>
                  <a:lnTo>
                    <a:pt x="0" y="20544"/>
                  </a:lnTo>
                  <a:cubicBezTo>
                    <a:pt x="0" y="21127"/>
                    <a:pt x="1706" y="21600"/>
                    <a:pt x="3811" y="21600"/>
                  </a:cubicBezTo>
                  <a:lnTo>
                    <a:pt x="14886" y="21600"/>
                  </a:lnTo>
                  <a:cubicBezTo>
                    <a:pt x="16991" y="21600"/>
                    <a:pt x="18697" y="21127"/>
                    <a:pt x="18697" y="20544"/>
                  </a:cubicBezTo>
                  <a:lnTo>
                    <a:pt x="18697" y="6205"/>
                  </a:lnTo>
                  <a:lnTo>
                    <a:pt x="21600" y="5442"/>
                  </a:lnTo>
                  <a:lnTo>
                    <a:pt x="18697" y="4677"/>
                  </a:lnTo>
                  <a:lnTo>
                    <a:pt x="18697" y="1056"/>
                  </a:lnTo>
                  <a:cubicBezTo>
                    <a:pt x="18697" y="473"/>
                    <a:pt x="16991" y="0"/>
                    <a:pt x="14886" y="0"/>
                  </a:cubicBezTo>
                  <a:lnTo>
                    <a:pt x="381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41" name="1. Vor Patientenkontakt"/>
            <p:cNvSpPr/>
            <p:nvPr/>
          </p:nvSpPr>
          <p:spPr>
            <a:xfrm>
              <a:off x="381222" y="678178"/>
              <a:ext cx="5061501"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3.</a:t>
              </a:r>
              <a:r>
                <a:rPr sz="3000"/>
                <a:t> After</a:t>
              </a:r>
              <a:r>
                <a:rPr sz="3000" b="0"/>
                <a:t> contact with potentially infectious material</a:t>
              </a:r>
            </a:p>
          </p:txBody>
        </p:sp>
      </p:gr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333"/>
                                        </p:tgtEl>
                                        <p:attrNameLst>
                                          <p:attrName>style.visibility</p:attrName>
                                        </p:attrNameLst>
                                      </p:cBhvr>
                                      <p:to>
                                        <p:strVal val="visible"/>
                                      </p:to>
                                    </p:set>
                                    <p:anim calcmode="lin" valueType="num">
                                      <p:cBhvr>
                                        <p:cTn id="7" dur="700" fill="hold"/>
                                        <p:tgtEl>
                                          <p:spTgt spid="333"/>
                                        </p:tgtEl>
                                        <p:attrNameLst>
                                          <p:attrName>ppt_x</p:attrName>
                                        </p:attrNameLst>
                                      </p:cBhvr>
                                      <p:tavLst>
                                        <p:tav tm="0">
                                          <p:val>
                                            <p:strVal val="0-#ppt_w/2"/>
                                          </p:val>
                                        </p:tav>
                                        <p:tav tm="100000">
                                          <p:val>
                                            <p:strVal val="#ppt_x"/>
                                          </p:val>
                                        </p:tav>
                                      </p:tavLst>
                                    </p:anim>
                                    <p:anim calcmode="lin" valueType="num">
                                      <p:cBhvr>
                                        <p:cTn id="8" dur="700" fill="hold"/>
                                        <p:tgtEl>
                                          <p:spTgt spid="3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36"/>
                                        </p:tgtEl>
                                        <p:attrNameLst>
                                          <p:attrName>style.visibility</p:attrName>
                                        </p:attrNameLst>
                                      </p:cBhvr>
                                      <p:to>
                                        <p:strVal val="visible"/>
                                      </p:to>
                                    </p:set>
                                    <p:anim calcmode="lin" valueType="num">
                                      <p:cBhvr>
                                        <p:cTn id="13" dur="700" fill="hold"/>
                                        <p:tgtEl>
                                          <p:spTgt spid="336"/>
                                        </p:tgtEl>
                                        <p:attrNameLst>
                                          <p:attrName>ppt_x</p:attrName>
                                        </p:attrNameLst>
                                      </p:cBhvr>
                                      <p:tavLst>
                                        <p:tav tm="0">
                                          <p:val>
                                            <p:strVal val="0-#ppt_w/2"/>
                                          </p:val>
                                        </p:tav>
                                        <p:tav tm="100000">
                                          <p:val>
                                            <p:strVal val="#ppt_x"/>
                                          </p:val>
                                        </p:tav>
                                      </p:tavLst>
                                    </p:anim>
                                    <p:anim calcmode="lin" valueType="num">
                                      <p:cBhvr>
                                        <p:cTn id="14" dur="700" fill="hold"/>
                                        <p:tgtEl>
                                          <p:spTgt spid="33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3" nodeType="clickEffect">
                                  <p:stCondLst>
                                    <p:cond delay="0"/>
                                  </p:stCondLst>
                                  <p:iterate>
                                    <p:tmAbs val="0"/>
                                  </p:iterate>
                                  <p:childTnLst>
                                    <p:set>
                                      <p:cBhvr>
                                        <p:cTn id="18" fill="hold"/>
                                        <p:tgtEl>
                                          <p:spTgt spid="342"/>
                                        </p:tgtEl>
                                        <p:attrNameLst>
                                          <p:attrName>style.visibility</p:attrName>
                                        </p:attrNameLst>
                                      </p:cBhvr>
                                      <p:to>
                                        <p:strVal val="visible"/>
                                      </p:to>
                                    </p:set>
                                    <p:anim calcmode="lin" valueType="num">
                                      <p:cBhvr>
                                        <p:cTn id="19" dur="700" fill="hold"/>
                                        <p:tgtEl>
                                          <p:spTgt spid="342"/>
                                        </p:tgtEl>
                                        <p:attrNameLst>
                                          <p:attrName>ppt_x</p:attrName>
                                        </p:attrNameLst>
                                      </p:cBhvr>
                                      <p:tavLst>
                                        <p:tav tm="0">
                                          <p:val>
                                            <p:strVal val="1+#ppt_w/2"/>
                                          </p:val>
                                        </p:tav>
                                        <p:tav tm="100000">
                                          <p:val>
                                            <p:strVal val="#ppt_x"/>
                                          </p:val>
                                        </p:tav>
                                      </p:tavLst>
                                    </p:anim>
                                    <p:anim calcmode="lin" valueType="num">
                                      <p:cBhvr>
                                        <p:cTn id="20" dur="700" fill="hold"/>
                                        <p:tgtEl>
                                          <p:spTgt spid="34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4" nodeType="clickEffect">
                                  <p:stCondLst>
                                    <p:cond delay="0"/>
                                  </p:stCondLst>
                                  <p:iterate>
                                    <p:tmAbs val="0"/>
                                  </p:iterate>
                                  <p:childTnLst>
                                    <p:set>
                                      <p:cBhvr>
                                        <p:cTn id="24" fill="hold"/>
                                        <p:tgtEl>
                                          <p:spTgt spid="330"/>
                                        </p:tgtEl>
                                        <p:attrNameLst>
                                          <p:attrName>style.visibility</p:attrName>
                                        </p:attrNameLst>
                                      </p:cBhvr>
                                      <p:to>
                                        <p:strVal val="visible"/>
                                      </p:to>
                                    </p:set>
                                    <p:anim calcmode="lin" valueType="num">
                                      <p:cBhvr>
                                        <p:cTn id="25" dur="700" fill="hold"/>
                                        <p:tgtEl>
                                          <p:spTgt spid="330"/>
                                        </p:tgtEl>
                                        <p:attrNameLst>
                                          <p:attrName>ppt_x</p:attrName>
                                        </p:attrNameLst>
                                      </p:cBhvr>
                                      <p:tavLst>
                                        <p:tav tm="0">
                                          <p:val>
                                            <p:strVal val="1+#ppt_w/2"/>
                                          </p:val>
                                        </p:tav>
                                        <p:tav tm="100000">
                                          <p:val>
                                            <p:strVal val="#ppt_x"/>
                                          </p:val>
                                        </p:tav>
                                      </p:tavLst>
                                    </p:anim>
                                    <p:anim calcmode="lin" valueType="num">
                                      <p:cBhvr>
                                        <p:cTn id="26" dur="700" fill="hold"/>
                                        <p:tgtEl>
                                          <p:spTgt spid="33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5" nodeType="clickEffect">
                                  <p:stCondLst>
                                    <p:cond delay="0"/>
                                  </p:stCondLst>
                                  <p:iterate>
                                    <p:tmAbs val="0"/>
                                  </p:iterate>
                                  <p:childTnLst>
                                    <p:set>
                                      <p:cBhvr>
                                        <p:cTn id="30" fill="hold"/>
                                        <p:tgtEl>
                                          <p:spTgt spid="339"/>
                                        </p:tgtEl>
                                        <p:attrNameLst>
                                          <p:attrName>style.visibility</p:attrName>
                                        </p:attrNameLst>
                                      </p:cBhvr>
                                      <p:to>
                                        <p:strVal val="visible"/>
                                      </p:to>
                                    </p:set>
                                    <p:anim calcmode="lin" valueType="num">
                                      <p:cBhvr>
                                        <p:cTn id="31" dur="700" fill="hold"/>
                                        <p:tgtEl>
                                          <p:spTgt spid="339"/>
                                        </p:tgtEl>
                                        <p:attrNameLst>
                                          <p:attrName>ppt_x</p:attrName>
                                        </p:attrNameLst>
                                      </p:cBhvr>
                                      <p:tavLst>
                                        <p:tav tm="0">
                                          <p:val>
                                            <p:strVal val="1+#ppt_w/2"/>
                                          </p:val>
                                        </p:tav>
                                        <p:tav tm="100000">
                                          <p:val>
                                            <p:strVal val="#ppt_x"/>
                                          </p:val>
                                        </p:tav>
                                      </p:tavLst>
                                    </p:anim>
                                    <p:anim calcmode="lin" valueType="num">
                                      <p:cBhvr>
                                        <p:cTn id="32" dur="700" fill="hold"/>
                                        <p:tgtEl>
                                          <p:spTgt spid="3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 grpId="4" animBg="1" advAuto="0"/>
      <p:bldP spid="333" grpId="1" animBg="1" advAuto="0"/>
      <p:bldP spid="336" grpId="2" animBg="1" advAuto="0"/>
      <p:bldP spid="339" grpId="5" animBg="1" advAuto="0"/>
      <p:bldP spid="342" grpId="3"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44" name="Training mit DesiCoach®"/>
          <p:cNvSpPr txBox="1"/>
          <p:nvPr/>
        </p:nvSpPr>
        <p:spPr>
          <a:xfrm>
            <a:off x="12781337" y="6448102"/>
            <a:ext cx="9533411" cy="9975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nSpc>
                <a:spcPct val="90000"/>
              </a:lnSpc>
              <a:spcBef>
                <a:spcPts val="0"/>
              </a:spcBef>
              <a:defRPr sz="7000" b="1" spc="-70">
                <a:latin typeface="Calibri"/>
                <a:ea typeface="Calibri"/>
                <a:cs typeface="Calibri"/>
                <a:sym typeface="Calibri"/>
              </a:defRPr>
            </a:lvl1pPr>
          </a:lstStyle>
          <a:p>
            <a:r>
              <a:rPr dirty="0"/>
              <a:t>Training with DesiCoach®</a:t>
            </a:r>
          </a:p>
        </p:txBody>
      </p:sp>
      <p:sp>
        <p:nvSpPr>
          <p:cNvPr id="345" name="Linien"/>
          <p:cNvSpPr/>
          <p:nvPr/>
        </p:nvSpPr>
        <p:spPr>
          <a:xfrm>
            <a:off x="10855862" y="6858000"/>
            <a:ext cx="866810" cy="0"/>
          </a:xfrm>
          <a:prstGeom prst="line">
            <a:avLst/>
          </a:prstGeom>
          <a:ln w="76200">
            <a:solidFill>
              <a:srgbClr val="000000"/>
            </a:solidFill>
            <a:miter lim="400000"/>
            <a:tailEnd type="triangle"/>
          </a:ln>
        </p:spPr>
        <p:txBody>
          <a:bodyPr lIns="45718" tIns="45718" rIns="45718" bIns="45718"/>
          <a:lstStyle/>
          <a:p>
            <a:endParaRPr/>
          </a:p>
        </p:txBody>
      </p:sp>
      <p:sp>
        <p:nvSpPr>
          <p:cNvPr id="346" name="Ärmel hoch:…"/>
          <p:cNvSpPr txBox="1"/>
          <p:nvPr/>
        </p:nvSpPr>
        <p:spPr>
          <a:xfrm>
            <a:off x="1422399" y="4329103"/>
            <a:ext cx="8911305" cy="50577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nSpc>
                <a:spcPct val="80000"/>
              </a:lnSpc>
              <a:spcBef>
                <a:spcPts val="0"/>
              </a:spcBef>
              <a:defRPr sz="10000" b="1" spc="-100">
                <a:latin typeface="Calibri"/>
                <a:ea typeface="Calibri"/>
                <a:cs typeface="Calibri"/>
                <a:sym typeface="Calibri"/>
              </a:defRPr>
            </a:pPr>
            <a:r>
              <a:rPr dirty="0"/>
              <a:t>Roll up your sleeves: </a:t>
            </a:r>
          </a:p>
          <a:p>
            <a:pPr>
              <a:lnSpc>
                <a:spcPct val="80000"/>
              </a:lnSpc>
              <a:spcBef>
                <a:spcPts val="0"/>
              </a:spcBef>
              <a:defRPr sz="10000" b="1" spc="-100">
                <a:latin typeface="Calibri"/>
                <a:ea typeface="Calibri"/>
                <a:cs typeface="Calibri"/>
                <a:sym typeface="Calibri"/>
              </a:defRPr>
            </a:pPr>
            <a:r>
              <a:rPr lang="de-DE" dirty="0"/>
              <a:t>I</a:t>
            </a:r>
            <a:r>
              <a:rPr dirty="0"/>
              <a:t>t's time for the </a:t>
            </a:r>
            <a:r>
              <a:rPr dirty="0">
                <a:solidFill>
                  <a:srgbClr val="1F00EB"/>
                </a:solidFill>
              </a:rPr>
              <a:t>practical</a:t>
            </a:r>
            <a:r>
              <a:rPr dirty="0"/>
              <a:t> </a:t>
            </a:r>
            <a:r>
              <a:rPr dirty="0">
                <a:solidFill>
                  <a:srgbClr val="1F00EB"/>
                </a:solidFill>
              </a:rPr>
              <a:t>part</a:t>
            </a:r>
            <a:r>
              <a:rPr dirty="0"/>
              <a:t>!</a:t>
            </a:r>
          </a:p>
        </p:txBody>
      </p:sp>
      <p:pic>
        <p:nvPicPr>
          <p:cNvPr id="347" name="Bild" descr="Bild"/>
          <p:cNvPicPr>
            <a:picLocks noChangeAspect="1"/>
          </p:cNvPicPr>
          <p:nvPr/>
        </p:nvPicPr>
        <p:blipFill>
          <a:blip r:embed="rId2"/>
          <a:stretch>
            <a:fillRect/>
          </a:stretch>
        </p:blipFill>
        <p:spPr>
          <a:xfrm rot="21240000" flipH="1">
            <a:off x="17658196" y="7297287"/>
            <a:ext cx="4173794" cy="494043"/>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49" name="Abgerundetes Rechteck"/>
          <p:cNvSpPr/>
          <p:nvPr/>
        </p:nvSpPr>
        <p:spPr>
          <a:xfrm>
            <a:off x="11248877" y="9261214"/>
            <a:ext cx="12043211" cy="3584875"/>
          </a:xfrm>
          <a:prstGeom prst="roundRect">
            <a:avLst>
              <a:gd name="adj" fmla="val 14389"/>
            </a:avLst>
          </a:prstGeom>
          <a:solidFill>
            <a:srgbClr val="FFFFFF"/>
          </a:solidFill>
          <a:ln w="12700">
            <a:miter lim="400000"/>
          </a:ln>
        </p:spPr>
        <p:txBody>
          <a:bodyPr lIns="0" tIns="0" rIns="0" bIns="0" anchor="ctr"/>
          <a:lstStyle/>
          <a:p>
            <a:endParaRPr/>
          </a:p>
        </p:txBody>
      </p:sp>
      <p:pic>
        <p:nvPicPr>
          <p:cNvPr id="350" name="DW_Bright_and_EasyToClean_v1_1200px_FD.jpg" descr="DW_Bright_and_EasyToClean_v1_1200px_FD.jpg"/>
          <p:cNvPicPr>
            <a:picLocks noChangeAspect="1"/>
          </p:cNvPicPr>
          <p:nvPr/>
        </p:nvPicPr>
        <p:blipFill>
          <a:blip r:embed="rId2"/>
          <a:srcRect l="4092" t="7334" r="560" b="85"/>
          <a:stretch>
            <a:fillRect/>
          </a:stretch>
        </p:blipFill>
        <p:spPr>
          <a:xfrm>
            <a:off x="0" y="0"/>
            <a:ext cx="10155050" cy="13722188"/>
          </a:xfrm>
          <a:prstGeom prst="rect">
            <a:avLst/>
          </a:prstGeom>
          <a:ln w="12700">
            <a:miter lim="400000"/>
          </a:ln>
          <a:effectLst>
            <a:outerShdw blurRad="254000" dist="76807" dir="5400000" rotWithShape="0">
              <a:srgbClr val="000000">
                <a:alpha val="10113"/>
              </a:srgbClr>
            </a:outerShdw>
          </a:effectLst>
        </p:spPr>
      </p:pic>
      <p:sp>
        <p:nvSpPr>
          <p:cNvPr id="351" name="Erkenntnis durch Entfärbung."/>
          <p:cNvSpPr txBox="1"/>
          <p:nvPr/>
        </p:nvSpPr>
        <p:spPr>
          <a:xfrm>
            <a:off x="17920242" y="3348885"/>
            <a:ext cx="5532762"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nSpc>
                <a:spcPct val="90000"/>
              </a:lnSpc>
              <a:spcBef>
                <a:spcPts val="3000"/>
              </a:spcBef>
              <a:defRPr sz="5000" b="1" spc="-50">
                <a:latin typeface="Calibri"/>
                <a:ea typeface="Calibri"/>
                <a:cs typeface="Calibri"/>
                <a:sym typeface="Calibri"/>
              </a:defRPr>
            </a:pPr>
            <a:r>
              <a:rPr dirty="0">
                <a:solidFill>
                  <a:schemeClr val="tx1"/>
                </a:solidFill>
              </a:rPr>
              <a:t>Insight through </a:t>
            </a:r>
            <a:r>
              <a:rPr dirty="0">
                <a:solidFill>
                  <a:srgbClr val="BC8A81"/>
                </a:solidFill>
              </a:rPr>
              <a:t>decolorization</a:t>
            </a:r>
            <a:r>
              <a:rPr dirty="0"/>
              <a:t>.</a:t>
            </a:r>
          </a:p>
        </p:txBody>
      </p:sp>
      <p:sp>
        <p:nvSpPr>
          <p:cNvPr id="352" name="sofortige Entfärbung…"/>
          <p:cNvSpPr txBox="1"/>
          <p:nvPr/>
        </p:nvSpPr>
        <p:spPr>
          <a:xfrm>
            <a:off x="17912320" y="5170639"/>
            <a:ext cx="5701007" cy="12229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380999" indent="-380999">
              <a:lnSpc>
                <a:spcPct val="110000"/>
              </a:lnSpc>
              <a:spcBef>
                <a:spcPts val="500"/>
              </a:spcBef>
              <a:buClr>
                <a:srgbClr val="BC8A81"/>
              </a:buClr>
              <a:buSzPct val="100000"/>
              <a:buChar char="•"/>
              <a:defRPr sz="3200">
                <a:latin typeface="Calibri"/>
                <a:ea typeface="Calibri"/>
                <a:cs typeface="Calibri"/>
                <a:sym typeface="Calibri"/>
              </a:defRPr>
            </a:pPr>
            <a:r>
              <a:rPr dirty="0"/>
              <a:t>Immediate decolorization</a:t>
            </a:r>
          </a:p>
          <a:p>
            <a:pPr marL="380999" indent="-380999">
              <a:lnSpc>
                <a:spcPct val="110000"/>
              </a:lnSpc>
              <a:spcBef>
                <a:spcPts val="500"/>
              </a:spcBef>
              <a:buClr>
                <a:srgbClr val="BC8A81"/>
              </a:buClr>
              <a:buSzPct val="100000"/>
              <a:buChar char="•"/>
              <a:defRPr sz="3200">
                <a:latin typeface="Calibri"/>
                <a:ea typeface="Calibri"/>
                <a:cs typeface="Calibri"/>
                <a:sym typeface="Calibri"/>
              </a:defRPr>
            </a:pPr>
            <a:r>
              <a:rPr lang="de-DE" dirty="0" err="1"/>
              <a:t>Visualizes</a:t>
            </a:r>
            <a:r>
              <a:rPr lang="de-DE" dirty="0"/>
              <a:t> </a:t>
            </a:r>
            <a:r>
              <a:rPr lang="de-DE" dirty="0" err="1"/>
              <a:t>e</a:t>
            </a:r>
            <a:r>
              <a:rPr dirty="0"/>
              <a:t>very movement</a:t>
            </a:r>
          </a:p>
        </p:txBody>
      </p:sp>
      <p:sp>
        <p:nvSpPr>
          <p:cNvPr id="353" name="Erst unsichtbar, dann sichtbar."/>
          <p:cNvSpPr txBox="1"/>
          <p:nvPr/>
        </p:nvSpPr>
        <p:spPr>
          <a:xfrm>
            <a:off x="11397616" y="3348885"/>
            <a:ext cx="4738856" cy="1487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nSpc>
                <a:spcPct val="90000"/>
              </a:lnSpc>
              <a:spcBef>
                <a:spcPts val="3000"/>
              </a:spcBef>
              <a:defRPr sz="5000" b="1" spc="-50">
                <a:latin typeface="Calibri"/>
                <a:ea typeface="Calibri"/>
                <a:cs typeface="Calibri"/>
                <a:sym typeface="Calibri"/>
              </a:defRPr>
            </a:pPr>
            <a:r>
              <a:rPr dirty="0">
                <a:solidFill>
                  <a:schemeClr val="tx1"/>
                </a:solidFill>
              </a:rPr>
              <a:t>First invisible, then </a:t>
            </a:r>
            <a:r>
              <a:rPr dirty="0">
                <a:solidFill>
                  <a:srgbClr val="A768C8"/>
                </a:solidFill>
              </a:rPr>
              <a:t>visible</a:t>
            </a:r>
            <a:r>
              <a:rPr dirty="0"/>
              <a:t>.</a:t>
            </a:r>
          </a:p>
        </p:txBody>
      </p:sp>
      <p:sp>
        <p:nvSpPr>
          <p:cNvPr id="354" name="transparent beim Auftragen…"/>
          <p:cNvSpPr txBox="1"/>
          <p:nvPr/>
        </p:nvSpPr>
        <p:spPr>
          <a:xfrm>
            <a:off x="11397615" y="5170639"/>
            <a:ext cx="5061381" cy="11065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p>
            <a:pPr marL="359999" indent="-359999">
              <a:lnSpc>
                <a:spcPct val="110000"/>
              </a:lnSpc>
              <a:spcBef>
                <a:spcPts val="500"/>
              </a:spcBef>
              <a:buClr>
                <a:srgbClr val="A768C8"/>
              </a:buClr>
              <a:buSzPct val="100000"/>
              <a:buChar char="•"/>
              <a:defRPr sz="3200">
                <a:latin typeface="Calibri"/>
                <a:ea typeface="Calibri"/>
                <a:cs typeface="Calibri"/>
                <a:sym typeface="Calibri"/>
              </a:defRPr>
            </a:pPr>
            <a:r>
              <a:t>Transparent when applied</a:t>
            </a:r>
          </a:p>
          <a:p>
            <a:pPr marL="359999" indent="-359999">
              <a:lnSpc>
                <a:spcPct val="110000"/>
              </a:lnSpc>
              <a:spcBef>
                <a:spcPts val="500"/>
              </a:spcBef>
              <a:buClr>
                <a:srgbClr val="A768C8"/>
              </a:buClr>
              <a:buSzPct val="100000"/>
              <a:buChar char="•"/>
              <a:defRPr sz="3200">
                <a:latin typeface="Calibri"/>
                <a:ea typeface="Calibri"/>
                <a:cs typeface="Calibri"/>
                <a:sym typeface="Calibri"/>
              </a:defRPr>
            </a:pPr>
            <a:r>
              <a:t>Coloration after approx. 1 min.</a:t>
            </a:r>
          </a:p>
        </p:txBody>
      </p:sp>
      <p:grpSp>
        <p:nvGrpSpPr>
          <p:cNvPr id="357" name="Gruppieren"/>
          <p:cNvGrpSpPr/>
          <p:nvPr/>
        </p:nvGrpSpPr>
        <p:grpSpPr>
          <a:xfrm>
            <a:off x="11397615" y="2470828"/>
            <a:ext cx="2027235" cy="518611"/>
            <a:chOff x="0" y="-1"/>
            <a:chExt cx="2027234" cy="518610"/>
          </a:xfrm>
        </p:grpSpPr>
        <p:sp>
          <p:nvSpPr>
            <p:cNvPr id="355" name="Abgerundetes Rechteck"/>
            <p:cNvSpPr/>
            <p:nvPr/>
          </p:nvSpPr>
          <p:spPr>
            <a:xfrm>
              <a:off x="0" y="-2"/>
              <a:ext cx="2027235" cy="506105"/>
            </a:xfrm>
            <a:prstGeom prst="roundRect">
              <a:avLst>
                <a:gd name="adj" fmla="val 50000"/>
              </a:avLst>
            </a:prstGeom>
            <a:gradFill flip="none" rotWithShape="1">
              <a:gsLst>
                <a:gs pos="0">
                  <a:srgbClr val="A768C8"/>
                </a:gs>
                <a:gs pos="100000">
                  <a:srgbClr val="D4B1EC"/>
                </a:gs>
              </a:gsLst>
              <a:lin ang="16200000" scaled="0"/>
            </a:gradFill>
            <a:ln w="12700" cap="flat">
              <a:noFill/>
              <a:miter lim="400000"/>
            </a:ln>
            <a:effectLst/>
          </p:spPr>
          <p:txBody>
            <a:bodyPr wrap="square" lIns="0" tIns="0" rIns="0" bIns="0" numCol="1" anchor="ctr">
              <a:noAutofit/>
            </a:bodyPr>
            <a:lstStyle/>
            <a:p>
              <a:pPr algn="ctr">
                <a:lnSpc>
                  <a:spcPct val="80000"/>
                </a:lnSpc>
                <a:spcBef>
                  <a:spcPts val="0"/>
                </a:spcBef>
                <a:defRPr sz="2500" b="1" spc="75">
                  <a:solidFill>
                    <a:srgbClr val="FFFFFF"/>
                  </a:solidFill>
                  <a:latin typeface="Calibri"/>
                  <a:ea typeface="Calibri"/>
                  <a:cs typeface="Calibri"/>
                  <a:sym typeface="Calibri"/>
                </a:defRPr>
              </a:pPr>
              <a:endParaRPr/>
            </a:p>
          </p:txBody>
        </p:sp>
        <p:sp>
          <p:nvSpPr>
            <p:cNvPr id="356" name="Färber"/>
            <p:cNvSpPr txBox="1"/>
            <p:nvPr/>
          </p:nvSpPr>
          <p:spPr>
            <a:xfrm>
              <a:off x="448620" y="63691"/>
              <a:ext cx="1129990" cy="4549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ctr">
                <a:lnSpc>
                  <a:spcPct val="80000"/>
                </a:lnSpc>
                <a:spcBef>
                  <a:spcPts val="0"/>
                </a:spcBef>
                <a:defRPr sz="2800" b="1" spc="84">
                  <a:solidFill>
                    <a:srgbClr val="FFFFFF"/>
                  </a:solidFill>
                  <a:latin typeface="Calibri"/>
                  <a:ea typeface="Calibri"/>
                  <a:cs typeface="Calibri"/>
                  <a:sym typeface="Calibri"/>
                </a:defRPr>
              </a:lvl1pPr>
            </a:lstStyle>
            <a:p>
              <a:r>
                <a:t>Colorizer</a:t>
              </a:r>
            </a:p>
          </p:txBody>
        </p:sp>
      </p:grpSp>
      <p:grpSp>
        <p:nvGrpSpPr>
          <p:cNvPr id="360" name="Gruppieren"/>
          <p:cNvGrpSpPr/>
          <p:nvPr/>
        </p:nvGrpSpPr>
        <p:grpSpPr>
          <a:xfrm>
            <a:off x="17951482" y="2474308"/>
            <a:ext cx="2221689" cy="511652"/>
            <a:chOff x="0" y="-1"/>
            <a:chExt cx="2221688" cy="511651"/>
          </a:xfrm>
        </p:grpSpPr>
        <p:sp>
          <p:nvSpPr>
            <p:cNvPr id="358" name="Abgerundetes Rechteck"/>
            <p:cNvSpPr/>
            <p:nvPr/>
          </p:nvSpPr>
          <p:spPr>
            <a:xfrm>
              <a:off x="0" y="-2"/>
              <a:ext cx="2221689" cy="506105"/>
            </a:xfrm>
            <a:prstGeom prst="roundRect">
              <a:avLst>
                <a:gd name="adj" fmla="val 50000"/>
              </a:avLst>
            </a:prstGeom>
            <a:gradFill flip="none" rotWithShape="1">
              <a:gsLst>
                <a:gs pos="0">
                  <a:srgbClr val="BC8A81"/>
                </a:gs>
                <a:gs pos="100000">
                  <a:srgbClr val="E3C6C1"/>
                </a:gs>
              </a:gsLst>
              <a:lin ang="16200000" scaled="0"/>
            </a:gradFill>
            <a:ln w="12700" cap="flat">
              <a:noFill/>
              <a:miter lim="400000"/>
            </a:ln>
            <a:effectLst/>
          </p:spPr>
          <p:txBody>
            <a:bodyPr wrap="square" lIns="0" tIns="0" rIns="0" bIns="0" numCol="1" anchor="ctr">
              <a:noAutofit/>
            </a:bodyPr>
            <a:lstStyle/>
            <a:p>
              <a:pPr algn="ctr">
                <a:lnSpc>
                  <a:spcPct val="80000"/>
                </a:lnSpc>
                <a:spcBef>
                  <a:spcPts val="0"/>
                </a:spcBef>
                <a:defRPr sz="2500" b="1" spc="75">
                  <a:solidFill>
                    <a:srgbClr val="FFFFFF"/>
                  </a:solidFill>
                  <a:latin typeface="Calibri"/>
                  <a:ea typeface="Calibri"/>
                  <a:cs typeface="Calibri"/>
                  <a:sym typeface="Calibri"/>
                </a:defRPr>
              </a:pPr>
              <a:endParaRPr/>
            </a:p>
          </p:txBody>
        </p:sp>
        <p:sp>
          <p:nvSpPr>
            <p:cNvPr id="359" name="Entfärber"/>
            <p:cNvSpPr txBox="1"/>
            <p:nvPr/>
          </p:nvSpPr>
          <p:spPr>
            <a:xfrm>
              <a:off x="311068" y="56732"/>
              <a:ext cx="1599549" cy="45491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lgn="ctr">
                <a:lnSpc>
                  <a:spcPct val="80000"/>
                </a:lnSpc>
                <a:spcBef>
                  <a:spcPts val="0"/>
                </a:spcBef>
                <a:defRPr sz="2800" b="1" spc="84">
                  <a:solidFill>
                    <a:srgbClr val="FFFFFF"/>
                  </a:solidFill>
                  <a:latin typeface="Calibri"/>
                  <a:ea typeface="Calibri"/>
                  <a:cs typeface="Calibri"/>
                  <a:sym typeface="Calibri"/>
                </a:defRPr>
              </a:lvl1pPr>
            </a:lstStyle>
            <a:p>
              <a:r>
                <a:t>Decolorizer</a:t>
              </a:r>
            </a:p>
          </p:txBody>
        </p:sp>
      </p:grpSp>
      <p:sp>
        <p:nvSpPr>
          <p:cNvPr id="361" name="TEIL 1"/>
          <p:cNvSpPr txBox="1"/>
          <p:nvPr/>
        </p:nvSpPr>
        <p:spPr>
          <a:xfrm>
            <a:off x="11397615" y="1705989"/>
            <a:ext cx="2027231"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nSpc>
                <a:spcPct val="90000"/>
              </a:lnSpc>
              <a:spcBef>
                <a:spcPts val="0"/>
              </a:spcBef>
              <a:defRPr sz="2800" b="1" spc="419">
                <a:latin typeface="Calibri"/>
                <a:ea typeface="Calibri"/>
                <a:cs typeface="Calibri"/>
                <a:sym typeface="Calibri"/>
              </a:defRPr>
            </a:lvl1pPr>
          </a:lstStyle>
          <a:p>
            <a:r>
              <a:t>PART 1</a:t>
            </a:r>
          </a:p>
        </p:txBody>
      </p:sp>
      <p:sp>
        <p:nvSpPr>
          <p:cNvPr id="362" name="TEIL 2"/>
          <p:cNvSpPr txBox="1"/>
          <p:nvPr/>
        </p:nvSpPr>
        <p:spPr>
          <a:xfrm>
            <a:off x="17920242" y="1705989"/>
            <a:ext cx="2221687"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nSpc>
                <a:spcPct val="90000"/>
              </a:lnSpc>
              <a:spcBef>
                <a:spcPts val="0"/>
              </a:spcBef>
              <a:defRPr sz="2800" b="1" spc="419">
                <a:latin typeface="Calibri"/>
                <a:ea typeface="Calibri"/>
                <a:cs typeface="Calibri"/>
                <a:sym typeface="Calibri"/>
              </a:defRPr>
            </a:lvl1pPr>
          </a:lstStyle>
          <a:p>
            <a:r>
              <a:t>PART 2</a:t>
            </a:r>
          </a:p>
        </p:txBody>
      </p:sp>
      <p:sp>
        <p:nvSpPr>
          <p:cNvPr id="363" name="VORBEREITUNG…"/>
          <p:cNvSpPr txBox="1"/>
          <p:nvPr/>
        </p:nvSpPr>
        <p:spPr>
          <a:xfrm>
            <a:off x="1484947" y="1705989"/>
            <a:ext cx="7185155" cy="2744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90000"/>
              </a:lnSpc>
              <a:spcBef>
                <a:spcPts val="3000"/>
              </a:spcBef>
              <a:defRPr sz="2800" b="1" spc="419">
                <a:solidFill>
                  <a:srgbClr val="1F00EB"/>
                </a:solidFill>
                <a:latin typeface="Calibri"/>
                <a:ea typeface="Calibri"/>
                <a:cs typeface="Calibri"/>
                <a:sym typeface="Calibri"/>
              </a:defRPr>
            </a:pPr>
            <a:r>
              <a:rPr dirty="0">
                <a:solidFill>
                  <a:srgbClr val="1F00EB"/>
                </a:solidFill>
              </a:rPr>
              <a:t>PREPARATION</a:t>
            </a:r>
          </a:p>
          <a:p>
            <a:pPr algn="ctr">
              <a:lnSpc>
                <a:spcPct val="110000"/>
              </a:lnSpc>
              <a:spcBef>
                <a:spcPts val="2000"/>
              </a:spcBef>
              <a:defRPr sz="4000">
                <a:latin typeface="Calibri"/>
                <a:ea typeface="Calibri"/>
                <a:cs typeface="Calibri"/>
                <a:sym typeface="Calibri"/>
              </a:defRPr>
            </a:pPr>
            <a:r>
              <a:rPr dirty="0"/>
              <a:t>For the training, we need good</a:t>
            </a:r>
            <a:r>
              <a:rPr b="1" dirty="0">
                <a:solidFill>
                  <a:srgbClr val="1F00EB"/>
                </a:solidFill>
              </a:rPr>
              <a:t> lighting</a:t>
            </a:r>
            <a:r>
              <a:rPr dirty="0"/>
              <a:t>, moist</a:t>
            </a:r>
            <a:r>
              <a:rPr b="1" dirty="0">
                <a:solidFill>
                  <a:srgbClr val="1F00EB"/>
                </a:solidFill>
              </a:rPr>
              <a:t> wipes</a:t>
            </a:r>
            <a:r>
              <a:rPr dirty="0"/>
              <a:t>, and an easy-to-</a:t>
            </a:r>
            <a:r>
              <a:rPr b="1" dirty="0">
                <a:solidFill>
                  <a:srgbClr val="1F00EB"/>
                </a:solidFill>
              </a:rPr>
              <a:t>clean surface</a:t>
            </a:r>
            <a:r>
              <a:rPr dirty="0"/>
              <a:t>.</a:t>
            </a:r>
          </a:p>
        </p:txBody>
      </p:sp>
      <p:pic>
        <p:nvPicPr>
          <p:cNvPr id="364" name="DCW_Stickpacks-Solo_Standing-Side_DC1_v1_400px_FD.png" descr="DCW_Stickpacks-Solo_Standing-Side_DC1_v1_400px_FD.png"/>
          <p:cNvPicPr>
            <a:picLocks noChangeAspect="1"/>
          </p:cNvPicPr>
          <p:nvPr/>
        </p:nvPicPr>
        <p:blipFill>
          <a:blip r:embed="rId3"/>
          <a:stretch>
            <a:fillRect/>
          </a:stretch>
        </p:blipFill>
        <p:spPr>
          <a:xfrm>
            <a:off x="10744941" y="5563737"/>
            <a:ext cx="5620010" cy="4018308"/>
          </a:xfrm>
          <a:prstGeom prst="rect">
            <a:avLst/>
          </a:prstGeom>
          <a:ln w="12700">
            <a:miter lim="400000"/>
          </a:ln>
        </p:spPr>
      </p:pic>
      <p:sp>
        <p:nvSpPr>
          <p:cNvPr id="366" name="LERNZIELE"/>
          <p:cNvSpPr txBox="1"/>
          <p:nvPr/>
        </p:nvSpPr>
        <p:spPr>
          <a:xfrm>
            <a:off x="12117558" y="10614556"/>
            <a:ext cx="3142358" cy="878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r">
              <a:lnSpc>
                <a:spcPct val="90000"/>
              </a:lnSpc>
              <a:spcBef>
                <a:spcPts val="0"/>
              </a:spcBef>
              <a:defRPr sz="2800" b="1" spc="419">
                <a:latin typeface="Calibri"/>
                <a:ea typeface="Calibri"/>
                <a:cs typeface="Calibri"/>
                <a:sym typeface="Calibri"/>
              </a:defRPr>
            </a:lvl1pPr>
          </a:lstStyle>
          <a:p>
            <a:pPr algn="l"/>
            <a:r>
              <a:rPr dirty="0"/>
              <a:t>LEARNING OBJECTIVES</a:t>
            </a:r>
          </a:p>
        </p:txBody>
      </p:sp>
      <p:sp>
        <p:nvSpPr>
          <p:cNvPr id="367" name="Linien"/>
          <p:cNvSpPr/>
          <p:nvPr/>
        </p:nvSpPr>
        <p:spPr>
          <a:xfrm>
            <a:off x="15116932" y="11040951"/>
            <a:ext cx="587272" cy="1"/>
          </a:xfrm>
          <a:prstGeom prst="line">
            <a:avLst/>
          </a:prstGeom>
          <a:ln w="50800">
            <a:solidFill>
              <a:srgbClr val="000000"/>
            </a:solidFill>
            <a:miter lim="400000"/>
            <a:tailEnd type="triangle"/>
          </a:ln>
        </p:spPr>
        <p:txBody>
          <a:bodyPr lIns="45718" tIns="45718" rIns="45718" bIns="45718"/>
          <a:lstStyle/>
          <a:p>
            <a:endParaRPr/>
          </a:p>
        </p:txBody>
      </p:sp>
      <p:grpSp>
        <p:nvGrpSpPr>
          <p:cNvPr id="374" name="Gruppieren"/>
          <p:cNvGrpSpPr/>
          <p:nvPr/>
        </p:nvGrpSpPr>
        <p:grpSpPr>
          <a:xfrm>
            <a:off x="16538323" y="9758471"/>
            <a:ext cx="6501251" cy="2590360"/>
            <a:chOff x="0" y="0"/>
            <a:chExt cx="6501249" cy="2590358"/>
          </a:xfrm>
        </p:grpSpPr>
        <p:sp>
          <p:nvSpPr>
            <p:cNvPr id="368" name="Individuelle Dosiermenge"/>
            <p:cNvSpPr txBox="1"/>
            <p:nvPr/>
          </p:nvSpPr>
          <p:spPr>
            <a:xfrm>
              <a:off x="634279" y="0"/>
              <a:ext cx="5866971" cy="25903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t">
              <a:spAutoFit/>
            </a:bodyPr>
            <a:lstStyle/>
            <a:p>
              <a:pPr>
                <a:lnSpc>
                  <a:spcPct val="90000"/>
                </a:lnSpc>
                <a:spcBef>
                  <a:spcPts val="2000"/>
                </a:spcBef>
                <a:defRPr sz="3000" b="1">
                  <a:latin typeface="Calibri"/>
                  <a:ea typeface="Calibri"/>
                  <a:cs typeface="Calibri"/>
                  <a:sym typeface="Calibri"/>
                </a:defRPr>
              </a:pPr>
              <a:r>
                <a:t>Individual dosage amount</a:t>
              </a:r>
            </a:p>
            <a:p>
              <a:pPr lvl="2" indent="457200">
                <a:lnSpc>
                  <a:spcPct val="90000"/>
                </a:lnSpc>
                <a:spcBef>
                  <a:spcPts val="2000"/>
                </a:spcBef>
                <a:defRPr sz="3000" b="1">
                  <a:latin typeface="Calibri"/>
                  <a:ea typeface="Calibri"/>
                  <a:cs typeface="Calibri"/>
                  <a:sym typeface="Calibri"/>
                </a:defRPr>
              </a:pPr>
              <a:r>
                <a:t>Correct rubbing technique</a:t>
              </a:r>
            </a:p>
            <a:p>
              <a:pPr lvl="2" indent="457200">
                <a:lnSpc>
                  <a:spcPct val="90000"/>
                </a:lnSpc>
                <a:spcBef>
                  <a:spcPts val="2000"/>
                </a:spcBef>
                <a:defRPr sz="3000" b="1">
                  <a:latin typeface="Calibri"/>
                  <a:ea typeface="Calibri"/>
                  <a:cs typeface="Calibri"/>
                  <a:sym typeface="Calibri"/>
                </a:defRPr>
              </a:pPr>
              <a:r>
                <a:t>Identifying problem areas</a:t>
              </a:r>
            </a:p>
            <a:p>
              <a:pPr>
                <a:lnSpc>
                  <a:spcPct val="90000"/>
                </a:lnSpc>
                <a:spcBef>
                  <a:spcPts val="2000"/>
                </a:spcBef>
                <a:defRPr sz="3000" b="1">
                  <a:latin typeface="Calibri"/>
                  <a:ea typeface="Calibri"/>
                  <a:cs typeface="Calibri"/>
                  <a:sym typeface="Calibri"/>
                </a:defRPr>
              </a:pPr>
              <a:r>
                <a:t>Optimal sequence</a:t>
              </a:r>
            </a:p>
          </p:txBody>
        </p:sp>
        <p:grpSp>
          <p:nvGrpSpPr>
            <p:cNvPr id="373" name="Gruppieren"/>
            <p:cNvGrpSpPr/>
            <p:nvPr/>
          </p:nvGrpSpPr>
          <p:grpSpPr>
            <a:xfrm>
              <a:off x="0" y="18621"/>
              <a:ext cx="931686" cy="2518268"/>
              <a:chOff x="0" y="0"/>
              <a:chExt cx="931685" cy="2518266"/>
            </a:xfrm>
          </p:grpSpPr>
          <p:pic>
            <p:nvPicPr>
              <p:cNvPr id="369" name="A_Check_circle_dw1_RGB.pdf" descr="A_Check_circle_dw1_RGB.pdf"/>
              <p:cNvPicPr>
                <a:picLocks noChangeAspect="1"/>
              </p:cNvPicPr>
              <p:nvPr/>
            </p:nvPicPr>
            <p:blipFill>
              <a:blip r:embed="rId4"/>
              <a:stretch>
                <a:fillRect/>
              </a:stretch>
            </p:blipFill>
            <p:spPr>
              <a:xfrm>
                <a:off x="0" y="0"/>
                <a:ext cx="427682" cy="427682"/>
              </a:xfrm>
              <a:prstGeom prst="rect">
                <a:avLst/>
              </a:prstGeom>
              <a:ln w="12700" cap="flat">
                <a:noFill/>
                <a:miter lim="400000"/>
              </a:ln>
              <a:effectLst/>
            </p:spPr>
          </p:pic>
          <p:pic>
            <p:nvPicPr>
              <p:cNvPr id="370" name="A_Check_circle_dw1-2_RGB.pdf" descr="A_Check_circle_dw1-2_RGB.pdf"/>
              <p:cNvPicPr>
                <a:picLocks noChangeAspect="1"/>
              </p:cNvPicPr>
              <p:nvPr/>
            </p:nvPicPr>
            <p:blipFill>
              <a:blip r:embed="rId5"/>
              <a:stretch>
                <a:fillRect/>
              </a:stretch>
            </p:blipFill>
            <p:spPr>
              <a:xfrm>
                <a:off x="0" y="1393723"/>
                <a:ext cx="931686" cy="427682"/>
              </a:xfrm>
              <a:prstGeom prst="rect">
                <a:avLst/>
              </a:prstGeom>
              <a:ln w="12700" cap="flat">
                <a:noFill/>
                <a:miter lim="400000"/>
              </a:ln>
              <a:effectLst/>
            </p:spPr>
          </p:pic>
          <p:pic>
            <p:nvPicPr>
              <p:cNvPr id="371" name="A_Check_circle_dw2_RGB.pdf" descr="A_Check_circle_dw2_RGB.pdf"/>
              <p:cNvPicPr>
                <a:picLocks noChangeAspect="1"/>
              </p:cNvPicPr>
              <p:nvPr/>
            </p:nvPicPr>
            <p:blipFill>
              <a:blip r:embed="rId6"/>
              <a:stretch>
                <a:fillRect/>
              </a:stretch>
            </p:blipFill>
            <p:spPr>
              <a:xfrm>
                <a:off x="0" y="2090585"/>
                <a:ext cx="427682" cy="427682"/>
              </a:xfrm>
              <a:prstGeom prst="rect">
                <a:avLst/>
              </a:prstGeom>
              <a:ln w="12700" cap="flat">
                <a:noFill/>
                <a:miter lim="400000"/>
              </a:ln>
              <a:effectLst/>
            </p:spPr>
          </p:pic>
          <p:pic>
            <p:nvPicPr>
              <p:cNvPr id="372" name="A_Check_circle_dw1-2_RGB.pdf" descr="A_Check_circle_dw1-2_RGB.pdf"/>
              <p:cNvPicPr>
                <a:picLocks noChangeAspect="1"/>
              </p:cNvPicPr>
              <p:nvPr/>
            </p:nvPicPr>
            <p:blipFill>
              <a:blip r:embed="rId5"/>
              <a:stretch>
                <a:fillRect/>
              </a:stretch>
            </p:blipFill>
            <p:spPr>
              <a:xfrm>
                <a:off x="0" y="696862"/>
                <a:ext cx="931686" cy="427682"/>
              </a:xfrm>
              <a:prstGeom prst="rect">
                <a:avLst/>
              </a:prstGeom>
              <a:ln w="12700" cap="flat">
                <a:noFill/>
                <a:miter lim="400000"/>
              </a:ln>
              <a:effectLst/>
            </p:spPr>
          </p:pic>
        </p:grpSp>
      </p:grpSp>
      <p:pic>
        <p:nvPicPr>
          <p:cNvPr id="2" name="DCW_Stickpacks-Solo_Standing-Side_DC2_v1_400px_FD.png" descr="DCW_Stickpacks-Solo_Standing-Side_DC2_v1_400px_FD.png">
            <a:extLst>
              <a:ext uri="{FF2B5EF4-FFF2-40B4-BE49-F238E27FC236}">
                <a16:creationId xmlns:a16="http://schemas.microsoft.com/office/drawing/2014/main" id="{7D15C96E-C8A2-E8DD-C369-37BFC367A6DE}"/>
              </a:ext>
            </a:extLst>
          </p:cNvPr>
          <p:cNvPicPr>
            <a:picLocks noChangeAspect="1"/>
          </p:cNvPicPr>
          <p:nvPr/>
        </p:nvPicPr>
        <p:blipFill>
          <a:blip r:embed="rId7"/>
          <a:stretch>
            <a:fillRect/>
          </a:stretch>
        </p:blipFill>
        <p:spPr>
          <a:xfrm>
            <a:off x="17359357" y="5563737"/>
            <a:ext cx="5620010" cy="4018308"/>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03 | TRAINING…"/>
          <p:cNvSpPr txBox="1"/>
          <p:nvPr/>
        </p:nvSpPr>
        <p:spPr>
          <a:xfrm>
            <a:off x="-2" y="508218"/>
            <a:ext cx="6349278"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Step</a:t>
            </a:r>
          </a:p>
        </p:txBody>
      </p:sp>
      <p:sp>
        <p:nvSpPr>
          <p:cNvPr id="377" name="Rechteck"/>
          <p:cNvSpPr/>
          <p:nvPr/>
        </p:nvSpPr>
        <p:spPr>
          <a:xfrm>
            <a:off x="-1" y="7647929"/>
            <a:ext cx="24384001" cy="6096001"/>
          </a:xfrm>
          <a:prstGeom prst="rect">
            <a:avLst/>
          </a:prstGeom>
          <a:gradFill>
            <a:gsLst>
              <a:gs pos="0">
                <a:srgbClr val="FFFFFF"/>
              </a:gs>
              <a:gs pos="100000">
                <a:srgbClr val="CCD3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378" name="DCW_Instructions_v2_STEP-1-1_1400px_FD.png" descr="DCW_Instructions_v2_STEP-1-1_1400px_FD.png"/>
          <p:cNvPicPr>
            <a:picLocks noChangeAspect="1"/>
          </p:cNvPicPr>
          <p:nvPr/>
        </p:nvPicPr>
        <p:blipFill>
          <a:blip r:embed="rId2"/>
          <a:srcRect l="27054" r="27054" b="24500"/>
          <a:stretch>
            <a:fillRect/>
          </a:stretch>
        </p:blipFill>
        <p:spPr>
          <a:xfrm>
            <a:off x="9653984" y="5392885"/>
            <a:ext cx="5075988" cy="8351171"/>
          </a:xfrm>
          <a:prstGeom prst="rect">
            <a:avLst/>
          </a:prstGeom>
          <a:ln w="12700">
            <a:miter lim="400000"/>
          </a:ln>
        </p:spPr>
      </p:pic>
      <p:sp>
        <p:nvSpPr>
          <p:cNvPr id="379" name="NIMM DEN FÄRBER…"/>
          <p:cNvSpPr txBox="1"/>
          <p:nvPr/>
        </p:nvSpPr>
        <p:spPr>
          <a:xfrm>
            <a:off x="972332" y="2932814"/>
            <a:ext cx="6661702" cy="2344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rPr dirty="0"/>
              <a:t>TAKE THE COLORIZER</a:t>
            </a:r>
          </a:p>
          <a:p>
            <a:pPr algn="ctr">
              <a:lnSpc>
                <a:spcPct val="110000"/>
              </a:lnSpc>
              <a:spcBef>
                <a:spcPts val="2000"/>
              </a:spcBef>
              <a:defRPr sz="3200">
                <a:latin typeface="Calibri"/>
                <a:ea typeface="Calibri"/>
                <a:cs typeface="Calibri"/>
                <a:sym typeface="Calibri"/>
              </a:defRPr>
            </a:pPr>
            <a:r>
              <a:rPr dirty="0"/>
              <a:t>First, shake the colorizer like a </a:t>
            </a:r>
            <a:br>
              <a:rPr lang="de-DE" dirty="0"/>
            </a:br>
            <a:r>
              <a:rPr dirty="0"/>
              <a:t>cocktail shaker (to dissolve sediment)</a:t>
            </a:r>
            <a:br>
              <a:rPr dirty="0"/>
            </a:br>
            <a:r>
              <a:rPr dirty="0"/>
              <a:t>... then open it.</a:t>
            </a:r>
          </a:p>
        </p:txBody>
      </p:sp>
      <p:sp>
        <p:nvSpPr>
          <p:cNvPr id="380" name="DOSIEREN UND EINREIBEN…"/>
          <p:cNvSpPr txBox="1"/>
          <p:nvPr/>
        </p:nvSpPr>
        <p:spPr>
          <a:xfrm>
            <a:off x="8560771" y="2932814"/>
            <a:ext cx="7262461" cy="2344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rPr dirty="0"/>
              <a:t>DOSAGE</a:t>
            </a:r>
          </a:p>
          <a:p>
            <a:pPr algn="ctr">
              <a:lnSpc>
                <a:spcPct val="110000"/>
              </a:lnSpc>
              <a:spcBef>
                <a:spcPts val="2000"/>
              </a:spcBef>
              <a:defRPr sz="3200">
                <a:latin typeface="Calibri"/>
                <a:ea typeface="Calibri"/>
                <a:cs typeface="Calibri"/>
                <a:sym typeface="Calibri"/>
              </a:defRPr>
            </a:pPr>
            <a:r>
              <a:rPr dirty="0"/>
              <a:t>Fill your entire palm with the colorizer. Depending on the size of your hand, </a:t>
            </a:r>
            <a:br>
              <a:rPr lang="de-DE" dirty="0"/>
            </a:br>
            <a:r>
              <a:rPr dirty="0"/>
              <a:t>you'll need more or less liquid.</a:t>
            </a:r>
          </a:p>
        </p:txBody>
      </p:sp>
      <p:sp>
        <p:nvSpPr>
          <p:cNvPr id="381" name="Training mit Färber"/>
          <p:cNvSpPr txBox="1"/>
          <p:nvPr/>
        </p:nvSpPr>
        <p:spPr>
          <a:xfrm>
            <a:off x="8088210" y="1397000"/>
            <a:ext cx="8207580" cy="8605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ctr">
              <a:lnSpc>
                <a:spcPct val="90000"/>
              </a:lnSpc>
              <a:spcBef>
                <a:spcPts val="3000"/>
              </a:spcBef>
              <a:defRPr sz="6000" b="1">
                <a:latin typeface="Calibri"/>
                <a:ea typeface="Calibri"/>
                <a:cs typeface="Calibri"/>
                <a:sym typeface="Calibri"/>
              </a:defRPr>
            </a:lvl1pPr>
          </a:lstStyle>
          <a:p>
            <a:r>
              <a:t>Training with colorizer</a:t>
            </a:r>
          </a:p>
        </p:txBody>
      </p:sp>
      <p:sp>
        <p:nvSpPr>
          <p:cNvPr id="382" name="FARBENTWICKLUNG ABWARTEN…"/>
          <p:cNvSpPr txBox="1"/>
          <p:nvPr/>
        </p:nvSpPr>
        <p:spPr>
          <a:xfrm>
            <a:off x="16696069" y="2932813"/>
            <a:ext cx="6942935" cy="2344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rPr dirty="0"/>
              <a:t>RUB IN</a:t>
            </a:r>
          </a:p>
          <a:p>
            <a:pPr algn="ctr">
              <a:lnSpc>
                <a:spcPct val="110000"/>
              </a:lnSpc>
              <a:spcBef>
                <a:spcPts val="2000"/>
              </a:spcBef>
              <a:defRPr sz="3200">
                <a:latin typeface="Calibri"/>
                <a:ea typeface="Calibri"/>
                <a:cs typeface="Calibri"/>
                <a:sym typeface="Calibri"/>
              </a:defRPr>
            </a:pPr>
            <a:r>
              <a:rPr dirty="0"/>
              <a:t>Rub your hands thoroughly. </a:t>
            </a:r>
            <a:br>
              <a:rPr dirty="0"/>
            </a:br>
            <a:r>
              <a:rPr dirty="0"/>
              <a:t>Then wait 30 to 60 seconds until </a:t>
            </a:r>
            <a:br>
              <a:rPr lang="de-DE" dirty="0"/>
            </a:br>
            <a:r>
              <a:rPr dirty="0"/>
              <a:t>the coloration becomes visible.</a:t>
            </a:r>
          </a:p>
        </p:txBody>
      </p:sp>
      <p:pic>
        <p:nvPicPr>
          <p:cNvPr id="383" name="DCW_Instructions_v2_STEP-1-2_1400px_FD.png" descr="DCW_Instructions_v2_STEP-1-2_1400px_FD.png"/>
          <p:cNvPicPr>
            <a:picLocks noChangeAspect="1"/>
          </p:cNvPicPr>
          <p:nvPr/>
        </p:nvPicPr>
        <p:blipFill>
          <a:blip r:embed="rId3"/>
          <a:srcRect l="1281" r="1281" b="15403"/>
          <a:stretch>
            <a:fillRect/>
          </a:stretch>
        </p:blipFill>
        <p:spPr>
          <a:xfrm>
            <a:off x="11856716" y="4489201"/>
            <a:ext cx="10659665" cy="9254775"/>
          </a:xfrm>
          <a:prstGeom prst="rect">
            <a:avLst/>
          </a:prstGeom>
          <a:ln w="12700">
            <a:miter lim="400000"/>
          </a:ln>
        </p:spPr>
      </p:pic>
      <p:pic>
        <p:nvPicPr>
          <p:cNvPr id="384" name="DCW_Shake&amp;Open_DC1_v1_500px_FD.png" descr="DCW_Shake&amp;Open_DC1_v1_500px_FD.png"/>
          <p:cNvPicPr>
            <a:picLocks noChangeAspect="1"/>
          </p:cNvPicPr>
          <p:nvPr/>
        </p:nvPicPr>
        <p:blipFill>
          <a:blip r:embed="rId4"/>
          <a:stretch>
            <a:fillRect/>
          </a:stretch>
        </p:blipFill>
        <p:spPr>
          <a:xfrm>
            <a:off x="1909957" y="6779045"/>
            <a:ext cx="6035279" cy="6035279"/>
          </a:xfrm>
          <a:prstGeom prst="rect">
            <a:avLst/>
          </a:prstGeom>
          <a:ln w="12700">
            <a:miter lim="400000"/>
          </a:ln>
        </p:spPr>
      </p:pic>
      <p:pic>
        <p:nvPicPr>
          <p:cNvPr id="385" name="Bild" descr="Bild"/>
          <p:cNvPicPr>
            <a:picLocks noChangeAspect="1"/>
          </p:cNvPicPr>
          <p:nvPr/>
        </p:nvPicPr>
        <p:blipFill>
          <a:blip r:embed="rId5"/>
          <a:stretch>
            <a:fillRect/>
          </a:stretch>
        </p:blipFill>
        <p:spPr>
          <a:xfrm>
            <a:off x="1496106" y="1016538"/>
            <a:ext cx="2261172" cy="493201"/>
          </a:xfrm>
          <a:prstGeom prst="rect">
            <a:avLst/>
          </a:prstGeom>
          <a:ln w="12700">
            <a:miter lim="400000"/>
          </a:ln>
        </p:spPr>
      </p:pic>
      <p:pic>
        <p:nvPicPr>
          <p:cNvPr id="386" name="DW_Await-Color-Dev_compressed.gif" descr="DW_Await-Color-Dev_compressed.gif"/>
          <p:cNvPicPr>
            <a:picLocks/>
          </p:cNvPicPr>
          <p:nvPr/>
        </p:nvPicPr>
        <p:blipFill>
          <a:blip r:embed="rId6"/>
          <a:stretch>
            <a:fillRect/>
          </a:stretch>
        </p:blipFill>
        <p:spPr>
          <a:xfrm>
            <a:off x="19913885" y="5969089"/>
            <a:ext cx="3958865" cy="876228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pic>
        <p:nvPicPr>
          <p:cNvPr id="388" name="DW_Dosage_lightSkin_v1_li-2-wenig_400px_FD.png" descr="DW_Dosage_lightSkin_v1_li-2-wenig_400px_FD.png"/>
          <p:cNvPicPr>
            <a:picLocks noChangeAspect="1"/>
          </p:cNvPicPr>
          <p:nvPr/>
        </p:nvPicPr>
        <p:blipFill>
          <a:blip r:embed="rId2"/>
          <a:stretch>
            <a:fillRect/>
          </a:stretch>
        </p:blipFill>
        <p:spPr>
          <a:xfrm rot="180000" flipH="1">
            <a:off x="12326863" y="4327175"/>
            <a:ext cx="4030851" cy="6429208"/>
          </a:xfrm>
          <a:prstGeom prst="rect">
            <a:avLst/>
          </a:prstGeom>
          <a:ln w="12700">
            <a:miter lim="400000"/>
          </a:ln>
        </p:spPr>
      </p:pic>
      <p:grpSp>
        <p:nvGrpSpPr>
          <p:cNvPr id="391" name="Gruppieren"/>
          <p:cNvGrpSpPr/>
          <p:nvPr/>
        </p:nvGrpSpPr>
        <p:grpSpPr>
          <a:xfrm>
            <a:off x="8846091" y="5318051"/>
            <a:ext cx="2070801" cy="4864376"/>
            <a:chOff x="0" y="0"/>
            <a:chExt cx="2070800" cy="4864374"/>
          </a:xfrm>
        </p:grpSpPr>
        <p:pic>
          <p:nvPicPr>
            <p:cNvPr id="389"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7" cy="4737354"/>
            </a:xfrm>
            <a:prstGeom prst="rect">
              <a:avLst/>
            </a:prstGeom>
            <a:ln w="12700" cap="flat">
              <a:noFill/>
              <a:miter lim="400000"/>
            </a:ln>
            <a:effectLst>
              <a:outerShdw blurRad="190500" dist="82923" dir="5400000" rotWithShape="0">
                <a:srgbClr val="000000">
                  <a:alpha val="29596"/>
                </a:srgbClr>
              </a:outerShdw>
            </a:effectLst>
          </p:spPr>
        </p:pic>
        <p:sp>
          <p:nvSpPr>
            <p:cNvPr id="390" name="Multiplikationszeichen"/>
            <p:cNvSpPr/>
            <p:nvPr/>
          </p:nvSpPr>
          <p:spPr>
            <a:xfrm rot="21300000">
              <a:off x="961654" y="3516335"/>
              <a:ext cx="431801" cy="431801"/>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grpSp>
      <p:pic>
        <p:nvPicPr>
          <p:cNvPr id="392" name="DW_Dosage_darkSkin_v1_re-2-wenig_400px_FD.png" descr="DW_Dosage_darkSkin_v1_re-2-wenig_400px_FD.png"/>
          <p:cNvPicPr>
            <a:picLocks noChangeAspect="1"/>
          </p:cNvPicPr>
          <p:nvPr/>
        </p:nvPicPr>
        <p:blipFill>
          <a:blip r:embed="rId4"/>
          <a:stretch>
            <a:fillRect/>
          </a:stretch>
        </p:blipFill>
        <p:spPr>
          <a:xfrm rot="21120000">
            <a:off x="10009065" y="4325106"/>
            <a:ext cx="4594075" cy="7362006"/>
          </a:xfrm>
          <a:prstGeom prst="rect">
            <a:avLst/>
          </a:prstGeom>
          <a:ln w="12700">
            <a:miter lim="400000"/>
          </a:ln>
        </p:spPr>
      </p:pic>
      <p:sp>
        <p:nvSpPr>
          <p:cNvPr id="393" name="Rechteck"/>
          <p:cNvSpPr/>
          <p:nvPr/>
        </p:nvSpPr>
        <p:spPr>
          <a:xfrm>
            <a:off x="8465091" y="10635563"/>
            <a:ext cx="7453818" cy="2402275"/>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94" name="03 | TRAINING…"/>
          <p:cNvSpPr txBox="1"/>
          <p:nvPr/>
        </p:nvSpPr>
        <p:spPr>
          <a:xfrm>
            <a:off x="-2" y="508218"/>
            <a:ext cx="6374678"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Step</a:t>
            </a:r>
          </a:p>
        </p:txBody>
      </p:sp>
      <p:sp>
        <p:nvSpPr>
          <p:cNvPr id="395" name="Dosiermenge Prüfen…"/>
          <p:cNvSpPr txBox="1"/>
          <p:nvPr/>
        </p:nvSpPr>
        <p:spPr>
          <a:xfrm>
            <a:off x="5318982" y="1409700"/>
            <a:ext cx="13746032" cy="24022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6000" b="1">
                <a:latin typeface="Calibri"/>
                <a:ea typeface="Calibri"/>
                <a:cs typeface="Calibri"/>
                <a:sym typeface="Calibri"/>
              </a:defRPr>
            </a:pPr>
            <a:r>
              <a:rPr>
                <a:solidFill>
                  <a:srgbClr val="1F00EB"/>
                </a:solidFill>
              </a:rPr>
              <a:t> Check:</a:t>
            </a:r>
            <a:r>
              <a:t> Dosage Amount</a:t>
            </a:r>
            <a:endParaRPr>
              <a:solidFill>
                <a:srgbClr val="C72F7C"/>
              </a:solidFill>
            </a:endParaRPr>
          </a:p>
          <a:p>
            <a:pPr algn="ctr">
              <a:lnSpc>
                <a:spcPct val="110000"/>
              </a:lnSpc>
              <a:spcBef>
                <a:spcPts val="2000"/>
              </a:spcBef>
              <a:defRPr sz="3200" b="1">
                <a:solidFill>
                  <a:srgbClr val="1F00EB"/>
                </a:solidFill>
                <a:latin typeface="Calibri"/>
                <a:ea typeface="Calibri"/>
                <a:cs typeface="Calibri"/>
                <a:sym typeface="Calibri"/>
              </a:defRPr>
            </a:pPr>
            <a:r>
              <a:t>What germ reduction have you achieved? </a:t>
            </a:r>
          </a:p>
          <a:p>
            <a:pPr algn="ctr">
              <a:lnSpc>
                <a:spcPct val="110000"/>
              </a:lnSpc>
              <a:spcBef>
                <a:spcPts val="2000"/>
              </a:spcBef>
              <a:defRPr sz="3200">
                <a:latin typeface="Calibri"/>
                <a:ea typeface="Calibri"/>
                <a:cs typeface="Calibri"/>
                <a:sym typeface="Calibri"/>
              </a:defRPr>
            </a:pPr>
            <a:r>
              <a:t>Compare the coloring of your palm with the color chart.</a:t>
            </a:r>
          </a:p>
        </p:txBody>
      </p:sp>
      <p:pic>
        <p:nvPicPr>
          <p:cNvPr id="396" name="DW_Dosage_lightSkin_v1_li-1-kaum_400px_FD.png" descr="DW_Dosage_lightSkin_v1_li-1-kaum_400px_FD.png"/>
          <p:cNvPicPr>
            <a:picLocks noChangeAspect="1"/>
          </p:cNvPicPr>
          <p:nvPr/>
        </p:nvPicPr>
        <p:blipFill>
          <a:blip r:embed="rId5"/>
          <a:stretch>
            <a:fillRect/>
          </a:stretch>
        </p:blipFill>
        <p:spPr>
          <a:xfrm flipH="1">
            <a:off x="3830073" y="4062741"/>
            <a:ext cx="4296834" cy="6853451"/>
          </a:xfrm>
          <a:prstGeom prst="rect">
            <a:avLst/>
          </a:prstGeom>
          <a:ln w="12700">
            <a:miter lim="400000"/>
          </a:ln>
        </p:spPr>
      </p:pic>
      <p:pic>
        <p:nvPicPr>
          <p:cNvPr id="397" name="DW_Dosage_lightSkin_v1_li-3-richtig_400px_FD.png" descr="DW_Dosage_lightSkin_v1_li-3-richtig_400px_FD.png"/>
          <p:cNvPicPr>
            <a:picLocks noChangeAspect="1"/>
          </p:cNvPicPr>
          <p:nvPr/>
        </p:nvPicPr>
        <p:blipFill>
          <a:blip r:embed="rId6"/>
          <a:stretch>
            <a:fillRect/>
          </a:stretch>
        </p:blipFill>
        <p:spPr>
          <a:xfrm flipH="1">
            <a:off x="20086623" y="4252487"/>
            <a:ext cx="4124504" cy="6578583"/>
          </a:xfrm>
          <a:prstGeom prst="rect">
            <a:avLst/>
          </a:prstGeom>
          <a:ln w="12700">
            <a:miter lim="400000"/>
          </a:ln>
        </p:spPr>
      </p:pic>
      <p:grpSp>
        <p:nvGrpSpPr>
          <p:cNvPr id="400" name="Gruppieren"/>
          <p:cNvGrpSpPr/>
          <p:nvPr/>
        </p:nvGrpSpPr>
        <p:grpSpPr>
          <a:xfrm>
            <a:off x="1040087" y="5293406"/>
            <a:ext cx="2070801" cy="4864375"/>
            <a:chOff x="0" y="0"/>
            <a:chExt cx="2070800" cy="4864374"/>
          </a:xfrm>
        </p:grpSpPr>
        <p:pic>
          <p:nvPicPr>
            <p:cNvPr id="398"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7" cy="4737354"/>
            </a:xfrm>
            <a:prstGeom prst="rect">
              <a:avLst/>
            </a:prstGeom>
            <a:ln w="12700" cap="flat">
              <a:noFill/>
              <a:miter lim="400000"/>
            </a:ln>
            <a:effectLst>
              <a:outerShdw blurRad="190500" dist="82923" dir="5400000" rotWithShape="0">
                <a:srgbClr val="000000">
                  <a:alpha val="29596"/>
                </a:srgbClr>
              </a:outerShdw>
            </a:effectLst>
          </p:spPr>
        </p:pic>
        <p:sp>
          <p:nvSpPr>
            <p:cNvPr id="399" name="Multiplikationszeichen"/>
            <p:cNvSpPr/>
            <p:nvPr/>
          </p:nvSpPr>
          <p:spPr>
            <a:xfrm rot="21300000">
              <a:off x="910573" y="2821610"/>
              <a:ext cx="431801" cy="431801"/>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grpSp>
      <p:grpSp>
        <p:nvGrpSpPr>
          <p:cNvPr id="405" name="Gruppieren"/>
          <p:cNvGrpSpPr/>
          <p:nvPr/>
        </p:nvGrpSpPr>
        <p:grpSpPr>
          <a:xfrm>
            <a:off x="16652095" y="5318051"/>
            <a:ext cx="2070801" cy="4864376"/>
            <a:chOff x="0" y="0"/>
            <a:chExt cx="2070800" cy="4864374"/>
          </a:xfrm>
        </p:grpSpPr>
        <p:pic>
          <p:nvPicPr>
            <p:cNvPr id="401"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7" cy="4737354"/>
            </a:xfrm>
            <a:prstGeom prst="rect">
              <a:avLst/>
            </a:prstGeom>
            <a:ln w="12700" cap="flat">
              <a:noFill/>
              <a:miter lim="400000"/>
            </a:ln>
            <a:effectLst>
              <a:outerShdw blurRad="190500" dist="82923" dir="5400000" rotWithShape="0">
                <a:srgbClr val="000000">
                  <a:alpha val="29596"/>
                </a:srgbClr>
              </a:outerShdw>
            </a:effectLst>
          </p:spPr>
        </p:pic>
        <p:grpSp>
          <p:nvGrpSpPr>
            <p:cNvPr id="404" name="Gruppieren"/>
            <p:cNvGrpSpPr/>
            <p:nvPr/>
          </p:nvGrpSpPr>
          <p:grpSpPr>
            <a:xfrm rot="21300000">
              <a:off x="995804" y="4168511"/>
              <a:ext cx="514138" cy="514139"/>
              <a:chOff x="0" y="0"/>
              <a:chExt cx="514137" cy="514137"/>
            </a:xfrm>
          </p:grpSpPr>
          <p:sp>
            <p:nvSpPr>
              <p:cNvPr id="402" name="Kreis"/>
              <p:cNvSpPr/>
              <p:nvPr/>
            </p:nvSpPr>
            <p:spPr>
              <a:xfrm>
                <a:off x="0" y="0"/>
                <a:ext cx="514138" cy="514138"/>
              </a:xfrm>
              <a:prstGeom prst="ellipse">
                <a:avLst/>
              </a:pr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sp>
            <p:nvSpPr>
              <p:cNvPr id="403" name="Markierungszeichen"/>
              <p:cNvSpPr/>
              <p:nvPr/>
            </p:nvSpPr>
            <p:spPr>
              <a:xfrm>
                <a:off x="92471" y="146987"/>
                <a:ext cx="332866" cy="255542"/>
              </a:xfrm>
              <a:custGeom>
                <a:avLst/>
                <a:gdLst/>
                <a:ahLst/>
                <a:cxnLst>
                  <a:cxn ang="0">
                    <a:pos x="wd2" y="hd2"/>
                  </a:cxn>
                  <a:cxn ang="5400000">
                    <a:pos x="wd2" y="hd2"/>
                  </a:cxn>
                  <a:cxn ang="10800000">
                    <a:pos x="wd2" y="hd2"/>
                  </a:cxn>
                  <a:cxn ang="16200000">
                    <a:pos x="wd2" y="hd2"/>
                  </a:cxn>
                </a:cxnLst>
                <a:rect l="0" t="0" r="r" b="b"/>
                <a:pathLst>
                  <a:path w="21576" h="21585"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07A588"/>
              </a:solidFill>
              <a:ln w="12700" cap="flat">
                <a:solidFill>
                  <a:srgbClr val="00AA89"/>
                </a:solidFill>
                <a:prstDash val="solid"/>
                <a:round/>
              </a:ln>
              <a:effectLst/>
            </p:spPr>
            <p:txBody>
              <a:bodyPr wrap="square" lIns="0" tIns="0" rIns="0" bIns="0" numCol="1" anchor="ctr">
                <a:noAutofit/>
              </a:bodyPr>
              <a:lstStyle/>
              <a:p>
                <a:endParaRPr/>
              </a:p>
            </p:txBody>
          </p:sp>
        </p:grpSp>
      </p:grpSp>
      <p:pic>
        <p:nvPicPr>
          <p:cNvPr id="406" name="DW_Dosage_darkSkin_v1_re-1-kaum_400px_FD.png" descr="DW_Dosage_darkSkin_v1_re-1-kaum_400px_FD.png"/>
          <p:cNvPicPr>
            <a:picLocks noChangeAspect="1"/>
          </p:cNvPicPr>
          <p:nvPr/>
        </p:nvPicPr>
        <p:blipFill>
          <a:blip r:embed="rId7"/>
          <a:stretch>
            <a:fillRect/>
          </a:stretch>
        </p:blipFill>
        <p:spPr>
          <a:xfrm>
            <a:off x="2449679" y="4528306"/>
            <a:ext cx="4650747" cy="7452822"/>
          </a:xfrm>
          <a:prstGeom prst="rect">
            <a:avLst/>
          </a:prstGeom>
          <a:ln w="12700">
            <a:miter lim="400000"/>
          </a:ln>
        </p:spPr>
      </p:pic>
      <p:pic>
        <p:nvPicPr>
          <p:cNvPr id="407" name="DW_Dosage_darkSkin_v1_re-3-richtig_400px_FD.png" descr="DW_Dosage_darkSkin_v1_re-3-richtig_400px_FD.png"/>
          <p:cNvPicPr>
            <a:picLocks noChangeAspect="1"/>
          </p:cNvPicPr>
          <p:nvPr/>
        </p:nvPicPr>
        <p:blipFill>
          <a:blip r:embed="rId8"/>
          <a:stretch>
            <a:fillRect/>
          </a:stretch>
        </p:blipFill>
        <p:spPr>
          <a:xfrm>
            <a:off x="17767684" y="4450655"/>
            <a:ext cx="4594075" cy="7362006"/>
          </a:xfrm>
          <a:prstGeom prst="rect">
            <a:avLst/>
          </a:prstGeom>
          <a:ln w="12700">
            <a:miter lim="400000"/>
          </a:ln>
        </p:spPr>
      </p:pic>
      <p:sp>
        <p:nvSpPr>
          <p:cNvPr id="408" name="Rechteck"/>
          <p:cNvSpPr/>
          <p:nvPr/>
        </p:nvSpPr>
        <p:spPr>
          <a:xfrm>
            <a:off x="659087" y="10635563"/>
            <a:ext cx="7453818" cy="2402276"/>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09" name="Rechteck"/>
          <p:cNvSpPr/>
          <p:nvPr/>
        </p:nvSpPr>
        <p:spPr>
          <a:xfrm>
            <a:off x="16271095" y="10635563"/>
            <a:ext cx="7453818" cy="2402275"/>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0" name="Große Flächen sind nicht benetzt. Wenn möglich, wiederhole den ersten Schritt."/>
          <p:cNvSpPr txBox="1"/>
          <p:nvPr/>
        </p:nvSpPr>
        <p:spPr>
          <a:xfrm>
            <a:off x="1876239" y="11064193"/>
            <a:ext cx="5019513" cy="1600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110000"/>
              </a:lnSpc>
              <a:spcBef>
                <a:spcPts val="2000"/>
              </a:spcBef>
              <a:defRPr sz="3000" spc="29">
                <a:latin typeface="Calibri"/>
                <a:ea typeface="Calibri"/>
                <a:cs typeface="Calibri"/>
                <a:sym typeface="Calibri"/>
              </a:defRPr>
            </a:pPr>
            <a:r>
              <a:rPr b="1" dirty="0"/>
              <a:t>Large areas are uncolored.</a:t>
            </a:r>
            <a:br>
              <a:rPr dirty="0"/>
            </a:br>
            <a:r>
              <a:rPr dirty="0"/>
              <a:t>If possible, wash your hands and repeat Step 1.</a:t>
            </a:r>
          </a:p>
        </p:txBody>
      </p:sp>
      <p:sp>
        <p:nvSpPr>
          <p:cNvPr id="411" name="Die Dosiermenge war ausreichend. Sehr gut!"/>
          <p:cNvSpPr txBox="1"/>
          <p:nvPr/>
        </p:nvSpPr>
        <p:spPr>
          <a:xfrm>
            <a:off x="17126261" y="11064193"/>
            <a:ext cx="5743484" cy="10225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110000"/>
              </a:lnSpc>
              <a:spcBef>
                <a:spcPts val="2000"/>
              </a:spcBef>
              <a:defRPr sz="3000" spc="29">
                <a:latin typeface="Calibri"/>
                <a:ea typeface="Calibri"/>
                <a:cs typeface="Calibri"/>
                <a:sym typeface="Calibri"/>
              </a:defRPr>
            </a:pPr>
            <a:r>
              <a:rPr b="1"/>
              <a:t>Very good! </a:t>
            </a:r>
            <a:br>
              <a:rPr b="1"/>
            </a:br>
            <a:r>
              <a:t>The dosage amount was sufficient.</a:t>
            </a:r>
          </a:p>
        </p:txBody>
      </p:sp>
      <p:sp>
        <p:nvSpPr>
          <p:cNvPr id="412" name="Die Dosiermenge war zu gering. Oder schau mal, ob beim Auftragen zu viel vertropft ist."/>
          <p:cNvSpPr txBox="1"/>
          <p:nvPr/>
        </p:nvSpPr>
        <p:spPr>
          <a:xfrm>
            <a:off x="9254954" y="11064193"/>
            <a:ext cx="5874092" cy="15450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110000"/>
              </a:lnSpc>
              <a:spcBef>
                <a:spcPts val="2000"/>
              </a:spcBef>
              <a:defRPr sz="3000" spc="29">
                <a:latin typeface="Calibri"/>
                <a:ea typeface="Calibri"/>
                <a:cs typeface="Calibri"/>
                <a:sym typeface="Calibri"/>
              </a:defRPr>
            </a:pPr>
            <a:r>
              <a:rPr b="1"/>
              <a:t>The dosage amount was too low. </a:t>
            </a:r>
            <a:r>
              <a:t>Or check if too much dripped off during application.</a:t>
            </a:r>
          </a:p>
        </p:txBody>
      </p:sp>
      <p:pic>
        <p:nvPicPr>
          <p:cNvPr id="413" name="Bild" descr="Bild"/>
          <p:cNvPicPr>
            <a:picLocks noChangeAspect="1"/>
          </p:cNvPicPr>
          <p:nvPr/>
        </p:nvPicPr>
        <p:blipFill>
          <a:blip r:embed="rId9"/>
          <a:stretch>
            <a:fillRect/>
          </a:stretch>
        </p:blipFill>
        <p:spPr>
          <a:xfrm>
            <a:off x="1496106" y="1016538"/>
            <a:ext cx="2261172" cy="493201"/>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415" name="03 | TRAINING…"/>
          <p:cNvSpPr txBox="1"/>
          <p:nvPr/>
        </p:nvSpPr>
        <p:spPr>
          <a:xfrm>
            <a:off x="-2" y="508218"/>
            <a:ext cx="6349278"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Step</a:t>
            </a:r>
          </a:p>
        </p:txBody>
      </p:sp>
      <p:sp>
        <p:nvSpPr>
          <p:cNvPr id="416" name="Rechteck"/>
          <p:cNvSpPr/>
          <p:nvPr/>
        </p:nvSpPr>
        <p:spPr>
          <a:xfrm>
            <a:off x="8634454" y="1756883"/>
            <a:ext cx="7115095" cy="5142520"/>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7" name="Rechteck"/>
          <p:cNvSpPr/>
          <p:nvPr/>
        </p:nvSpPr>
        <p:spPr>
          <a:xfrm>
            <a:off x="16182956" y="1756883"/>
            <a:ext cx="7115096" cy="5142520"/>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8" name="Rechteck"/>
          <p:cNvSpPr/>
          <p:nvPr/>
        </p:nvSpPr>
        <p:spPr>
          <a:xfrm>
            <a:off x="8634454" y="7339086"/>
            <a:ext cx="7115095" cy="5142522"/>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9" name="Rechteck"/>
          <p:cNvSpPr/>
          <p:nvPr/>
        </p:nvSpPr>
        <p:spPr>
          <a:xfrm>
            <a:off x="16182956" y="7339086"/>
            <a:ext cx="7115096" cy="5142522"/>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20" name="Rechteck"/>
          <p:cNvSpPr/>
          <p:nvPr/>
        </p:nvSpPr>
        <p:spPr>
          <a:xfrm>
            <a:off x="1085950" y="7339087"/>
            <a:ext cx="7115093" cy="5142521"/>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21" name="Fingertips_01_v1_compressed.gif" descr="Fingertips_01_v1_compressed.gif"/>
          <p:cNvPicPr>
            <a:picLocks/>
          </p:cNvPicPr>
          <p:nvPr/>
        </p:nvPicPr>
        <p:blipFill>
          <a:blip r:embed="rId2"/>
          <a:stretch>
            <a:fillRect/>
          </a:stretch>
        </p:blipFill>
        <p:spPr>
          <a:xfrm>
            <a:off x="3374823" y="7537304"/>
            <a:ext cx="4445003" cy="4445003"/>
          </a:xfrm>
          <a:prstGeom prst="rect">
            <a:avLst/>
          </a:prstGeom>
          <a:ln w="12700">
            <a:miter lim="400000"/>
          </a:ln>
        </p:spPr>
      </p:pic>
      <p:pic>
        <p:nvPicPr>
          <p:cNvPr id="422" name="Finger_Backs_05_v1_compressed.gif" descr="Finger_Backs_05_v1_compressed.gif"/>
          <p:cNvPicPr>
            <a:picLocks/>
          </p:cNvPicPr>
          <p:nvPr/>
        </p:nvPicPr>
        <p:blipFill>
          <a:blip r:embed="rId3"/>
          <a:stretch>
            <a:fillRect/>
          </a:stretch>
        </p:blipFill>
        <p:spPr>
          <a:xfrm>
            <a:off x="11232056" y="1955100"/>
            <a:ext cx="4445003" cy="4445002"/>
          </a:xfrm>
          <a:prstGeom prst="rect">
            <a:avLst/>
          </a:prstGeom>
          <a:ln w="12700">
            <a:miter lim="400000"/>
          </a:ln>
        </p:spPr>
      </p:pic>
      <p:pic>
        <p:nvPicPr>
          <p:cNvPr id="423" name="Finger_Gaps_03_v1_compressed.gif" descr="Finger_Gaps_03_v1_compressed.gif"/>
          <p:cNvPicPr>
            <a:picLocks/>
          </p:cNvPicPr>
          <p:nvPr/>
        </p:nvPicPr>
        <p:blipFill>
          <a:blip r:embed="rId4"/>
          <a:stretch>
            <a:fillRect/>
          </a:stretch>
        </p:blipFill>
        <p:spPr>
          <a:xfrm>
            <a:off x="18885870" y="2082836"/>
            <a:ext cx="4317689" cy="4317687"/>
          </a:xfrm>
          <a:prstGeom prst="rect">
            <a:avLst/>
          </a:prstGeom>
          <a:ln w="12700">
            <a:miter lim="400000"/>
          </a:ln>
        </p:spPr>
      </p:pic>
      <p:pic>
        <p:nvPicPr>
          <p:cNvPr id="424" name="Thumbs_04_v1_compressed.gif" descr="Thumbs_04_v1_compressed.gif"/>
          <p:cNvPicPr>
            <a:picLocks/>
          </p:cNvPicPr>
          <p:nvPr/>
        </p:nvPicPr>
        <p:blipFill>
          <a:blip r:embed="rId5"/>
          <a:stretch>
            <a:fillRect/>
          </a:stretch>
        </p:blipFill>
        <p:spPr>
          <a:xfrm>
            <a:off x="11181256" y="7507830"/>
            <a:ext cx="4445003" cy="4445003"/>
          </a:xfrm>
          <a:prstGeom prst="rect">
            <a:avLst/>
          </a:prstGeom>
          <a:ln w="12700">
            <a:miter lim="400000"/>
          </a:ln>
        </p:spPr>
      </p:pic>
      <p:pic>
        <p:nvPicPr>
          <p:cNvPr id="425" name="Wrist_02_v1_compressed.gif" descr="Wrist_02_v1_compressed.gif"/>
          <p:cNvPicPr>
            <a:picLocks/>
          </p:cNvPicPr>
          <p:nvPr/>
        </p:nvPicPr>
        <p:blipFill>
          <a:blip r:embed="rId6"/>
          <a:stretch>
            <a:fillRect/>
          </a:stretch>
        </p:blipFill>
        <p:spPr>
          <a:xfrm>
            <a:off x="18730224" y="7687847"/>
            <a:ext cx="4445003" cy="4445002"/>
          </a:xfrm>
          <a:prstGeom prst="rect">
            <a:avLst/>
          </a:prstGeom>
          <a:ln w="12700">
            <a:miter lim="400000"/>
          </a:ln>
        </p:spPr>
      </p:pic>
      <p:pic>
        <p:nvPicPr>
          <p:cNvPr id="426" name="Screenshots_DW1_Daumen_v1_300px_FD.jpg" descr="Screenshots_DW1_Daumen_v1_300px_FD.jpg"/>
          <p:cNvPicPr>
            <a:picLocks noChangeAspect="1"/>
          </p:cNvPicPr>
          <p:nvPr/>
        </p:nvPicPr>
        <p:blipFill>
          <a:blip r:embed="rId7"/>
          <a:srcRect t="18" b="18"/>
          <a:stretch>
            <a:fillRect/>
          </a:stretch>
        </p:blipFill>
        <p:spPr>
          <a:xfrm>
            <a:off x="8842452" y="7537621"/>
            <a:ext cx="2815482" cy="4943987"/>
          </a:xfrm>
          <a:prstGeom prst="rect">
            <a:avLst/>
          </a:prstGeom>
          <a:ln w="12700">
            <a:miter lim="400000"/>
          </a:ln>
        </p:spPr>
      </p:pic>
      <p:pic>
        <p:nvPicPr>
          <p:cNvPr id="427" name="Screenshots_DW1_Finger_v1_300px_FD.jpg" descr="Screenshots_DW1_Finger_v1_300px_FD.jpg"/>
          <p:cNvPicPr>
            <a:picLocks noChangeAspect="1"/>
          </p:cNvPicPr>
          <p:nvPr/>
        </p:nvPicPr>
        <p:blipFill>
          <a:blip r:embed="rId8"/>
          <a:srcRect t="18" b="18"/>
          <a:stretch>
            <a:fillRect/>
          </a:stretch>
        </p:blipFill>
        <p:spPr>
          <a:xfrm>
            <a:off x="8842452" y="1955417"/>
            <a:ext cx="2815482" cy="4943986"/>
          </a:xfrm>
          <a:prstGeom prst="rect">
            <a:avLst/>
          </a:prstGeom>
          <a:ln w="12700">
            <a:miter lim="400000"/>
          </a:ln>
        </p:spPr>
      </p:pic>
      <p:pic>
        <p:nvPicPr>
          <p:cNvPr id="428" name="Screenshots_DW1_Fingerspitzen_v1_300px_FD.jpg" descr="Screenshots_DW1_Fingerspitzen_v1_300px_FD.jpg"/>
          <p:cNvPicPr>
            <a:picLocks noChangeAspect="1"/>
          </p:cNvPicPr>
          <p:nvPr/>
        </p:nvPicPr>
        <p:blipFill>
          <a:blip r:embed="rId9"/>
          <a:srcRect t="18" b="18"/>
          <a:stretch>
            <a:fillRect/>
          </a:stretch>
        </p:blipFill>
        <p:spPr>
          <a:xfrm>
            <a:off x="1263750" y="7537621"/>
            <a:ext cx="2815482" cy="4943987"/>
          </a:xfrm>
          <a:prstGeom prst="rect">
            <a:avLst/>
          </a:prstGeom>
          <a:ln w="12700">
            <a:miter lim="400000"/>
          </a:ln>
        </p:spPr>
      </p:pic>
      <p:pic>
        <p:nvPicPr>
          <p:cNvPr id="429" name="Screenshots_DW1_Handgelenk_v1_300px_FD.jpg" descr="Screenshots_DW1_Handgelenk_v1_300px_FD.jpg"/>
          <p:cNvPicPr>
            <a:picLocks noChangeAspect="1"/>
          </p:cNvPicPr>
          <p:nvPr/>
        </p:nvPicPr>
        <p:blipFill>
          <a:blip r:embed="rId10"/>
          <a:srcRect t="18" b="18"/>
          <a:stretch>
            <a:fillRect/>
          </a:stretch>
        </p:blipFill>
        <p:spPr>
          <a:xfrm>
            <a:off x="16389770" y="7537621"/>
            <a:ext cx="2815482" cy="4943987"/>
          </a:xfrm>
          <a:prstGeom prst="rect">
            <a:avLst/>
          </a:prstGeom>
          <a:ln w="12700">
            <a:miter lim="400000"/>
          </a:ln>
        </p:spPr>
      </p:pic>
      <p:pic>
        <p:nvPicPr>
          <p:cNvPr id="430" name="Screenshots_DW1_Zwischenraeume_v1_300px_FD.jpg" descr="Screenshots_DW1_Zwischenraeume_v1_300px_FD.jpg"/>
          <p:cNvPicPr>
            <a:picLocks noChangeAspect="1"/>
          </p:cNvPicPr>
          <p:nvPr/>
        </p:nvPicPr>
        <p:blipFill>
          <a:blip r:embed="rId11"/>
          <a:srcRect t="18" b="18"/>
          <a:stretch>
            <a:fillRect/>
          </a:stretch>
        </p:blipFill>
        <p:spPr>
          <a:xfrm>
            <a:off x="16389770" y="1955417"/>
            <a:ext cx="2815482" cy="4943986"/>
          </a:xfrm>
          <a:prstGeom prst="rect">
            <a:avLst/>
          </a:prstGeom>
          <a:ln w="12700">
            <a:miter lim="400000"/>
          </a:ln>
        </p:spPr>
      </p:pic>
      <p:sp>
        <p:nvSpPr>
          <p:cNvPr id="431" name="Benetzung Prüfen…"/>
          <p:cNvSpPr txBox="1"/>
          <p:nvPr/>
        </p:nvSpPr>
        <p:spPr>
          <a:xfrm>
            <a:off x="1840093" y="2634265"/>
            <a:ext cx="5606805" cy="35861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lnSpc>
                <a:spcPct val="90000"/>
              </a:lnSpc>
              <a:spcBef>
                <a:spcPts val="2000"/>
              </a:spcBef>
              <a:defRPr sz="6000" b="1">
                <a:latin typeface="Calibri"/>
                <a:ea typeface="Calibri"/>
                <a:cs typeface="Calibri"/>
                <a:sym typeface="Calibri"/>
              </a:defRPr>
            </a:pPr>
            <a:r>
              <a:rPr dirty="0">
                <a:solidFill>
                  <a:srgbClr val="1F00EB"/>
                </a:solidFill>
              </a:rPr>
              <a:t>Check:</a:t>
            </a:r>
            <a:r>
              <a:rPr dirty="0"/>
              <a:t> Wetting</a:t>
            </a:r>
          </a:p>
          <a:p>
            <a:pPr algn="ctr">
              <a:lnSpc>
                <a:spcPct val="110000"/>
              </a:lnSpc>
              <a:spcBef>
                <a:spcPts val="2000"/>
              </a:spcBef>
              <a:defRPr sz="3200" b="1">
                <a:solidFill>
                  <a:srgbClr val="1F00EB"/>
                </a:solidFill>
                <a:latin typeface="Calibri"/>
                <a:ea typeface="Calibri"/>
                <a:cs typeface="Calibri"/>
                <a:sym typeface="Calibri"/>
              </a:defRPr>
            </a:pPr>
            <a:r>
              <a:rPr dirty="0"/>
              <a:t>Which areas are not colored?</a:t>
            </a:r>
          </a:p>
          <a:p>
            <a:pPr algn="ctr">
              <a:lnSpc>
                <a:spcPct val="110000"/>
              </a:lnSpc>
              <a:spcBef>
                <a:spcPts val="2000"/>
              </a:spcBef>
              <a:defRPr sz="3200">
                <a:latin typeface="Calibri"/>
                <a:ea typeface="Calibri"/>
                <a:cs typeface="Calibri"/>
                <a:sym typeface="Calibri"/>
              </a:defRPr>
            </a:pPr>
            <a:r>
              <a:rPr dirty="0"/>
              <a:t>Use these helpful techniques </a:t>
            </a:r>
            <a:br>
              <a:rPr dirty="0"/>
            </a:br>
            <a:r>
              <a:rPr dirty="0"/>
              <a:t>to close the gaps right away when decolorizing.</a:t>
            </a:r>
          </a:p>
        </p:txBody>
      </p:sp>
      <p:pic>
        <p:nvPicPr>
          <p:cNvPr id="432" name="Bild" descr="Bild"/>
          <p:cNvPicPr>
            <a:picLocks noChangeAspect="1"/>
          </p:cNvPicPr>
          <p:nvPr/>
        </p:nvPicPr>
        <p:blipFill>
          <a:blip r:embed="rId12"/>
          <a:stretch>
            <a:fillRect/>
          </a:stretch>
        </p:blipFill>
        <p:spPr>
          <a:xfrm>
            <a:off x="1496106" y="1016538"/>
            <a:ext cx="2261172" cy="493201"/>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03 | TRAINING…"/>
          <p:cNvSpPr txBox="1"/>
          <p:nvPr/>
        </p:nvSpPr>
        <p:spPr>
          <a:xfrm>
            <a:off x="-2" y="508218"/>
            <a:ext cx="6349278"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Step</a:t>
            </a:r>
          </a:p>
        </p:txBody>
      </p:sp>
      <p:sp>
        <p:nvSpPr>
          <p:cNvPr id="435" name="Rechteck"/>
          <p:cNvSpPr/>
          <p:nvPr/>
        </p:nvSpPr>
        <p:spPr>
          <a:xfrm>
            <a:off x="-1" y="7620000"/>
            <a:ext cx="24384001" cy="6096000"/>
          </a:xfrm>
          <a:prstGeom prst="rect">
            <a:avLst/>
          </a:prstGeom>
          <a:gradFill>
            <a:gsLst>
              <a:gs pos="0">
                <a:srgbClr val="FFFFFF"/>
              </a:gs>
              <a:gs pos="100000">
                <a:srgbClr val="CBD2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436" name="DCW_Instructions_v2_STEP-3-1_1400px_FD.png" descr="DCW_Instructions_v2_STEP-3-1_1400px_FD.png"/>
          <p:cNvPicPr>
            <a:picLocks noChangeAspect="1"/>
          </p:cNvPicPr>
          <p:nvPr/>
        </p:nvPicPr>
        <p:blipFill>
          <a:blip r:embed="rId2"/>
          <a:srcRect l="26940" r="26940" b="22922"/>
          <a:stretch>
            <a:fillRect/>
          </a:stretch>
        </p:blipFill>
        <p:spPr>
          <a:xfrm>
            <a:off x="6720919" y="4916843"/>
            <a:ext cx="5281309" cy="8826362"/>
          </a:xfrm>
          <a:prstGeom prst="rect">
            <a:avLst/>
          </a:prstGeom>
          <a:ln w="12700">
            <a:miter lim="400000"/>
          </a:ln>
        </p:spPr>
      </p:pic>
      <p:sp>
        <p:nvSpPr>
          <p:cNvPr id="437" name="NIMM DEN ENTFÄRBER…"/>
          <p:cNvSpPr txBox="1"/>
          <p:nvPr/>
        </p:nvSpPr>
        <p:spPr>
          <a:xfrm>
            <a:off x="1532036" y="2918099"/>
            <a:ext cx="5796296" cy="11576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TAKE THE DECOLORIZER</a:t>
            </a:r>
          </a:p>
          <a:p>
            <a:pPr algn="ctr">
              <a:lnSpc>
                <a:spcPct val="110000"/>
              </a:lnSpc>
              <a:spcBef>
                <a:spcPts val="2000"/>
              </a:spcBef>
              <a:defRPr sz="3200">
                <a:latin typeface="Calibri"/>
                <a:ea typeface="Calibri"/>
                <a:cs typeface="Calibri"/>
                <a:sym typeface="Calibri"/>
              </a:defRPr>
            </a:pPr>
            <a:r>
              <a:t>... and open it.</a:t>
            </a:r>
          </a:p>
        </p:txBody>
      </p:sp>
      <p:sp>
        <p:nvSpPr>
          <p:cNvPr id="438" name="DOSIEREN UND EINREIBEN…"/>
          <p:cNvSpPr txBox="1"/>
          <p:nvPr/>
        </p:nvSpPr>
        <p:spPr>
          <a:xfrm>
            <a:off x="8481129" y="2918099"/>
            <a:ext cx="7421743" cy="2344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rPr dirty="0"/>
              <a:t>DOSE AND RUB IN</a:t>
            </a:r>
          </a:p>
          <a:p>
            <a:pPr algn="ctr">
              <a:lnSpc>
                <a:spcPct val="110000"/>
              </a:lnSpc>
              <a:spcBef>
                <a:spcPts val="2000"/>
              </a:spcBef>
              <a:defRPr sz="3200">
                <a:latin typeface="Calibri"/>
                <a:ea typeface="Calibri"/>
                <a:cs typeface="Calibri"/>
                <a:sym typeface="Calibri"/>
              </a:defRPr>
            </a:pPr>
            <a:r>
              <a:rPr dirty="0"/>
              <a:t>Fill your cupped hand with the decolorizer. As you rub it in, every hand movement will immediately become visible.</a:t>
            </a:r>
          </a:p>
        </p:txBody>
      </p:sp>
      <p:sp>
        <p:nvSpPr>
          <p:cNvPr id="439" name="Training mit Entfärber"/>
          <p:cNvSpPr txBox="1"/>
          <p:nvPr/>
        </p:nvSpPr>
        <p:spPr>
          <a:xfrm>
            <a:off x="4710710" y="1397000"/>
            <a:ext cx="14962580" cy="8605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ctr">
              <a:lnSpc>
                <a:spcPct val="90000"/>
              </a:lnSpc>
              <a:spcBef>
                <a:spcPts val="3000"/>
              </a:spcBef>
              <a:defRPr sz="6000" b="1">
                <a:latin typeface="Calibri"/>
                <a:ea typeface="Calibri"/>
                <a:cs typeface="Calibri"/>
                <a:sym typeface="Calibri"/>
              </a:defRPr>
            </a:lvl1pPr>
          </a:lstStyle>
          <a:p>
            <a:r>
              <a:t>Training with decolorizer</a:t>
            </a:r>
          </a:p>
        </p:txBody>
      </p:sp>
      <p:sp>
        <p:nvSpPr>
          <p:cNvPr id="440" name="TECHNIK OPTIMIEREN…"/>
          <p:cNvSpPr txBox="1"/>
          <p:nvPr/>
        </p:nvSpPr>
        <p:spPr>
          <a:xfrm>
            <a:off x="16714590" y="2932814"/>
            <a:ext cx="6887090" cy="1693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OPTIMIZE TECHNIQUE</a:t>
            </a:r>
          </a:p>
          <a:p>
            <a:pPr algn="ctr">
              <a:lnSpc>
                <a:spcPct val="110000"/>
              </a:lnSpc>
              <a:spcBef>
                <a:spcPts val="2000"/>
              </a:spcBef>
              <a:defRPr sz="3200">
                <a:latin typeface="Calibri"/>
                <a:ea typeface="Calibri"/>
                <a:cs typeface="Calibri"/>
                <a:sym typeface="Calibri"/>
              </a:defRPr>
            </a:pPr>
            <a:r>
              <a:t>Look closely: Which hand movements wet your hands the fastest?</a:t>
            </a:r>
          </a:p>
        </p:txBody>
      </p:sp>
      <p:pic>
        <p:nvPicPr>
          <p:cNvPr id="441" name="DCW_Instructions_v2_STEP-3-2_01_1400px_FD.png" descr="DCW_Instructions_v2_STEP-3-2_01_1400px_FD.png"/>
          <p:cNvPicPr>
            <a:picLocks noChangeAspect="1"/>
          </p:cNvPicPr>
          <p:nvPr/>
        </p:nvPicPr>
        <p:blipFill>
          <a:blip r:embed="rId3"/>
          <a:srcRect t="837" b="13304"/>
          <a:stretch>
            <a:fillRect/>
          </a:stretch>
        </p:blipFill>
        <p:spPr>
          <a:xfrm>
            <a:off x="7987813" y="4224296"/>
            <a:ext cx="11086680" cy="9518858"/>
          </a:xfrm>
          <a:prstGeom prst="rect">
            <a:avLst/>
          </a:prstGeom>
          <a:ln w="12700">
            <a:miter lim="400000"/>
          </a:ln>
        </p:spPr>
      </p:pic>
      <p:pic>
        <p:nvPicPr>
          <p:cNvPr id="442" name="DCW_Instructions_v2_STEP-3-2_03_1400px_FD.png" descr="DCW_Instructions_v2_STEP-3-2_03_1400px_FD.png"/>
          <p:cNvPicPr>
            <a:picLocks noChangeAspect="1"/>
          </p:cNvPicPr>
          <p:nvPr/>
        </p:nvPicPr>
        <p:blipFill>
          <a:blip r:embed="rId4"/>
          <a:srcRect l="819" r="819"/>
          <a:stretch>
            <a:fillRect/>
          </a:stretch>
        </p:blipFill>
        <p:spPr>
          <a:xfrm rot="18289435">
            <a:off x="14151693" y="2351599"/>
            <a:ext cx="11401759" cy="11591805"/>
          </a:xfrm>
          <a:prstGeom prst="rect">
            <a:avLst/>
          </a:prstGeom>
          <a:ln w="12700">
            <a:miter lim="400000"/>
          </a:ln>
        </p:spPr>
      </p:pic>
      <p:pic>
        <p:nvPicPr>
          <p:cNvPr id="443" name="DCW_Shake&amp;Open_DC2_v1_500px_FD.png" descr="DCW_Shake&amp;Open_DC2_v1_500px_FD.png"/>
          <p:cNvPicPr>
            <a:picLocks noChangeAspect="1"/>
          </p:cNvPicPr>
          <p:nvPr/>
        </p:nvPicPr>
        <p:blipFill>
          <a:blip r:embed="rId5"/>
          <a:stretch>
            <a:fillRect/>
          </a:stretch>
        </p:blipFill>
        <p:spPr>
          <a:xfrm>
            <a:off x="1909957" y="6779045"/>
            <a:ext cx="6035279" cy="6035279"/>
          </a:xfrm>
          <a:prstGeom prst="rect">
            <a:avLst/>
          </a:prstGeom>
          <a:ln w="12700">
            <a:miter lim="400000"/>
          </a:ln>
        </p:spPr>
      </p:pic>
      <p:pic>
        <p:nvPicPr>
          <p:cNvPr id="444" name="Bild" descr="Bild"/>
          <p:cNvPicPr>
            <a:picLocks noChangeAspect="1"/>
          </p:cNvPicPr>
          <p:nvPr/>
        </p:nvPicPr>
        <p:blipFill>
          <a:blip r:embed="rId6"/>
          <a:stretch>
            <a:fillRect/>
          </a:stretch>
        </p:blipFill>
        <p:spPr>
          <a:xfrm>
            <a:off x="1496106" y="1016538"/>
            <a:ext cx="2261172" cy="493201"/>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446" name="Rechteck"/>
          <p:cNvSpPr/>
          <p:nvPr/>
        </p:nvSpPr>
        <p:spPr>
          <a:xfrm>
            <a:off x="10194373" y="2035588"/>
            <a:ext cx="13139682" cy="10625085"/>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47" name="Disinfection_Order_cyan_compressed.gif" descr="Disinfection_Order_cyan_compressed.gif"/>
          <p:cNvPicPr>
            <a:picLocks/>
          </p:cNvPicPr>
          <p:nvPr/>
        </p:nvPicPr>
        <p:blipFill>
          <a:blip r:embed="rId2"/>
          <a:stretch>
            <a:fillRect/>
          </a:stretch>
        </p:blipFill>
        <p:spPr>
          <a:xfrm>
            <a:off x="2665678" y="7159883"/>
            <a:ext cx="4612733" cy="5431121"/>
          </a:xfrm>
          <a:prstGeom prst="rect">
            <a:avLst/>
          </a:prstGeom>
          <a:ln w="12700">
            <a:miter lim="400000"/>
          </a:ln>
        </p:spPr>
      </p:pic>
      <p:sp>
        <p:nvSpPr>
          <p:cNvPr id="448" name="Benetzung und Reihenfolge Prüfen…"/>
          <p:cNvSpPr txBox="1"/>
          <p:nvPr/>
        </p:nvSpPr>
        <p:spPr>
          <a:xfrm>
            <a:off x="909744" y="2489412"/>
            <a:ext cx="8124602" cy="44171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6000" b="1">
                <a:latin typeface="Calibri"/>
                <a:ea typeface="Calibri"/>
                <a:cs typeface="Calibri"/>
                <a:sym typeface="Calibri"/>
              </a:defRPr>
            </a:pPr>
            <a:r>
              <a:rPr dirty="0">
                <a:solidFill>
                  <a:srgbClr val="1F00EB"/>
                </a:solidFill>
              </a:rPr>
              <a:t>Check:</a:t>
            </a:r>
            <a:r>
              <a:rPr dirty="0"/>
              <a:t> Wetting </a:t>
            </a:r>
            <a:br>
              <a:rPr dirty="0"/>
            </a:br>
            <a:r>
              <a:rPr dirty="0"/>
              <a:t>and Sequence</a:t>
            </a:r>
            <a:endParaRPr dirty="0">
              <a:solidFill>
                <a:srgbClr val="C72F7C"/>
              </a:solidFill>
            </a:endParaRPr>
          </a:p>
          <a:p>
            <a:pPr algn="ctr">
              <a:lnSpc>
                <a:spcPct val="110000"/>
              </a:lnSpc>
              <a:spcBef>
                <a:spcPts val="2000"/>
              </a:spcBef>
              <a:defRPr sz="3200" b="1">
                <a:solidFill>
                  <a:srgbClr val="1F00EB"/>
                </a:solidFill>
                <a:latin typeface="Calibri"/>
                <a:ea typeface="Calibri"/>
                <a:cs typeface="Calibri"/>
                <a:sym typeface="Calibri"/>
              </a:defRPr>
            </a:pPr>
            <a:r>
              <a:rPr dirty="0"/>
              <a:t>Are there still color residues on your hands? </a:t>
            </a:r>
          </a:p>
          <a:p>
            <a:pPr algn="ctr">
              <a:lnSpc>
                <a:spcPct val="110000"/>
              </a:lnSpc>
              <a:spcBef>
                <a:spcPts val="2000"/>
              </a:spcBef>
              <a:defRPr sz="3200">
                <a:latin typeface="Calibri"/>
                <a:ea typeface="Calibri"/>
                <a:cs typeface="Calibri"/>
                <a:sym typeface="Calibri"/>
              </a:defRPr>
            </a:pPr>
            <a:r>
              <a:rPr dirty="0"/>
              <a:t>Analyze your hand movements and their sequence. Disinfect skin areas with high </a:t>
            </a:r>
            <a:br>
              <a:rPr lang="de-DE" dirty="0"/>
            </a:br>
            <a:r>
              <a:rPr dirty="0"/>
              <a:t>germ density right at the beginning. </a:t>
            </a:r>
          </a:p>
        </p:txBody>
      </p:sp>
      <p:sp>
        <p:nvSpPr>
          <p:cNvPr id="449" name="03 | TRAINING…"/>
          <p:cNvSpPr txBox="1"/>
          <p:nvPr/>
        </p:nvSpPr>
        <p:spPr>
          <a:xfrm>
            <a:off x="-2" y="508218"/>
            <a:ext cx="5335085"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Step</a:t>
            </a:r>
          </a:p>
        </p:txBody>
      </p:sp>
      <p:grpSp>
        <p:nvGrpSpPr>
          <p:cNvPr id="452" name="Gruppieren"/>
          <p:cNvGrpSpPr/>
          <p:nvPr/>
        </p:nvGrpSpPr>
        <p:grpSpPr>
          <a:xfrm>
            <a:off x="11524788" y="3714316"/>
            <a:ext cx="10437598" cy="8946342"/>
            <a:chOff x="0" y="0"/>
            <a:chExt cx="10437596" cy="8946340"/>
          </a:xfrm>
        </p:grpSpPr>
        <p:pic>
          <p:nvPicPr>
            <p:cNvPr id="450" name="Screenshots_DW2_Handflaeche_v1_700px_FD.jpg" descr="Screenshots_DW2_Handflaeche_v1_700px_FD.jpg"/>
            <p:cNvPicPr>
              <a:picLocks noChangeAspect="1"/>
            </p:cNvPicPr>
            <p:nvPr/>
          </p:nvPicPr>
          <p:blipFill>
            <a:blip r:embed="rId3"/>
            <a:srcRect t="20" b="20"/>
            <a:stretch>
              <a:fillRect/>
            </a:stretch>
          </p:blipFill>
          <p:spPr>
            <a:xfrm>
              <a:off x="5339966" y="0"/>
              <a:ext cx="5097631" cy="8946341"/>
            </a:xfrm>
            <a:prstGeom prst="rect">
              <a:avLst/>
            </a:prstGeom>
            <a:ln w="12700" cap="flat">
              <a:noFill/>
              <a:miter lim="400000"/>
            </a:ln>
            <a:effectLst/>
          </p:spPr>
        </p:pic>
        <p:pic>
          <p:nvPicPr>
            <p:cNvPr id="451" name="Screenshots_DW2_Handruecken_v1_700px_FD.jpg" descr="Screenshots_DW2_Handruecken_v1_700px_FD.jpg"/>
            <p:cNvPicPr>
              <a:picLocks noChangeAspect="1"/>
            </p:cNvPicPr>
            <p:nvPr/>
          </p:nvPicPr>
          <p:blipFill>
            <a:blip r:embed="rId4"/>
            <a:srcRect t="20" b="20"/>
            <a:stretch>
              <a:fillRect/>
            </a:stretch>
          </p:blipFill>
          <p:spPr>
            <a:xfrm>
              <a:off x="0" y="0"/>
              <a:ext cx="5097630" cy="8946341"/>
            </a:xfrm>
            <a:prstGeom prst="rect">
              <a:avLst/>
            </a:prstGeom>
            <a:ln w="12700" cap="flat">
              <a:noFill/>
              <a:miter lim="400000"/>
            </a:ln>
            <a:effectLst/>
          </p:spPr>
        </p:pic>
      </p:grpSp>
      <p:pic>
        <p:nvPicPr>
          <p:cNvPr id="453" name="Bild" descr="Bild"/>
          <p:cNvPicPr>
            <a:picLocks noChangeAspect="1"/>
          </p:cNvPicPr>
          <p:nvPr/>
        </p:nvPicPr>
        <p:blipFill>
          <a:blip r:embed="rId5"/>
          <a:stretch>
            <a:fillRect/>
          </a:stretch>
        </p:blipFill>
        <p:spPr>
          <a:xfrm>
            <a:off x="1496106" y="1016538"/>
            <a:ext cx="2261172" cy="493201"/>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 name="DCW_Handwanshing_v1_1200px_FD.jpg" descr="DCW_Handwanshing_v1_1200px_FD.jpg"/>
          <p:cNvPicPr>
            <a:picLocks noChangeAspect="1"/>
          </p:cNvPicPr>
          <p:nvPr/>
        </p:nvPicPr>
        <p:blipFill>
          <a:blip r:embed="rId2"/>
          <a:srcRect l="450" r="3812"/>
          <a:stretch>
            <a:fillRect/>
          </a:stretch>
        </p:blipFill>
        <p:spPr>
          <a:xfrm>
            <a:off x="11394678" y="2578893"/>
            <a:ext cx="12989471" cy="11136966"/>
          </a:xfrm>
          <a:prstGeom prst="rect">
            <a:avLst/>
          </a:prstGeom>
          <a:ln w="12700">
            <a:miter lim="400000"/>
          </a:ln>
        </p:spPr>
      </p:pic>
      <p:sp>
        <p:nvSpPr>
          <p:cNvPr id="456" name="ODER"/>
          <p:cNvSpPr txBox="1"/>
          <p:nvPr/>
        </p:nvSpPr>
        <p:spPr>
          <a:xfrm>
            <a:off x="11069232" y="3688440"/>
            <a:ext cx="2245539"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lgn="ctr">
              <a:spcBef>
                <a:spcPts val="0"/>
              </a:spcBef>
              <a:defRPr sz="4000" b="1" spc="600">
                <a:latin typeface="Calibri"/>
                <a:ea typeface="Calibri"/>
                <a:cs typeface="Calibri"/>
                <a:sym typeface="Calibri"/>
              </a:defRPr>
            </a:lvl1pPr>
          </a:lstStyle>
          <a:p>
            <a:r>
              <a:rPr lang="de-DE" dirty="0"/>
              <a:t>OR</a:t>
            </a:r>
            <a:endParaRPr dirty="0"/>
          </a:p>
        </p:txBody>
      </p:sp>
      <p:sp>
        <p:nvSpPr>
          <p:cNvPr id="457" name="TRAINING BEENDEN…"/>
          <p:cNvSpPr txBox="1"/>
          <p:nvPr/>
        </p:nvSpPr>
        <p:spPr>
          <a:xfrm>
            <a:off x="14819053" y="2932814"/>
            <a:ext cx="6645038" cy="22293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END TRAINING</a:t>
            </a:r>
          </a:p>
          <a:p>
            <a:pPr algn="ctr">
              <a:lnSpc>
                <a:spcPct val="110000"/>
              </a:lnSpc>
              <a:spcBef>
                <a:spcPts val="2000"/>
              </a:spcBef>
              <a:defRPr sz="3200">
                <a:latin typeface="Calibri"/>
                <a:ea typeface="Calibri"/>
                <a:cs typeface="Calibri"/>
                <a:sym typeface="Calibri"/>
              </a:defRPr>
            </a:pPr>
            <a:r>
              <a:t>If you'd like, you can wash your hands and remove any remaining color at the end of the training.</a:t>
            </a:r>
          </a:p>
        </p:txBody>
      </p:sp>
      <p:sp>
        <p:nvSpPr>
          <p:cNvPr id="458" name="TRAINING WIEDERHOLEN…"/>
          <p:cNvSpPr txBox="1"/>
          <p:nvPr/>
        </p:nvSpPr>
        <p:spPr>
          <a:xfrm>
            <a:off x="1716601" y="2932813"/>
            <a:ext cx="8106949" cy="28864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rPr dirty="0"/>
              <a:t>REPEAT TRAINING</a:t>
            </a:r>
          </a:p>
          <a:p>
            <a:pPr algn="ctr">
              <a:lnSpc>
                <a:spcPct val="110000"/>
              </a:lnSpc>
              <a:spcBef>
                <a:spcPts val="2000"/>
              </a:spcBef>
              <a:defRPr sz="3200">
                <a:latin typeface="Calibri"/>
                <a:ea typeface="Calibri"/>
                <a:cs typeface="Calibri"/>
                <a:sym typeface="Calibri"/>
              </a:defRPr>
            </a:pPr>
            <a:r>
              <a:rPr dirty="0"/>
              <a:t>If you've noticed critical errors,</a:t>
            </a:r>
            <a:r>
              <a:rPr lang="de-DE" dirty="0"/>
              <a:t> </a:t>
            </a:r>
            <a:r>
              <a:rPr dirty="0"/>
              <a:t>you should repeat the training immediately. Wash your hands beforehand so that the Colorizer becomes clearly visible again.</a:t>
            </a:r>
          </a:p>
        </p:txBody>
      </p:sp>
      <p:sp>
        <p:nvSpPr>
          <p:cNvPr id="459" name="03 | TRAINING…"/>
          <p:cNvSpPr txBox="1"/>
          <p:nvPr/>
        </p:nvSpPr>
        <p:spPr>
          <a:xfrm>
            <a:off x="-2" y="508218"/>
            <a:ext cx="6374678" cy="8569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Repeat or end</a:t>
            </a:r>
          </a:p>
        </p:txBody>
      </p:sp>
      <p:pic>
        <p:nvPicPr>
          <p:cNvPr id="460" name="pasted-image.pdf" descr="pasted-image.pdf"/>
          <p:cNvPicPr>
            <a:picLocks noChangeAspect="1"/>
          </p:cNvPicPr>
          <p:nvPr/>
        </p:nvPicPr>
        <p:blipFill>
          <a:blip r:embed="rId3"/>
          <a:stretch>
            <a:fillRect/>
          </a:stretch>
        </p:blipFill>
        <p:spPr>
          <a:xfrm>
            <a:off x="3776031" y="7038485"/>
            <a:ext cx="3877255" cy="3112084"/>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Rechteck"/>
          <p:cNvSpPr/>
          <p:nvPr/>
        </p:nvSpPr>
        <p:spPr>
          <a:xfrm>
            <a:off x="0" y="7823200"/>
            <a:ext cx="24384001" cy="58928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463" name="Hygieneteam"/>
          <p:cNvSpPr txBox="1"/>
          <p:nvPr/>
        </p:nvSpPr>
        <p:spPr>
          <a:xfrm>
            <a:off x="1359320" y="9263684"/>
            <a:ext cx="8889074" cy="4549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nSpc>
                <a:spcPct val="90000"/>
              </a:lnSpc>
              <a:spcBef>
                <a:spcPts val="3000"/>
              </a:spcBef>
              <a:defRPr sz="2800" b="1" cap="all" spc="419">
                <a:solidFill>
                  <a:srgbClr val="1F00EB"/>
                </a:solidFill>
                <a:latin typeface="Calibri"/>
                <a:ea typeface="Calibri"/>
                <a:cs typeface="Calibri"/>
                <a:sym typeface="Calibri"/>
              </a:defRPr>
            </a:lvl1pPr>
          </a:lstStyle>
          <a:p>
            <a:r>
              <a:t>Hygiene Team</a:t>
            </a:r>
          </a:p>
        </p:txBody>
      </p:sp>
      <p:sp>
        <p:nvSpPr>
          <p:cNvPr id="464" name="Name Ansprechperson…"/>
          <p:cNvSpPr txBox="1"/>
          <p:nvPr/>
        </p:nvSpPr>
        <p:spPr>
          <a:xfrm>
            <a:off x="1359320" y="9900690"/>
            <a:ext cx="8889073" cy="26305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spAutoFit/>
          </a:bodyPr>
          <a:lstStyle/>
          <a:p>
            <a:pPr>
              <a:lnSpc>
                <a:spcPct val="110000"/>
              </a:lnSpc>
              <a:spcBef>
                <a:spcPts val="0"/>
              </a:spcBef>
              <a:defRPr sz="4000">
                <a:latin typeface="Calibri"/>
                <a:ea typeface="Calibri"/>
                <a:cs typeface="Calibri"/>
                <a:sym typeface="Calibri"/>
              </a:defRPr>
            </a:pPr>
            <a:r>
              <a:rPr dirty="0"/>
              <a:t>Name </a:t>
            </a:r>
            <a:r>
              <a:rPr dirty="0" err="1"/>
              <a:t>Contact Person</a:t>
            </a:r>
            <a:endParaRPr dirty="0"/>
          </a:p>
          <a:p>
            <a:pPr>
              <a:lnSpc>
                <a:spcPct val="110000"/>
              </a:lnSpc>
              <a:spcBef>
                <a:spcPts val="0"/>
              </a:spcBef>
              <a:defRPr sz="2800" b="1">
                <a:solidFill>
                  <a:srgbClr val="5E5E5E"/>
                </a:solidFill>
                <a:latin typeface="Calibri"/>
                <a:ea typeface="Calibri"/>
                <a:cs typeface="Calibri"/>
                <a:sym typeface="Calibri"/>
              </a:defRPr>
            </a:pPr>
            <a:r>
              <a:rPr dirty="0" err="1"/>
              <a:t>Department</a:t>
            </a:r>
            <a:endParaRPr dirty="0"/>
          </a:p>
          <a:p>
            <a:pPr indent="635000">
              <a:lnSpc>
                <a:spcPct val="110000"/>
              </a:lnSpc>
              <a:spcBef>
                <a:spcPts val="2500"/>
              </a:spcBef>
              <a:defRPr sz="3200">
                <a:latin typeface="Calibri"/>
                <a:ea typeface="Calibri"/>
                <a:cs typeface="Calibri"/>
                <a:sym typeface="Calibri"/>
              </a:defRPr>
            </a:pPr>
            <a:r>
              <a:rPr dirty="0"/>
              <a:t>01234 – 5678 9</a:t>
            </a:r>
          </a:p>
          <a:p>
            <a:pPr indent="635000">
              <a:lnSpc>
                <a:spcPct val="110000"/>
              </a:lnSpc>
              <a:spcBef>
                <a:spcPts val="0"/>
              </a:spcBef>
              <a:defRPr sz="3200">
                <a:latin typeface="Calibri"/>
                <a:ea typeface="Calibri"/>
                <a:cs typeface="Calibri"/>
                <a:sym typeface="Calibri"/>
              </a:defRPr>
            </a:pPr>
            <a:r>
              <a:rPr dirty="0" err="1"/>
              <a:t>e-mail@adresse</a:t>
            </a:r>
            <a:r>
              <a:rPr dirty="0"/>
              <a:t>.</a:t>
            </a:r>
            <a:r>
              <a:rPr lang="de-DE" dirty="0"/>
              <a:t>de</a:t>
            </a:r>
            <a:endParaRPr dirty="0"/>
          </a:p>
        </p:txBody>
      </p:sp>
      <p:grpSp>
        <p:nvGrpSpPr>
          <p:cNvPr id="467" name="Gruppieren"/>
          <p:cNvGrpSpPr/>
          <p:nvPr/>
        </p:nvGrpSpPr>
        <p:grpSpPr>
          <a:xfrm>
            <a:off x="1406985" y="11500816"/>
            <a:ext cx="415156" cy="922620"/>
            <a:chOff x="0" y="0"/>
            <a:chExt cx="415155" cy="922618"/>
          </a:xfrm>
        </p:grpSpPr>
        <p:pic>
          <p:nvPicPr>
            <p:cNvPr id="465" name="Bild" descr="Bild"/>
            <p:cNvPicPr>
              <a:picLocks noChangeAspect="1"/>
            </p:cNvPicPr>
            <p:nvPr/>
          </p:nvPicPr>
          <p:blipFill>
            <a:blip r:embed="rId2"/>
            <a:stretch>
              <a:fillRect/>
            </a:stretch>
          </p:blipFill>
          <p:spPr>
            <a:xfrm>
              <a:off x="-1" y="640776"/>
              <a:ext cx="415156" cy="281843"/>
            </a:xfrm>
            <a:prstGeom prst="rect">
              <a:avLst/>
            </a:prstGeom>
            <a:ln w="12700" cap="flat">
              <a:noFill/>
              <a:miter lim="400000"/>
            </a:ln>
            <a:effectLst/>
          </p:spPr>
        </p:pic>
        <p:pic>
          <p:nvPicPr>
            <p:cNvPr id="466" name="Bild" descr="Bild"/>
            <p:cNvPicPr>
              <a:picLocks noChangeAspect="1"/>
            </p:cNvPicPr>
            <p:nvPr/>
          </p:nvPicPr>
          <p:blipFill>
            <a:blip r:embed="rId3"/>
            <a:stretch>
              <a:fillRect/>
            </a:stretch>
          </p:blipFill>
          <p:spPr>
            <a:xfrm>
              <a:off x="5051" y="0"/>
              <a:ext cx="405053" cy="403223"/>
            </a:xfrm>
            <a:prstGeom prst="rect">
              <a:avLst/>
            </a:prstGeom>
            <a:ln w="12700" cap="flat">
              <a:noFill/>
              <a:miter lim="400000"/>
            </a:ln>
            <a:effectLst/>
          </p:spPr>
        </p:pic>
      </p:grpSp>
      <p:sp>
        <p:nvSpPr>
          <p:cNvPr id="468" name="Vielen Dank und bleibt gesund!"/>
          <p:cNvSpPr txBox="1">
            <a:spLocks noGrp="1"/>
          </p:cNvSpPr>
          <p:nvPr>
            <p:ph type="title" idx="4294967295"/>
          </p:nvPr>
        </p:nvSpPr>
        <p:spPr>
          <a:xfrm>
            <a:off x="12339281" y="2332332"/>
            <a:ext cx="9844931" cy="4291570"/>
          </a:xfrm>
          <a:prstGeom prst="rect">
            <a:avLst/>
          </a:prstGeom>
        </p:spPr>
        <p:txBody>
          <a:bodyPr lIns="0" tIns="0" rIns="0" bIns="0"/>
          <a:lstStyle/>
          <a:p>
            <a:pPr algn="l">
              <a:lnSpc>
                <a:spcPct val="80000"/>
              </a:lnSpc>
              <a:defRPr sz="10000" b="1">
                <a:solidFill>
                  <a:srgbClr val="1F00EB"/>
                </a:solidFill>
                <a:latin typeface="Calibri"/>
                <a:ea typeface="Calibri"/>
                <a:cs typeface="Calibri"/>
                <a:sym typeface="Calibri"/>
              </a:defRPr>
            </a:pPr>
            <a:r>
              <a:rPr dirty="0"/>
              <a:t>Thank you </a:t>
            </a:r>
            <a:r>
              <a:rPr dirty="0">
                <a:solidFill>
                  <a:srgbClr val="000000"/>
                </a:solidFill>
              </a:rPr>
              <a:t>and stay healthy</a:t>
            </a:r>
            <a:r>
              <a:rPr dirty="0"/>
              <a:t>!</a:t>
            </a:r>
          </a:p>
        </p:txBody>
      </p:sp>
      <p:pic>
        <p:nvPicPr>
          <p:cNvPr id="469" name="Walking-Hand_Smile_1200px.png" descr="Walking-Hand_Smile_1200px.png"/>
          <p:cNvPicPr>
            <a:picLocks noChangeAspect="1"/>
          </p:cNvPicPr>
          <p:nvPr/>
        </p:nvPicPr>
        <p:blipFill>
          <a:blip r:embed="rId4"/>
          <a:srcRect l="18865"/>
          <a:stretch>
            <a:fillRect/>
          </a:stretch>
        </p:blipFill>
        <p:spPr>
          <a:xfrm>
            <a:off x="0" y="1517823"/>
            <a:ext cx="11590924" cy="7535865"/>
          </a:xfrm>
          <a:prstGeom prst="rect">
            <a:avLst/>
          </a:prstGeom>
          <a:ln w="12700">
            <a:miter lim="400000"/>
          </a:ln>
        </p:spPr>
      </p:pic>
      <p:pic>
        <p:nvPicPr>
          <p:cNvPr id="470" name="Bild" descr="Bild"/>
          <p:cNvPicPr>
            <a:picLocks noChangeAspect="1"/>
          </p:cNvPicPr>
          <p:nvPr/>
        </p:nvPicPr>
        <p:blipFill>
          <a:blip r:embed="rId5"/>
          <a:stretch>
            <a:fillRect/>
          </a:stretch>
        </p:blipFill>
        <p:spPr>
          <a:xfrm>
            <a:off x="13990527" y="5338733"/>
            <a:ext cx="6542440" cy="884516"/>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DW_Michelangelo_Creation_of_Adam_v1_4000px_FD.jpg" descr="DW_Michelangelo_Creation_of_Adam_v1_4000px_FD.jpg"/>
          <p:cNvPicPr>
            <a:picLocks noChangeAspect="1"/>
          </p:cNvPicPr>
          <p:nvPr/>
        </p:nvPicPr>
        <p:blipFill>
          <a:blip r:embed="rId2"/>
          <a:srcRect l="7813" t="5145" r="37847" b="26419"/>
          <a:stretch>
            <a:fillRect/>
          </a:stretch>
        </p:blipFill>
        <p:spPr>
          <a:xfrm>
            <a:off x="-1985" y="-2977"/>
            <a:ext cx="24388026" cy="13721791"/>
          </a:xfrm>
          <a:prstGeom prst="rect">
            <a:avLst/>
          </a:prstGeom>
          <a:ln w="12700">
            <a:miter lim="400000"/>
          </a:ln>
        </p:spPr>
      </p:pic>
      <p:sp>
        <p:nvSpPr>
          <p:cNvPr id="473" name="Händehygiene:     auch eine Kunst."/>
          <p:cNvSpPr txBox="1"/>
          <p:nvPr/>
        </p:nvSpPr>
        <p:spPr>
          <a:xfrm>
            <a:off x="4644645" y="2140357"/>
            <a:ext cx="11830593" cy="2942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80000"/>
              </a:lnSpc>
              <a:spcBef>
                <a:spcPts val="0"/>
              </a:spcBef>
              <a:defRPr sz="11500" b="1">
                <a:latin typeface="Calibri"/>
                <a:ea typeface="Calibri"/>
                <a:cs typeface="Calibri"/>
                <a:sym typeface="Calibri"/>
              </a:defRPr>
            </a:pPr>
            <a:r>
              <a:rPr dirty="0" err="1"/>
              <a:t>Hand hygiene</a:t>
            </a:r>
            <a:r>
              <a:rPr lang="de-DE" dirty="0"/>
              <a:t>:</a:t>
            </a:r>
            <a:r>
              <a:rPr dirty="0"/>
              <a:t> </a:t>
            </a:r>
            <a:r>
              <a:rPr lang="de-DE" dirty="0"/>
              <a:t> </a:t>
            </a:r>
          </a:p>
          <a:p>
            <a:pPr>
              <a:lnSpc>
                <a:spcPct val="80000"/>
              </a:lnSpc>
              <a:spcBef>
                <a:spcPts val="0"/>
              </a:spcBef>
              <a:defRPr sz="11500" b="1">
                <a:latin typeface="Calibri"/>
                <a:ea typeface="Calibri"/>
                <a:cs typeface="Calibri"/>
                <a:sym typeface="Calibri"/>
              </a:defRPr>
            </a:pPr>
            <a:r>
              <a:rPr lang="de-DE" dirty="0"/>
              <a:t>   </a:t>
            </a:r>
            <a:r>
              <a:rPr dirty="0"/>
              <a:t>it's also </a:t>
            </a:r>
            <a:r>
              <a:rPr dirty="0">
                <a:solidFill>
                  <a:srgbClr val="FFFFFF"/>
                </a:solidFill>
              </a:rPr>
              <a:t>an</a:t>
            </a:r>
            <a:r>
              <a:rPr lang="de-DE" dirty="0">
                <a:solidFill>
                  <a:srgbClr val="FFFFFF"/>
                </a:solidFill>
              </a:rPr>
              <a:t> </a:t>
            </a:r>
            <a:r>
              <a:rPr dirty="0">
                <a:solidFill>
                  <a:schemeClr val="bg1"/>
                </a:solidFill>
              </a:rPr>
              <a:t>art</a:t>
            </a:r>
            <a:r>
              <a:rPr dirty="0"/>
              <a:t>.</a:t>
            </a:r>
          </a:p>
        </p:txBody>
      </p:sp>
      <p:pic>
        <p:nvPicPr>
          <p:cNvPr id="474" name="Bild" descr="Bild"/>
          <p:cNvPicPr>
            <a:picLocks noChangeAspect="1"/>
          </p:cNvPicPr>
          <p:nvPr/>
        </p:nvPicPr>
        <p:blipFill>
          <a:blip r:embed="rId3"/>
          <a:stretch>
            <a:fillRect/>
          </a:stretch>
        </p:blipFill>
        <p:spPr>
          <a:xfrm>
            <a:off x="9852984" y="4844474"/>
            <a:ext cx="6083301" cy="698501"/>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6" name="Quellen"/>
          <p:cNvSpPr txBox="1"/>
          <p:nvPr/>
        </p:nvSpPr>
        <p:spPr>
          <a:xfrm>
            <a:off x="1061718" y="1737597"/>
            <a:ext cx="2993682" cy="5426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spcBef>
                <a:spcPts val="0"/>
              </a:spcBef>
              <a:defRPr sz="4200" b="1">
                <a:solidFill>
                  <a:srgbClr val="1F00EB"/>
                </a:solidFill>
                <a:latin typeface="Calibri"/>
                <a:ea typeface="Calibri"/>
                <a:cs typeface="Calibri"/>
                <a:sym typeface="Calibri"/>
              </a:defRPr>
            </a:lvl1pPr>
          </a:lstStyle>
          <a:p>
            <a:r>
              <a:t>Sources</a:t>
            </a:r>
          </a:p>
        </p:txBody>
      </p:sp>
      <p:grpSp>
        <p:nvGrpSpPr>
          <p:cNvPr id="479" name="Gruppieren"/>
          <p:cNvGrpSpPr/>
          <p:nvPr/>
        </p:nvGrpSpPr>
        <p:grpSpPr>
          <a:xfrm>
            <a:off x="21390320" y="12281582"/>
            <a:ext cx="2993682" cy="779935"/>
            <a:chOff x="0" y="0"/>
            <a:chExt cx="2993681" cy="779934"/>
          </a:xfrm>
        </p:grpSpPr>
        <p:sp>
          <p:nvSpPr>
            <p:cNvPr id="477" name="Rechteck"/>
            <p:cNvSpPr/>
            <p:nvPr/>
          </p:nvSpPr>
          <p:spPr>
            <a:xfrm>
              <a:off x="0" y="0"/>
              <a:ext cx="2993682" cy="779935"/>
            </a:xfrm>
            <a:prstGeom prst="rect">
              <a:avLst/>
            </a:prstGeom>
            <a:solidFill>
              <a:srgbClr val="1F00EB"/>
            </a:solidFill>
            <a:ln w="12700" cap="flat">
              <a:noFill/>
              <a:miter lim="400000"/>
            </a:ln>
            <a:effectLst/>
          </p:spPr>
          <p:txBody>
            <a:bodyPr wrap="square" lIns="0" tIns="0" rIns="0" bIns="0" numCol="1" anchor="ctr">
              <a:noAutofit/>
            </a:bodyPr>
            <a:lstStyle/>
            <a:p>
              <a:pPr>
                <a:defRPr>
                  <a:solidFill>
                    <a:srgbClr val="1F00EB"/>
                  </a:solidFill>
                  <a:latin typeface="Helvetica Neue Medium"/>
                  <a:ea typeface="Helvetica Neue Medium"/>
                  <a:cs typeface="Helvetica Neue Medium"/>
                  <a:sym typeface="Helvetica Neue Medium"/>
                </a:defRPr>
              </a:pPr>
              <a:endParaRPr/>
            </a:p>
          </p:txBody>
        </p:sp>
        <p:pic>
          <p:nvPicPr>
            <p:cNvPr id="478" name="Gruppieren" descr="Gruppieren"/>
            <p:cNvPicPr>
              <a:picLocks noChangeAspect="1"/>
            </p:cNvPicPr>
            <p:nvPr/>
          </p:nvPicPr>
          <p:blipFill>
            <a:blip r:embed="rId2"/>
            <a:stretch>
              <a:fillRect/>
            </a:stretch>
          </p:blipFill>
          <p:spPr>
            <a:xfrm>
              <a:off x="719108" y="208001"/>
              <a:ext cx="1645457" cy="414734"/>
            </a:xfrm>
            <a:prstGeom prst="rect">
              <a:avLst/>
            </a:prstGeom>
            <a:ln w="12700" cap="flat">
              <a:noFill/>
              <a:miter lim="400000"/>
            </a:ln>
            <a:effectLst/>
          </p:spPr>
        </p:pic>
      </p:grpSp>
      <p:sp>
        <p:nvSpPr>
          <p:cNvPr id="480" name="Zacher B et al.: „Application of a new methodology and R package reveals a high burden of healthcare-associated infections (HAI) in Germany compared to the average in the European Union/European Economic Area, 2011 to 2012.“ Euro Surveill. 2019;24(46):pi"/>
          <p:cNvSpPr txBox="1"/>
          <p:nvPr/>
        </p:nvSpPr>
        <p:spPr>
          <a:xfrm>
            <a:off x="1061718" y="3175543"/>
            <a:ext cx="22260564" cy="81013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numCol="3" spcCol="278256"/>
          <a:lstStyle/>
          <a:p>
            <a:pPr marL="698500" indent="-698500">
              <a:spcBef>
                <a:spcPts val="2000"/>
              </a:spcBef>
              <a:buClr>
                <a:srgbClr val="1F00EB"/>
              </a:buClr>
              <a:buSzPct val="80000"/>
              <a:buAutoNum type="arabicParenBoth"/>
              <a:defRPr sz="2000">
                <a:latin typeface="Calibri"/>
                <a:ea typeface="Calibri"/>
                <a:cs typeface="Calibri"/>
                <a:sym typeface="Calibri"/>
              </a:defRPr>
            </a:pPr>
            <a:r>
              <a:rPr dirty="0"/>
              <a:t>European Centre for Disease Prevention and Control (ECDC). Healthcare-associated infections: </a:t>
            </a:r>
            <a:r>
              <a:rPr i="1" dirty="0"/>
              <a:t>Accessed 3 Feb. 2025, from: </a:t>
            </a:r>
            <a:r>
              <a:rPr dirty="0"/>
              <a:t>https://</a:t>
            </a:r>
            <a:r>
              <a:rPr dirty="0" err="1"/>
              <a:t>www.ecdc.europa.eu</a:t>
            </a:r>
            <a:r>
              <a:rPr dirty="0"/>
              <a:t>/</a:t>
            </a:r>
            <a:r>
              <a:rPr dirty="0" err="1"/>
              <a:t>en</a:t>
            </a:r>
            <a:r>
              <a:rPr dirty="0"/>
              <a:t>/healthcare-associated-infections.</a:t>
            </a:r>
            <a:endParaRPr b="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Oesterlee</a:t>
            </a:r>
            <a:r>
              <a:rPr dirty="0"/>
              <a:t>, U., Holt, S.K., </a:t>
            </a:r>
            <a:r>
              <a:rPr dirty="0" err="1"/>
              <a:t>Schneitler</a:t>
            </a:r>
            <a:r>
              <a:rPr dirty="0"/>
              <a:t>, S., </a:t>
            </a:r>
            <a:r>
              <a:rPr dirty="0" err="1"/>
              <a:t>Randerath</a:t>
            </a:r>
            <a:r>
              <a:rPr dirty="0"/>
              <a:t>, W.; </a:t>
            </a:r>
            <a:r>
              <a:rPr dirty="0" err="1"/>
              <a:t>Nosocomial</a:t>
            </a:r>
            <a:r>
              <a:rPr dirty="0"/>
              <a:t> </a:t>
            </a:r>
            <a:r>
              <a:rPr dirty="0" err="1"/>
              <a:t> Pneumonia</a:t>
            </a:r>
            <a:r>
              <a:rPr dirty="0"/>
              <a:t>. In: Schneider, P., </a:t>
            </a:r>
            <a:r>
              <a:rPr dirty="0" err="1"/>
              <a:t>Kruschewski</a:t>
            </a:r>
            <a:r>
              <a:rPr dirty="0"/>
              <a:t>, M., Buhr, H. (eds) </a:t>
            </a:r>
            <a:r>
              <a:rPr dirty="0" err="1"/>
              <a:t>Thoracic Surgery</a:t>
            </a:r>
            <a:r>
              <a:rPr dirty="0"/>
              <a:t> for </a:t>
            </a:r>
            <a:r>
              <a:rPr dirty="0" err="1"/>
              <a:t>General</a:t>
            </a:r>
            <a:r>
              <a:rPr dirty="0"/>
              <a:t> and </a:t>
            </a:r>
            <a:r>
              <a:rPr dirty="0" err="1"/>
              <a:t>Visceral Surgeons</a:t>
            </a:r>
            <a:r>
              <a:rPr dirty="0"/>
              <a:t>. </a:t>
            </a:r>
            <a:r>
              <a:rPr i="1" dirty="0"/>
              <a:t>Springer, Berlin, Heidelberg.</a:t>
            </a:r>
            <a:r>
              <a:rPr dirty="0"/>
              <a:t>, 2018, https://</a:t>
            </a:r>
            <a:r>
              <a:rPr dirty="0" err="1"/>
              <a:t>doi.org</a:t>
            </a:r>
            <a:r>
              <a:rPr dirty="0"/>
              <a:t>/10.1007/978-3-662-48710-5_24.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a:t>
            </a:r>
            <a:r>
              <a:rPr dirty="0" err="1"/>
              <a:t>Hand Hygiene</a:t>
            </a:r>
            <a:r>
              <a:rPr dirty="0"/>
              <a:t> in </a:t>
            </a:r>
            <a:r>
              <a:rPr dirty="0" err="1"/>
              <a:t>Facilities</a:t>
            </a:r>
            <a:r>
              <a:rPr dirty="0"/>
              <a:t> of </a:t>
            </a:r>
            <a:r>
              <a:rPr dirty="0" err="1"/>
              <a:t>Healthcare</a:t>
            </a:r>
            <a:r>
              <a:rPr dirty="0"/>
              <a:t>."</a:t>
            </a:r>
            <a:r>
              <a:rPr b="1" dirty="0"/>
              <a:t> </a:t>
            </a:r>
            <a:r>
              <a:rPr dirty="0" err="1"/>
              <a:t>Commission</a:t>
            </a:r>
            <a:r>
              <a:rPr dirty="0"/>
              <a:t> for </a:t>
            </a:r>
            <a:r>
              <a:rPr dirty="0" err="1"/>
              <a:t>Hospital Hygiene</a:t>
            </a:r>
            <a:r>
              <a:rPr dirty="0"/>
              <a:t> and </a:t>
            </a:r>
            <a:r>
              <a:rPr dirty="0" err="1"/>
              <a:t>Infection Prevention</a:t>
            </a:r>
            <a:r>
              <a:rPr dirty="0"/>
              <a:t> at the Robert Koch-</a:t>
            </a:r>
            <a:r>
              <a:rPr dirty="0" err="1"/>
              <a:t>Institute</a:t>
            </a:r>
            <a:r>
              <a:rPr dirty="0"/>
              <a:t>. </a:t>
            </a:r>
            <a:r>
              <a:rPr i="1" dirty="0"/>
              <a:t>Springer, Berlin, Heidelberg., </a:t>
            </a:r>
            <a:r>
              <a:rPr dirty="0"/>
              <a:t>2016,</a:t>
            </a:r>
            <a:r>
              <a:rPr i="1" dirty="0"/>
              <a:t> </a:t>
            </a:r>
            <a:r>
              <a:rPr dirty="0" err="1"/>
              <a:t>Federal Health Gazette</a:t>
            </a:r>
            <a:r>
              <a:rPr dirty="0"/>
              <a:t> 59:1189–1220.</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Kampf</a:t>
            </a:r>
            <a:r>
              <a:rPr dirty="0"/>
              <a:t> G, </a:t>
            </a:r>
            <a:r>
              <a:rPr i="1" dirty="0"/>
              <a:t>et al.</a:t>
            </a:r>
            <a:r>
              <a:rPr dirty="0"/>
              <a:t> "Influence of rub-in technique on required application time and hand coverage in hygienic hand disinfection." </a:t>
            </a:r>
            <a:r>
              <a:rPr i="1" dirty="0"/>
              <a:t>BMC Infect Dis. </a:t>
            </a:r>
            <a:r>
              <a:rPr dirty="0"/>
              <a:t>2008</a:t>
            </a:r>
            <a:r>
              <a:rPr i="1" dirty="0"/>
              <a:t> </a:t>
            </a:r>
            <a:r>
              <a:rPr b="1" dirty="0"/>
              <a:t>; </a:t>
            </a:r>
            <a:r>
              <a:rPr dirty="0"/>
              <a:t>8:149.</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Taylor L J, "An evaluation of handwashing techniques." </a:t>
            </a:r>
            <a:br>
              <a:rPr dirty="0"/>
            </a:br>
            <a:r>
              <a:rPr i="1" dirty="0" err="1"/>
              <a:t>Nurs</a:t>
            </a:r>
            <a:r>
              <a:rPr i="1" dirty="0"/>
              <a:t> Times.</a:t>
            </a:r>
            <a:r>
              <a:rPr dirty="0"/>
              <a:t> 1978; 74(2):54-5.</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McGuckin M, </a:t>
            </a:r>
            <a:r>
              <a:rPr i="1" dirty="0"/>
              <a:t>et al. </a:t>
            </a:r>
            <a:r>
              <a:rPr dirty="0"/>
              <a:t>"Hand Hygiene Compliance Rates in the United States—A One-Year Multicenter Collaboration Using Product/Volume Usage Measurement and Feedback."</a:t>
            </a:r>
            <a:r>
              <a:rPr i="1" dirty="0"/>
              <a:t> American Journal of Medical Quality.</a:t>
            </a:r>
            <a:r>
              <a:rPr b="1" dirty="0"/>
              <a:t> </a:t>
            </a:r>
            <a:r>
              <a:rPr dirty="0"/>
              <a:t>2009;24(3):205-213.</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Li X, </a:t>
            </a:r>
            <a:r>
              <a:rPr i="1" dirty="0"/>
              <a:t>et al.</a:t>
            </a:r>
            <a:r>
              <a:rPr dirty="0"/>
              <a:t> "Experimental study on disinfection effect of different dose of rapid hand disinfectant." </a:t>
            </a:r>
            <a:r>
              <a:rPr i="1" dirty="0"/>
              <a:t>Int J </a:t>
            </a:r>
            <a:r>
              <a:rPr i="1" dirty="0" err="1"/>
              <a:t>Nurs</a:t>
            </a:r>
            <a:r>
              <a:rPr i="1" dirty="0"/>
              <a:t> Sci.</a:t>
            </a:r>
            <a:r>
              <a:rPr dirty="0"/>
              <a:t> 2014;1(2):212–214.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Eckmanns</a:t>
            </a:r>
            <a:r>
              <a:rPr dirty="0"/>
              <a:t> T, </a:t>
            </a:r>
            <a:r>
              <a:rPr i="1" dirty="0"/>
              <a:t>et al.</a:t>
            </a:r>
            <a:r>
              <a:rPr dirty="0"/>
              <a:t> </a:t>
            </a:r>
            <a:r>
              <a:rPr b="1" dirty="0"/>
              <a:t>"</a:t>
            </a:r>
            <a:r>
              <a:rPr dirty="0"/>
              <a:t>Compliance with antiseptic hand rub use in intensive care units: the Hawthorne effect." </a:t>
            </a:r>
            <a:r>
              <a:rPr i="1" dirty="0"/>
              <a:t>Infect Control Hosp Epidemiol.</a:t>
            </a:r>
            <a:r>
              <a:rPr dirty="0"/>
              <a:t> 2006;27(9):931–934.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Hagel S, </a:t>
            </a:r>
            <a:r>
              <a:rPr i="1" dirty="0"/>
              <a:t>et al.</a:t>
            </a:r>
            <a:r>
              <a:rPr dirty="0"/>
              <a:t> "Quantifying the Hawthorne effect in hand hygiene compliance through comparing direct observation with automated hand hygiene monitoring." </a:t>
            </a:r>
            <a:r>
              <a:rPr i="1" dirty="0"/>
              <a:t>Infect Control Hosp Epidemiol.</a:t>
            </a:r>
            <a:r>
              <a:rPr dirty="0"/>
              <a:t> 2015;36(8):957–962</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Marra</a:t>
            </a:r>
            <a:r>
              <a:rPr dirty="0"/>
              <a:t> AR, </a:t>
            </a:r>
            <a:r>
              <a:rPr i="1" dirty="0"/>
              <a:t>et al. </a:t>
            </a:r>
            <a:r>
              <a:rPr dirty="0"/>
              <a:t>"A multicenter study using positive deviance for improving hand hygiene compliance."</a:t>
            </a:r>
            <a:r>
              <a:rPr b="1" dirty="0"/>
              <a:t> </a:t>
            </a:r>
            <a:r>
              <a:rPr i="1" dirty="0"/>
              <a:t>Am J Infect Control. </a:t>
            </a:r>
            <a:r>
              <a:rPr dirty="0"/>
              <a:t>2013;41(11):984–988.</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Karaaslan</a:t>
            </a:r>
            <a:r>
              <a:rPr i="1" dirty="0"/>
              <a:t> et al. </a:t>
            </a:r>
            <a:r>
              <a:rPr dirty="0"/>
              <a:t>"Compliance of healthcare workers with hand hygiene practices in neonatal and pediatric intensive care units: overt observation."</a:t>
            </a:r>
            <a:r>
              <a:rPr b="1" dirty="0"/>
              <a:t> </a:t>
            </a:r>
            <a:r>
              <a:rPr i="1" dirty="0" err="1"/>
              <a:t>Interdiscip</a:t>
            </a:r>
            <a:r>
              <a:rPr i="1" dirty="0"/>
              <a:t> </a:t>
            </a:r>
            <a:r>
              <a:rPr i="1" dirty="0" err="1"/>
              <a:t>Perspect</a:t>
            </a:r>
            <a:r>
              <a:rPr i="1" dirty="0"/>
              <a:t> Infect Dis. </a:t>
            </a:r>
            <a:r>
              <a:rPr dirty="0"/>
              <a:t>2014;2014:306478.</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Scheithauer</a:t>
            </a:r>
            <a:r>
              <a:rPr dirty="0"/>
              <a:t> S, Lemmon SW. "How can compliance with hand hygiene be improved in specialized areas of a university hospital?"</a:t>
            </a:r>
            <a:r>
              <a:rPr b="1" dirty="0"/>
              <a:t> </a:t>
            </a:r>
            <a:r>
              <a:rPr i="1" dirty="0"/>
              <a:t>J Hosp Infect. </a:t>
            </a:r>
            <a:r>
              <a:rPr dirty="0"/>
              <a:t>2013 Feb;83(S1):S17–S22.</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endParaRPr lang="de-DE"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Eckmanns</a:t>
            </a:r>
            <a:r>
              <a:rPr dirty="0"/>
              <a:t> T,</a:t>
            </a:r>
            <a:r>
              <a:rPr i="1" dirty="0"/>
              <a:t> et al. </a:t>
            </a:r>
            <a:r>
              <a:rPr dirty="0"/>
              <a:t>"Compliance with </a:t>
            </a:r>
            <a:r>
              <a:rPr dirty="0" err="1"/>
              <a:t>hand disinfection</a:t>
            </a:r>
            <a:r>
              <a:rPr dirty="0"/>
              <a:t> in </a:t>
            </a:r>
            <a:r>
              <a:rPr dirty="0" err="1"/>
              <a:t>intensive care units</a:t>
            </a:r>
            <a:r>
              <a:rPr dirty="0"/>
              <a:t>."</a:t>
            </a:r>
            <a:r>
              <a:rPr i="1" dirty="0"/>
              <a:t> </a:t>
            </a:r>
            <a:r>
              <a:rPr i="1" dirty="0" err="1"/>
              <a:t>Dtsch</a:t>
            </a:r>
            <a:r>
              <a:rPr i="1" dirty="0"/>
              <a:t> Med </a:t>
            </a:r>
            <a:r>
              <a:rPr i="1" dirty="0" err="1"/>
              <a:t>Wochenschr</a:t>
            </a:r>
            <a:r>
              <a:rPr i="1" dirty="0"/>
              <a:t> 2001;</a:t>
            </a:r>
            <a:r>
              <a:rPr dirty="0"/>
              <a:t>126(25-26):745–749. </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a:t>Wendt C,</a:t>
            </a:r>
            <a:r>
              <a:rPr i="1" dirty="0"/>
              <a:t> et al. </a:t>
            </a:r>
            <a:r>
              <a:rPr dirty="0"/>
              <a:t>"Differences in hand hygiene behavior related to the contamination risk of healthcare activities in different groups of healthcare workers."</a:t>
            </a:r>
            <a:r>
              <a:rPr b="1" dirty="0"/>
              <a:t> </a:t>
            </a:r>
            <a:r>
              <a:rPr i="1" dirty="0"/>
              <a:t>Infect Control Hosp Epidemiol. </a:t>
            </a:r>
            <a:r>
              <a:rPr dirty="0"/>
              <a:t>2004;25(3):203–206.</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"6. </a:t>
            </a:r>
            <a:r>
              <a:rPr dirty="0" err="1"/>
              <a:t>Hand Hygiene</a:t>
            </a:r>
            <a:r>
              <a:rPr dirty="0"/>
              <a:t> </a:t>
            </a:r>
            <a:r>
              <a:rPr dirty="0" err="1"/>
              <a:t> Necessity</a:t>
            </a:r>
            <a:r>
              <a:rPr dirty="0"/>
              <a:t> and </a:t>
            </a:r>
            <a:r>
              <a:rPr dirty="0" err="1"/>
              <a:t>Burden</a:t>
            </a:r>
            <a:r>
              <a:rPr dirty="0"/>
              <a:t>". </a:t>
            </a:r>
            <a:r>
              <a:rPr i="1" dirty="0" err="1"/>
              <a:t>Health Portal</a:t>
            </a:r>
            <a:r>
              <a:rPr i="1" dirty="0"/>
              <a:t>.</a:t>
            </a:r>
            <a:r>
              <a:rPr b="1" dirty="0"/>
              <a:t> </a:t>
            </a:r>
            <a:r>
              <a:rPr i="1" dirty="0"/>
              <a:t>Accessed 3 Feb. 2025, from</a:t>
            </a:r>
            <a:r>
              <a:rPr dirty="0"/>
              <a:t>: https://</a:t>
            </a:r>
            <a:r>
              <a:rPr dirty="0" err="1"/>
              <a:t>www.gesundheitsdienstportal.de</a:t>
            </a:r>
            <a:r>
              <a:rPr dirty="0"/>
              <a:t>/files/Händehygiene-Notwendigkeit-und-Belast1.pdf (04/2007).</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McGinley KJ, </a:t>
            </a:r>
            <a:r>
              <a:rPr i="1" dirty="0"/>
              <a:t>et al.</a:t>
            </a:r>
            <a:r>
              <a:rPr dirty="0"/>
              <a:t> "Composition and Density of Microflora in the Subungual Space of the Hand." </a:t>
            </a:r>
            <a:r>
              <a:rPr i="1" dirty="0"/>
              <a:t>J Clin </a:t>
            </a:r>
            <a:r>
              <a:rPr i="1" dirty="0" err="1"/>
              <a:t>Microbiol</a:t>
            </a:r>
            <a:r>
              <a:rPr dirty="0"/>
              <a:t> 1988;26(5):950–953.</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2148</Words>
  <Application>Microsoft Macintosh PowerPoint</Application>
  <PresentationFormat>Benutzerdefiniert</PresentationFormat>
  <Paragraphs>221</Paragraphs>
  <Slides>26</Slides>
  <Notes>2</Notes>
  <HiddenSlides>2</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26</vt:i4>
      </vt:variant>
    </vt:vector>
  </HeadingPairs>
  <TitlesOfParts>
    <vt:vector size="31" baseType="lpstr">
      <vt:lpstr>Helvetica Neue</vt:lpstr>
      <vt:lpstr>Helvetica Neue Light</vt:lpstr>
      <vt:lpstr>Helvetica Neue Medium</vt:lpstr>
      <vt:lpstr>Times Roman</vt:lpstr>
      <vt:lpstr>White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Thank you and stay healthy!</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F D</cp:lastModifiedBy>
  <cp:revision>6</cp:revision>
  <dcterms:modified xsi:type="dcterms:W3CDTF">2025-09-26T12:41:22Z</dcterms:modified>
</cp:coreProperties>
</file>